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256" r:id="rId2"/>
    <p:sldId id="257" r:id="rId3"/>
    <p:sldId id="281" r:id="rId4"/>
    <p:sldId id="262" r:id="rId5"/>
    <p:sldId id="258" r:id="rId6"/>
    <p:sldId id="259" r:id="rId7"/>
    <p:sldId id="260" r:id="rId8"/>
    <p:sldId id="263" r:id="rId9"/>
    <p:sldId id="264" r:id="rId10"/>
    <p:sldId id="265" r:id="rId11"/>
    <p:sldId id="269" r:id="rId12"/>
    <p:sldId id="270" r:id="rId13"/>
    <p:sldId id="266" r:id="rId14"/>
    <p:sldId id="267" r:id="rId15"/>
    <p:sldId id="268" r:id="rId16"/>
    <p:sldId id="271" r:id="rId17"/>
    <p:sldId id="272" r:id="rId18"/>
    <p:sldId id="273" r:id="rId19"/>
    <p:sldId id="283" r:id="rId20"/>
    <p:sldId id="284" r:id="rId21"/>
    <p:sldId id="275" r:id="rId22"/>
    <p:sldId id="277" r:id="rId23"/>
    <p:sldId id="278" r:id="rId24"/>
    <p:sldId id="279" r:id="rId25"/>
    <p:sldId id="280" r:id="rId26"/>
    <p:sldId id="27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03" r:id="rId41"/>
    <p:sldId id="304" r:id="rId42"/>
    <p:sldId id="330" r:id="rId43"/>
    <p:sldId id="298" r:id="rId44"/>
    <p:sldId id="299" r:id="rId45"/>
    <p:sldId id="313" r:id="rId46"/>
    <p:sldId id="300" r:id="rId47"/>
    <p:sldId id="301" r:id="rId48"/>
    <p:sldId id="302" r:id="rId49"/>
    <p:sldId id="305" r:id="rId50"/>
    <p:sldId id="306" r:id="rId51"/>
    <p:sldId id="314" r:id="rId52"/>
    <p:sldId id="315" r:id="rId53"/>
    <p:sldId id="316" r:id="rId54"/>
    <p:sldId id="317" r:id="rId55"/>
    <p:sldId id="307" r:id="rId56"/>
    <p:sldId id="308" r:id="rId57"/>
    <p:sldId id="309" r:id="rId58"/>
    <p:sldId id="310" r:id="rId59"/>
    <p:sldId id="311" r:id="rId60"/>
    <p:sldId id="312" r:id="rId61"/>
    <p:sldId id="318" r:id="rId62"/>
    <p:sldId id="319" r:id="rId63"/>
    <p:sldId id="320" r:id="rId64"/>
    <p:sldId id="321" r:id="rId65"/>
    <p:sldId id="322" r:id="rId66"/>
    <p:sldId id="323" r:id="rId67"/>
    <p:sldId id="324" r:id="rId68"/>
    <p:sldId id="325" r:id="rId69"/>
    <p:sldId id="331" r:id="rId70"/>
    <p:sldId id="332" r:id="rId71"/>
    <p:sldId id="333" r:id="rId72"/>
    <p:sldId id="334" r:id="rId73"/>
    <p:sldId id="335" r:id="rId74"/>
    <p:sldId id="336" r:id="rId75"/>
    <p:sldId id="337" r:id="rId76"/>
    <p:sldId id="338" r:id="rId77"/>
    <p:sldId id="326" r:id="rId78"/>
    <p:sldId id="327" r:id="rId79"/>
    <p:sldId id="329"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7" r:id="rId94"/>
    <p:sldId id="352" r:id="rId95"/>
    <p:sldId id="353" r:id="rId96"/>
    <p:sldId id="354" r:id="rId97"/>
    <p:sldId id="355" r:id="rId98"/>
    <p:sldId id="356"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3728" autoAdjust="0"/>
  </p:normalViewPr>
  <p:slideViewPr>
    <p:cSldViewPr>
      <p:cViewPr varScale="1">
        <p:scale>
          <a:sx n="70" d="100"/>
          <a:sy n="70"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DBB7FE-423F-4975-A405-A8A6D95CD3FF}" type="datetimeFigureOut">
              <a:rPr lang="en-US" smtClean="0"/>
              <a:pPr/>
              <a:t>4/18/2012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81442F0-1CBC-4733-A86F-6452729216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0AA264-657B-48E0-B868-2C77A720CD0D}" type="datetimeFigureOut">
              <a:rPr lang="en-US" smtClean="0"/>
              <a:pPr/>
              <a:t>4/18/2012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76B4E0-B26B-4415-9093-AF9A5E5855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76B4E0-B26B-4415-9093-AF9A5E5855A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89359-BA39-4FF5-8F2D-51AE24F48850}" type="datetime1">
              <a:rPr lang="en-US" smtClean="0"/>
              <a:pPr/>
              <a:t>4/18/2012</a:t>
            </a:fld>
            <a:endParaRPr lang="en-US"/>
          </a:p>
        </p:txBody>
      </p:sp>
      <p:sp>
        <p:nvSpPr>
          <p:cNvPr id="5" name="Footer Placeholder 4"/>
          <p:cNvSpPr>
            <a:spLocks noGrp="1"/>
          </p:cNvSpPr>
          <p:nvPr>
            <p:ph type="ftr" sz="quarter" idx="11"/>
          </p:nvPr>
        </p:nvSpPr>
        <p:spPr>
          <a:xfrm>
            <a:off x="2705100" y="6356350"/>
            <a:ext cx="4838700" cy="365125"/>
          </a:xfrm>
        </p:spPr>
        <p:txBody>
          <a:bodyPr/>
          <a:lstStyle>
            <a:lvl1pPr>
              <a:defRPr sz="1400"/>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3205F-9B91-4848-8C68-7365660F3243}" type="datetime1">
              <a:rPr lang="en-US" smtClean="0"/>
              <a:pPr/>
              <a:t>4/18/2012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6D8A1-7F32-4CAB-ABEF-B8CF32E512DE}" type="datetime1">
              <a:rPr lang="en-US" smtClean="0"/>
              <a:pPr/>
              <a:t>4/18/2012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227ED6-210F-42E6-BB44-F13950AB4587}" type="datetime1">
              <a:rPr lang="en-US" smtClean="0"/>
              <a:pPr/>
              <a:t>4/18/2012</a:t>
            </a:fld>
            <a:endParaRPr lang="en-US"/>
          </a:p>
        </p:txBody>
      </p:sp>
      <p:sp>
        <p:nvSpPr>
          <p:cNvPr id="5" name="Footer Placeholder 4"/>
          <p:cNvSpPr>
            <a:spLocks noGrp="1"/>
          </p:cNvSpPr>
          <p:nvPr>
            <p:ph type="ftr" sz="quarter" idx="11"/>
          </p:nvPr>
        </p:nvSpPr>
        <p:spPr>
          <a:xfrm>
            <a:off x="2705100" y="6356350"/>
            <a:ext cx="4914900" cy="365125"/>
          </a:xfrm>
        </p:spPr>
        <p:txBody>
          <a:bodyPr/>
          <a:lstStyle>
            <a:lvl1pPr>
              <a:defRPr sz="1400"/>
            </a:lvl1pPr>
          </a:lstStyle>
          <a:p>
            <a:r>
              <a:rPr lang="en-US" smtClean="0"/>
              <a:t>ECE 470 (F08) - Digital Design II - © Cristinel 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EDB1A-F10E-4097-B69D-21385E637CCD}" type="datetime1">
              <a:rPr lang="en-US" smtClean="0"/>
              <a:pPr/>
              <a:t>4/18/2012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82F5E-3CFC-4FA1-BC54-3ED5922E14FC}" type="datetime1">
              <a:rPr lang="en-US" smtClean="0"/>
              <a:pPr/>
              <a:t>4/18/2012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7C110-38CE-4BFC-9A03-86FA5A15BF29}" type="datetime1">
              <a:rPr lang="en-US" smtClean="0"/>
              <a:pPr/>
              <a:t>4/18/2012</a:t>
            </a:fld>
            <a:endParaRPr lang="en-US"/>
          </a:p>
        </p:txBody>
      </p:sp>
      <p:sp>
        <p:nvSpPr>
          <p:cNvPr id="8" name="Footer Placeholder 7"/>
          <p:cNvSpPr>
            <a:spLocks noGrp="1"/>
          </p:cNvSpPr>
          <p:nvPr>
            <p:ph type="ftr" sz="quarter" idx="11"/>
          </p:nvPr>
        </p:nvSpPr>
        <p:spPr/>
        <p:txBody>
          <a:bodyPr/>
          <a:lstStyle/>
          <a:p>
            <a:r>
              <a:rPr lang="en-US" smtClean="0"/>
              <a:t>ECE 470 (F08) - Digital Design II - © Cristinel Ababei</a:t>
            </a:r>
            <a:endParaRPr lang="en-US"/>
          </a:p>
        </p:txBody>
      </p:sp>
      <p:sp>
        <p:nvSpPr>
          <p:cNvPr id="9" name="Slide Number Placeholder 8"/>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75DDE-029B-43A3-B41C-81E311858F25}" type="datetime1">
              <a:rPr lang="en-US" smtClean="0"/>
              <a:pPr/>
              <a:t>4/18/2012</a:t>
            </a:fld>
            <a:endParaRPr lang="en-US"/>
          </a:p>
        </p:txBody>
      </p:sp>
      <p:sp>
        <p:nvSpPr>
          <p:cNvPr id="4" name="Footer Placeholder 3"/>
          <p:cNvSpPr>
            <a:spLocks noGrp="1"/>
          </p:cNvSpPr>
          <p:nvPr>
            <p:ph type="ftr" sz="quarter" idx="11"/>
          </p:nvPr>
        </p:nvSpPr>
        <p:spPr>
          <a:xfrm>
            <a:off x="2705100" y="6356350"/>
            <a:ext cx="3733800" cy="365125"/>
          </a:xfrm>
        </p:spPr>
        <p:txBody>
          <a:body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5" name="Slide Number Placeholder 4"/>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F8329-2613-4D26-A378-B225A4499CB1}" type="datetime1">
              <a:rPr lang="en-US" smtClean="0"/>
              <a:pPr/>
              <a:t>4/18/2012</a:t>
            </a:fld>
            <a:endParaRPr lang="en-US"/>
          </a:p>
        </p:txBody>
      </p:sp>
      <p:sp>
        <p:nvSpPr>
          <p:cNvPr id="3" name="Footer Placeholder 2"/>
          <p:cNvSpPr>
            <a:spLocks noGrp="1"/>
          </p:cNvSpPr>
          <p:nvPr>
            <p:ph type="ftr" sz="quarter" idx="11"/>
          </p:nvPr>
        </p:nvSpPr>
        <p:spPr/>
        <p:txBody>
          <a:bodyPr/>
          <a:lstStyle/>
          <a:p>
            <a:r>
              <a:rPr lang="en-US" smtClean="0"/>
              <a:t>ECE 470 (F08) - Digital Design II - © Cristinel Ababei</a:t>
            </a:r>
            <a:endParaRPr lang="en-US"/>
          </a:p>
        </p:txBody>
      </p:sp>
      <p:sp>
        <p:nvSpPr>
          <p:cNvPr id="4" name="Slide Number Placeholder 3"/>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78803-FA72-4CC5-845E-AF6DC6F85C6F}" type="datetime1">
              <a:rPr lang="en-US" smtClean="0"/>
              <a:pPr/>
              <a:t>4/18/2012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7DC62-8CE3-4F98-8C1E-FDC745AAE106}" type="datetime1">
              <a:rPr lang="en-US" smtClean="0"/>
              <a:pPr/>
              <a:t>4/18/2012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6172-A67B-4D08-B9C4-1B509422C2FE}" type="datetime1">
              <a:rPr lang="en-US" smtClean="0"/>
              <a:pPr/>
              <a:t>4/18/2012</a:t>
            </a:fld>
            <a:endParaRPr lang="en-US"/>
          </a:p>
        </p:txBody>
      </p:sp>
      <p:sp>
        <p:nvSpPr>
          <p:cNvPr id="5" name="Footer Placeholder 4"/>
          <p:cNvSpPr>
            <a:spLocks noGrp="1"/>
          </p:cNvSpPr>
          <p:nvPr>
            <p:ph type="ftr" sz="quarter" idx="3"/>
          </p:nvPr>
        </p:nvSpPr>
        <p:spPr>
          <a:xfrm>
            <a:off x="2743200" y="6356350"/>
            <a:ext cx="48387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13A2B9E-B16C-4C43-A38A-022099A1C2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www.recoresystems.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a:t>
            </a:fld>
            <a:endParaRPr lang="en-US"/>
          </a:p>
        </p:txBody>
      </p:sp>
      <p:sp>
        <p:nvSpPr>
          <p:cNvPr id="6" name="Title 1"/>
          <p:cNvSpPr>
            <a:spLocks noGrp="1"/>
          </p:cNvSpPr>
          <p:nvPr>
            <p:ph type="ctrTitle"/>
          </p:nvPr>
        </p:nvSpPr>
        <p:spPr>
          <a:xfrm>
            <a:off x="304800" y="2209801"/>
            <a:ext cx="8610600" cy="1638299"/>
          </a:xfrm>
        </p:spPr>
        <p:txBody>
          <a:bodyPr>
            <a:normAutofit/>
          </a:bodyPr>
          <a:lstStyle/>
          <a:p>
            <a:r>
              <a:rPr lang="en-US" sz="3200" dirty="0" smtClean="0"/>
              <a:t>ECE-777 System Level Design and Automation</a:t>
            </a:r>
            <a:br>
              <a:rPr lang="en-US" sz="3200" dirty="0" smtClean="0"/>
            </a:br>
            <a:r>
              <a:rPr lang="en-US" sz="3200" dirty="0" smtClean="0">
                <a:solidFill>
                  <a:srgbClr val="3333FF"/>
                </a:solidFill>
              </a:rPr>
              <a:t>3D integration. </a:t>
            </a:r>
            <a:r>
              <a:rPr lang="en-US" sz="3200" dirty="0" err="1" smtClean="0">
                <a:solidFill>
                  <a:srgbClr val="3333FF"/>
                </a:solidFill>
              </a:rPr>
              <a:t>Reconfigurability</a:t>
            </a:r>
            <a:r>
              <a:rPr lang="en-US" sz="3200" dirty="0" smtClean="0">
                <a:solidFill>
                  <a:srgbClr val="3333FF"/>
                </a:solidFill>
              </a:rPr>
              <a:t> and testing.</a:t>
            </a:r>
            <a:endParaRPr lang="en-US" sz="3200" dirty="0">
              <a:solidFill>
                <a:srgbClr val="3333FF"/>
              </a:solidFill>
            </a:endParaRPr>
          </a:p>
        </p:txBody>
      </p:sp>
      <p:sp>
        <p:nvSpPr>
          <p:cNvPr id="7" name="TextBox 6"/>
          <p:cNvSpPr txBox="1"/>
          <p:nvPr/>
        </p:nvSpPr>
        <p:spPr>
          <a:xfrm>
            <a:off x="685800" y="4648200"/>
            <a:ext cx="7886700" cy="1015663"/>
          </a:xfrm>
          <a:prstGeom prst="rect">
            <a:avLst/>
          </a:prstGeom>
          <a:noFill/>
        </p:spPr>
        <p:txBody>
          <a:bodyPr wrap="square" rtlCol="0">
            <a:spAutoFit/>
          </a:bodyPr>
          <a:lstStyle/>
          <a:p>
            <a:pPr lvl="0" algn="ctr"/>
            <a:r>
              <a:rPr lang="en-US" sz="2000" b="1" dirty="0" err="1" smtClean="0">
                <a:solidFill>
                  <a:srgbClr val="33CC33"/>
                </a:solidFill>
              </a:rPr>
              <a:t>Cristinel</a:t>
            </a:r>
            <a:r>
              <a:rPr lang="en-US" sz="2000" b="1" dirty="0" smtClean="0">
                <a:solidFill>
                  <a:srgbClr val="33CC33"/>
                </a:solidFill>
              </a:rPr>
              <a:t> </a:t>
            </a:r>
            <a:r>
              <a:rPr lang="en-US" sz="2000" b="1" dirty="0" err="1" smtClean="0">
                <a:solidFill>
                  <a:srgbClr val="33CC33"/>
                </a:solidFill>
              </a:rPr>
              <a:t>Ababei</a:t>
            </a:r>
            <a:endParaRPr lang="en-US" sz="2000" b="1" dirty="0" smtClean="0">
              <a:solidFill>
                <a:srgbClr val="33CC33"/>
              </a:solidFill>
            </a:endParaRPr>
          </a:p>
          <a:p>
            <a:pPr lvl="0" algn="ctr"/>
            <a:r>
              <a:rPr lang="en-US" sz="2000" b="1" dirty="0" smtClean="0">
                <a:solidFill>
                  <a:srgbClr val="33CC33"/>
                </a:solidFill>
              </a:rPr>
              <a:t>Electrical and Computer Department, North Dakota State University</a:t>
            </a:r>
          </a:p>
          <a:p>
            <a:pPr lvl="0" algn="ctr"/>
            <a:r>
              <a:rPr lang="en-US" sz="2000" b="1" smtClean="0">
                <a:solidFill>
                  <a:srgbClr val="33CC33"/>
                </a:solidFill>
              </a:rPr>
              <a:t>Spring </a:t>
            </a:r>
            <a:r>
              <a:rPr lang="en-US" sz="2000" b="1" smtClean="0">
                <a:solidFill>
                  <a:srgbClr val="33CC33"/>
                </a:solidFill>
              </a:rPr>
              <a:t>2012</a:t>
            </a:r>
            <a:endParaRPr lang="en-US" sz="2000" b="1" dirty="0" smtClean="0">
              <a:solidFill>
                <a:srgbClr val="33CC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3D integration technology example: IMEC</a:t>
            </a:r>
            <a:endParaRPr lang="en-US" sz="3600" dirty="0"/>
          </a:p>
        </p:txBody>
      </p:sp>
      <p:sp>
        <p:nvSpPr>
          <p:cNvPr id="3" name="Content Placeholder 2"/>
          <p:cNvSpPr>
            <a:spLocks noGrp="1"/>
          </p:cNvSpPr>
          <p:nvPr>
            <p:ph idx="1"/>
          </p:nvPr>
        </p:nvSpPr>
        <p:spPr>
          <a:xfrm>
            <a:off x="457200" y="1409700"/>
            <a:ext cx="8229600" cy="5181600"/>
          </a:xfrm>
        </p:spPr>
        <p:txBody>
          <a:bodyPr>
            <a:normAutofit fontScale="92500" lnSpcReduction="20000"/>
          </a:bodyPr>
          <a:lstStyle/>
          <a:p>
            <a:r>
              <a:rPr lang="en-US" b="1" dirty="0" smtClean="0"/>
              <a:t>3D-Wafer Level Packaging (3D-WLP)</a:t>
            </a:r>
          </a:p>
          <a:p>
            <a:pPr lvl="1"/>
            <a:r>
              <a:rPr lang="en-US" dirty="0" smtClean="0">
                <a:solidFill>
                  <a:srgbClr val="3333FF"/>
                </a:solidFill>
              </a:rPr>
              <a:t>WLP Trough-Si via and micro-bumping</a:t>
            </a:r>
          </a:p>
          <a:p>
            <a:pPr lvl="1"/>
            <a:r>
              <a:rPr lang="en-US" dirty="0" smtClean="0">
                <a:solidFill>
                  <a:srgbClr val="3333FF"/>
                </a:solidFill>
              </a:rPr>
              <a:t>Ultra-thin chip stacking and embedding</a:t>
            </a:r>
          </a:p>
          <a:p>
            <a:pPr lvl="1"/>
            <a:r>
              <a:rPr lang="en-US" dirty="0" smtClean="0"/>
              <a:t>3D interconnects realized at wafer level</a:t>
            </a:r>
          </a:p>
          <a:p>
            <a:pPr lvl="1"/>
            <a:r>
              <a:rPr lang="en-US" dirty="0" smtClean="0"/>
              <a:t>3D interconnects processed post IC </a:t>
            </a:r>
            <a:r>
              <a:rPr lang="en-US" dirty="0" err="1" smtClean="0"/>
              <a:t>passivation</a:t>
            </a:r>
            <a:endParaRPr lang="en-US" dirty="0" smtClean="0"/>
          </a:p>
          <a:p>
            <a:pPr lvl="1"/>
            <a:r>
              <a:rPr lang="en-US" dirty="0" smtClean="0"/>
              <a:t>3D interconnects realized at 0-level packaging interconnect</a:t>
            </a:r>
          </a:p>
          <a:p>
            <a:r>
              <a:rPr lang="en-US" b="1" dirty="0" smtClean="0"/>
              <a:t>3D-Stacked IC (3D-SIC)</a:t>
            </a:r>
          </a:p>
          <a:p>
            <a:pPr lvl="1"/>
            <a:r>
              <a:rPr lang="en-US" dirty="0" smtClean="0"/>
              <a:t>3D interconnects realized at wafer level</a:t>
            </a:r>
          </a:p>
          <a:p>
            <a:pPr lvl="1"/>
            <a:r>
              <a:rPr lang="en-US" dirty="0" smtClean="0"/>
              <a:t>3D interconnects processed post Front End and prior to Back End local interconnects</a:t>
            </a:r>
          </a:p>
          <a:p>
            <a:pPr lvl="1"/>
            <a:r>
              <a:rPr lang="en-US" dirty="0" smtClean="0"/>
              <a:t>3D interconnects at intermediate and global interconnect levels (3D-SIC) or local (3D-IC)</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100</a:t>
            </a:fld>
            <a:endParaRPr lang="en-US" dirty="0"/>
          </a:p>
        </p:txBody>
      </p:sp>
      <p:grpSp>
        <p:nvGrpSpPr>
          <p:cNvPr id="5" name="Group 4"/>
          <p:cNvGrpSpPr/>
          <p:nvPr/>
        </p:nvGrpSpPr>
        <p:grpSpPr>
          <a:xfrm>
            <a:off x="152400" y="647700"/>
            <a:ext cx="8610600" cy="5562600"/>
            <a:chOff x="152400" y="1295400"/>
            <a:chExt cx="8610600" cy="5562600"/>
          </a:xfrm>
        </p:grpSpPr>
        <p:sp>
          <p:nvSpPr>
            <p:cNvPr id="6" name="AutoShape 49"/>
            <p:cNvSpPr>
              <a:spLocks noChangeArrowheads="1"/>
            </p:cNvSpPr>
            <p:nvPr/>
          </p:nvSpPr>
          <p:spPr bwMode="auto">
            <a:xfrm>
              <a:off x="8153400" y="4289425"/>
              <a:ext cx="609600" cy="457200"/>
            </a:xfrm>
            <a:prstGeom prst="rightArrow">
              <a:avLst>
                <a:gd name="adj1" fmla="val 62500"/>
                <a:gd name="adj2" fmla="val 58333"/>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7" name="Rectangle 15"/>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8" name="AutoShape 16"/>
            <p:cNvCxnSpPr>
              <a:cxnSpLocks noChangeShapeType="1"/>
              <a:stCxn id="7" idx="3"/>
              <a:endCxn id="14"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9" name="AutoShape 17"/>
            <p:cNvCxnSpPr>
              <a:cxnSpLocks noChangeShapeType="1"/>
              <a:stCxn id="14" idx="3"/>
              <a:endCxn id="15"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10" name="Rectangle 18"/>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1" name="AutoShape 19"/>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2" name="AutoShape 20"/>
            <p:cNvCxnSpPr>
              <a:cxnSpLocks noChangeShapeType="1"/>
              <a:endCxn id="10"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3" name="Rectangle 21"/>
            <p:cNvSpPr>
              <a:spLocks noChangeArrowheads="1"/>
            </p:cNvSpPr>
            <p:nvPr/>
          </p:nvSpPr>
          <p:spPr bwMode="auto">
            <a:xfrm>
              <a:off x="4987925" y="4289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4" name="Rectangle 22"/>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5" name="Rectangle 23"/>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6" name="AutoShape 24"/>
            <p:cNvCxnSpPr>
              <a:cxnSpLocks noChangeShapeType="1"/>
              <a:stCxn id="13"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7" name="AutoShape 25"/>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18" name="AutoShape 26"/>
            <p:cNvCxnSpPr>
              <a:cxnSpLocks noChangeShapeType="1"/>
              <a:stCxn id="7"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19" name="AutoShape 27"/>
            <p:cNvCxnSpPr>
              <a:cxnSpLocks noChangeShapeType="1"/>
              <a:endCxn id="13"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20" name="AutoShape 28"/>
            <p:cNvCxnSpPr>
              <a:cxnSpLocks noChangeShapeType="1"/>
              <a:stCxn id="14"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1" name="AutoShape 29"/>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2" name="AutoShape 30"/>
            <p:cNvCxnSpPr>
              <a:cxnSpLocks noChangeShapeType="1"/>
              <a:stCxn id="15" idx="2"/>
              <a:endCxn id="10"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3" name="AutoShape 31"/>
            <p:cNvCxnSpPr>
              <a:cxnSpLocks noChangeShapeType="1"/>
              <a:stCxn id="10"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4" name="Rectangle 32"/>
            <p:cNvSpPr>
              <a:spLocks noChangeArrowheads="1"/>
            </p:cNvSpPr>
            <p:nvPr/>
          </p:nvSpPr>
          <p:spPr bwMode="auto">
            <a:xfrm>
              <a:off x="49879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5" name="Rectangle 33"/>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6" name="Rectangle 34"/>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7" name="Rectangle 35"/>
            <p:cNvSpPr>
              <a:spLocks noChangeArrowheads="1"/>
            </p:cNvSpPr>
            <p:nvPr/>
          </p:nvSpPr>
          <p:spPr bwMode="auto">
            <a:xfrm>
              <a:off x="75025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lang="pt-BR">
                  <a:solidFill>
                    <a:schemeClr val="bg2"/>
                  </a:solidFill>
                </a:rPr>
                <a:t>4</a:t>
              </a:r>
              <a:endParaRPr lang="en-US">
                <a:solidFill>
                  <a:schemeClr val="bg2"/>
                </a:solidFill>
              </a:endParaRPr>
            </a:p>
          </p:txBody>
        </p:sp>
        <p:sp>
          <p:nvSpPr>
            <p:cNvPr id="28" name="Rectangle 36"/>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29" name="Rectangle 37"/>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sp>
          <p:nvSpPr>
            <p:cNvPr id="30" name="Rectangle 38"/>
            <p:cNvSpPr>
              <a:spLocks noChangeArrowheads="1"/>
            </p:cNvSpPr>
            <p:nvPr/>
          </p:nvSpPr>
          <p:spPr bwMode="auto">
            <a:xfrm>
              <a:off x="7543800" y="5356225"/>
              <a:ext cx="685800" cy="533400"/>
            </a:xfrm>
            <a:prstGeom prst="rect">
              <a:avLst/>
            </a:prstGeom>
            <a:solidFill>
              <a:srgbClr val="33CC33"/>
            </a:solidFill>
            <a:ln w="9525">
              <a:solidFill>
                <a:srgbClr val="33CC33"/>
              </a:solidFill>
              <a:miter lim="800000"/>
              <a:headEnd/>
              <a:tailEnd/>
            </a:ln>
          </p:spPr>
          <p:txBody>
            <a:bodyPr wrap="none" anchor="ctr"/>
            <a:lstStyle/>
            <a:p>
              <a:pPr algn="ctr"/>
              <a:r>
                <a:rPr lang="pt-BR">
                  <a:solidFill>
                    <a:schemeClr val="bg2"/>
                  </a:solidFill>
                </a:rPr>
                <a:t>7</a:t>
              </a:r>
              <a:endParaRPr lang="en-US">
                <a:solidFill>
                  <a:schemeClr val="bg2"/>
                </a:solidFill>
              </a:endParaRPr>
            </a:p>
          </p:txBody>
        </p:sp>
        <p:cxnSp>
          <p:nvCxnSpPr>
            <p:cNvPr id="31" name="AutoShape 39"/>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32" name="AutoShape 40"/>
            <p:cNvCxnSpPr>
              <a:cxnSpLocks noChangeShapeType="1"/>
              <a:endCxn id="30"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3" name="AutoShape 41"/>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4" name="AutoShape 42"/>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5" name="AutoShape 43"/>
            <p:cNvCxnSpPr>
              <a:cxnSpLocks noChangeShapeType="1"/>
              <a:endCxn id="30"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6" name="Rectangle 44"/>
            <p:cNvSpPr>
              <a:spLocks noChangeArrowheads="1"/>
            </p:cNvSpPr>
            <p:nvPr/>
          </p:nvSpPr>
          <p:spPr bwMode="auto">
            <a:xfrm>
              <a:off x="50292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7" name="Rectangle 45"/>
            <p:cNvSpPr>
              <a:spLocks noChangeArrowheads="1"/>
            </p:cNvSpPr>
            <p:nvPr/>
          </p:nvSpPr>
          <p:spPr bwMode="auto">
            <a:xfrm>
              <a:off x="62484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8" name="AutoShape 46"/>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9" name="AutoShape 47"/>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0" name="AutoShape 48"/>
            <p:cNvSpPr>
              <a:spLocks noChangeArrowheads="1"/>
            </p:cNvSpPr>
            <p:nvPr/>
          </p:nvSpPr>
          <p:spPr bwMode="auto">
            <a:xfrm rot="16200000">
              <a:off x="6324600" y="5965825"/>
              <a:ext cx="457200" cy="457200"/>
            </a:xfrm>
            <a:prstGeom prst="rightArrow">
              <a:avLst>
                <a:gd name="adj1" fmla="val 62500"/>
                <a:gd name="adj2" fmla="val 43750"/>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1" name="AutoShape 50"/>
            <p:cNvSpPr>
              <a:spLocks noChangeArrowheads="1"/>
            </p:cNvSpPr>
            <p:nvPr/>
          </p:nvSpPr>
          <p:spPr bwMode="auto">
            <a:xfrm>
              <a:off x="8229600" y="5356225"/>
              <a:ext cx="533400" cy="457200"/>
            </a:xfrm>
            <a:prstGeom prst="rightArrow">
              <a:avLst>
                <a:gd name="adj1" fmla="val 62500"/>
                <a:gd name="adj2" fmla="val 51042"/>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2" name="AutoShape 51"/>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3" name="Group 75"/>
            <p:cNvGrpSpPr>
              <a:grpSpLocks/>
            </p:cNvGrpSpPr>
            <p:nvPr/>
          </p:nvGrpSpPr>
          <p:grpSpPr bwMode="auto">
            <a:xfrm>
              <a:off x="161925" y="5029200"/>
              <a:ext cx="1682750" cy="687388"/>
              <a:chOff x="96" y="3168"/>
              <a:chExt cx="1060" cy="433"/>
            </a:xfrm>
          </p:grpSpPr>
          <p:sp>
            <p:nvSpPr>
              <p:cNvPr id="66" name="Rectangle 53" descr="40 %"/>
              <p:cNvSpPr>
                <a:spLocks noChangeArrowheads="1"/>
              </p:cNvSpPr>
              <p:nvPr/>
            </p:nvSpPr>
            <p:spPr bwMode="auto">
              <a:xfrm>
                <a:off x="96" y="3360"/>
                <a:ext cx="864" cy="192"/>
              </a:xfrm>
              <a:prstGeom prst="rect">
                <a:avLst/>
              </a:prstGeom>
              <a:pattFill prst="pct40">
                <a:fgClr>
                  <a:srgbClr val="00FF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67" name="Text Box 54"/>
              <p:cNvSpPr txBox="1">
                <a:spLocks noChangeArrowheads="1"/>
              </p:cNvSpPr>
              <p:nvPr/>
            </p:nvSpPr>
            <p:spPr bwMode="auto">
              <a:xfrm>
                <a:off x="720" y="3168"/>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68" name="Text Box 55"/>
              <p:cNvSpPr txBox="1">
                <a:spLocks noChangeArrowheads="1"/>
              </p:cNvSpPr>
              <p:nvPr/>
            </p:nvSpPr>
            <p:spPr bwMode="auto">
              <a:xfrm>
                <a:off x="432" y="3313"/>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4" name="Group 56"/>
            <p:cNvGrpSpPr>
              <a:grpSpLocks/>
            </p:cNvGrpSpPr>
            <p:nvPr/>
          </p:nvGrpSpPr>
          <p:grpSpPr bwMode="auto">
            <a:xfrm>
              <a:off x="1674816" y="1295400"/>
              <a:ext cx="5260985" cy="519113"/>
              <a:chOff x="1055" y="816"/>
              <a:chExt cx="3314" cy="327"/>
            </a:xfrm>
          </p:grpSpPr>
          <p:sp>
            <p:nvSpPr>
              <p:cNvPr id="56" name="Text Box 57"/>
              <p:cNvSpPr txBox="1">
                <a:spLocks noChangeArrowheads="1"/>
              </p:cNvSpPr>
              <p:nvPr/>
            </p:nvSpPr>
            <p:spPr bwMode="auto">
              <a:xfrm>
                <a:off x="105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dirty="0">
                    <a:solidFill>
                      <a:srgbClr val="33CC33"/>
                    </a:solidFill>
                    <a:latin typeface="Helvetica" pitchFamily="34" charset="0"/>
                  </a:rPr>
                  <a:t>6</a:t>
                </a:r>
              </a:p>
            </p:txBody>
          </p:sp>
          <p:sp>
            <p:nvSpPr>
              <p:cNvPr id="57" name="Text Box 58"/>
              <p:cNvSpPr txBox="1">
                <a:spLocks noChangeArrowheads="1"/>
              </p:cNvSpPr>
              <p:nvPr/>
            </p:nvSpPr>
            <p:spPr bwMode="auto">
              <a:xfrm>
                <a:off x="1391"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5</a:t>
                </a:r>
              </a:p>
            </p:txBody>
          </p:sp>
          <p:sp>
            <p:nvSpPr>
              <p:cNvPr id="58" name="Text Box 59"/>
              <p:cNvSpPr txBox="1">
                <a:spLocks noChangeArrowheads="1"/>
              </p:cNvSpPr>
              <p:nvPr/>
            </p:nvSpPr>
            <p:spPr bwMode="auto">
              <a:xfrm>
                <a:off x="1679"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4</a:t>
                </a:r>
              </a:p>
            </p:txBody>
          </p:sp>
          <p:sp>
            <p:nvSpPr>
              <p:cNvPr id="59" name="Text Box 60"/>
              <p:cNvSpPr txBox="1">
                <a:spLocks noChangeArrowheads="1"/>
              </p:cNvSpPr>
              <p:nvPr/>
            </p:nvSpPr>
            <p:spPr bwMode="auto">
              <a:xfrm>
                <a:off x="201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8</a:t>
                </a:r>
              </a:p>
            </p:txBody>
          </p:sp>
          <p:sp>
            <p:nvSpPr>
              <p:cNvPr id="60" name="Text Box 61"/>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10</a:t>
                </a:r>
              </a:p>
            </p:txBody>
          </p:sp>
          <p:sp>
            <p:nvSpPr>
              <p:cNvPr id="61" name="Text Box 62"/>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62" name="Text Box 63"/>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63" name="Text Box 64"/>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64" name="Text Box 65"/>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65" name="Text Box 66"/>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grpSp>
          <p:nvGrpSpPr>
            <p:cNvPr id="45" name="Group 67"/>
            <p:cNvGrpSpPr>
              <a:grpSpLocks/>
            </p:cNvGrpSpPr>
            <p:nvPr/>
          </p:nvGrpSpPr>
          <p:grpSpPr bwMode="auto">
            <a:xfrm>
              <a:off x="152400" y="4343400"/>
              <a:ext cx="1981200" cy="687388"/>
              <a:chOff x="3360" y="2832"/>
              <a:chExt cx="1062" cy="433"/>
            </a:xfrm>
          </p:grpSpPr>
          <p:sp>
            <p:nvSpPr>
              <p:cNvPr id="53" name="Rectangle 68"/>
              <p:cNvSpPr>
                <a:spLocks noChangeArrowheads="1"/>
              </p:cNvSpPr>
              <p:nvPr/>
            </p:nvSpPr>
            <p:spPr bwMode="auto">
              <a:xfrm>
                <a:off x="3360" y="3024"/>
                <a:ext cx="864" cy="192"/>
              </a:xfrm>
              <a:prstGeom prst="rect">
                <a:avLst/>
              </a:prstGeom>
              <a:pattFill prst="pct40">
                <a:fgClr>
                  <a:srgbClr val="66FFFF"/>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4" name="Text Box 69"/>
              <p:cNvSpPr txBox="1">
                <a:spLocks noChangeArrowheads="1"/>
              </p:cNvSpPr>
              <p:nvPr/>
            </p:nvSpPr>
            <p:spPr bwMode="auto">
              <a:xfrm>
                <a:off x="3984" y="2832"/>
                <a:ext cx="438"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10856</a:t>
                </a:r>
              </a:p>
            </p:txBody>
          </p:sp>
          <p:sp>
            <p:nvSpPr>
              <p:cNvPr id="55" name="Text Box 70"/>
              <p:cNvSpPr txBox="1">
                <a:spLocks noChangeArrowheads="1"/>
              </p:cNvSpPr>
              <p:nvPr/>
            </p:nvSpPr>
            <p:spPr bwMode="auto">
              <a:xfrm>
                <a:off x="3696" y="2977"/>
                <a:ext cx="189"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6" name="Group 71"/>
            <p:cNvGrpSpPr>
              <a:grpSpLocks/>
            </p:cNvGrpSpPr>
            <p:nvPr/>
          </p:nvGrpSpPr>
          <p:grpSpPr bwMode="auto">
            <a:xfrm>
              <a:off x="152400" y="3657600"/>
              <a:ext cx="1981200" cy="687388"/>
              <a:chOff x="3360" y="2832"/>
              <a:chExt cx="1062" cy="433"/>
            </a:xfrm>
          </p:grpSpPr>
          <p:sp>
            <p:nvSpPr>
              <p:cNvPr id="50" name="Rectangle 72" descr="40 %"/>
              <p:cNvSpPr>
                <a:spLocks noChangeArrowheads="1"/>
              </p:cNvSpPr>
              <p:nvPr/>
            </p:nvSpPr>
            <p:spPr bwMode="auto">
              <a:xfrm>
                <a:off x="3360" y="3024"/>
                <a:ext cx="864" cy="192"/>
              </a:xfrm>
              <a:prstGeom prst="rect">
                <a:avLst/>
              </a:prstGeom>
              <a:pattFill prst="pct40">
                <a:fgClr>
                  <a:srgbClr val="FF00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1" name="Text Box 73"/>
              <p:cNvSpPr txBox="1">
                <a:spLocks noChangeArrowheads="1"/>
              </p:cNvSpPr>
              <p:nvPr/>
            </p:nvSpPr>
            <p:spPr bwMode="auto">
              <a:xfrm>
                <a:off x="3984" y="2832"/>
                <a:ext cx="438"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10856</a:t>
                </a:r>
              </a:p>
            </p:txBody>
          </p:sp>
          <p:sp>
            <p:nvSpPr>
              <p:cNvPr id="52" name="Text Box 74"/>
              <p:cNvSpPr txBox="1">
                <a:spLocks noChangeArrowheads="1"/>
              </p:cNvSpPr>
              <p:nvPr/>
            </p:nvSpPr>
            <p:spPr bwMode="auto">
              <a:xfrm>
                <a:off x="3696" y="2977"/>
                <a:ext cx="189"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sp>
          <p:nvSpPr>
            <p:cNvPr id="47" name="Text Box 76"/>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48" name="Text Box 77"/>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49" name="Text Box 78"/>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101</a:t>
            </a:fld>
            <a:endParaRPr lang="en-US" dirty="0"/>
          </a:p>
        </p:txBody>
      </p:sp>
      <p:grpSp>
        <p:nvGrpSpPr>
          <p:cNvPr id="5" name="Group 4"/>
          <p:cNvGrpSpPr/>
          <p:nvPr/>
        </p:nvGrpSpPr>
        <p:grpSpPr>
          <a:xfrm>
            <a:off x="152400" y="647700"/>
            <a:ext cx="8610600" cy="5562600"/>
            <a:chOff x="152400" y="1295400"/>
            <a:chExt cx="8610600" cy="5562600"/>
          </a:xfrm>
        </p:grpSpPr>
        <p:grpSp>
          <p:nvGrpSpPr>
            <p:cNvPr id="6" name="Group 70"/>
            <p:cNvGrpSpPr>
              <a:grpSpLocks/>
            </p:cNvGrpSpPr>
            <p:nvPr/>
          </p:nvGrpSpPr>
          <p:grpSpPr bwMode="auto">
            <a:xfrm>
              <a:off x="1511300" y="5029200"/>
              <a:ext cx="1352550" cy="685800"/>
              <a:chOff x="3360" y="2352"/>
              <a:chExt cx="852" cy="432"/>
            </a:xfrm>
          </p:grpSpPr>
          <p:sp>
            <p:nvSpPr>
              <p:cNvPr id="70" name="Rectangle 71" descr="40 %"/>
              <p:cNvSpPr>
                <a:spLocks noChangeArrowheads="1"/>
              </p:cNvSpPr>
              <p:nvPr/>
            </p:nvSpPr>
            <p:spPr bwMode="auto">
              <a:xfrm>
                <a:off x="3360" y="2544"/>
                <a:ext cx="624" cy="192"/>
              </a:xfrm>
              <a:prstGeom prst="rect">
                <a:avLst/>
              </a:prstGeom>
              <a:pattFill prst="pct40">
                <a:fgClr>
                  <a:srgbClr val="00FF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71" name="Text Box 72"/>
              <p:cNvSpPr txBox="1">
                <a:spLocks noChangeArrowheads="1"/>
              </p:cNvSpPr>
              <p:nvPr/>
            </p:nvSpPr>
            <p:spPr bwMode="auto">
              <a:xfrm>
                <a:off x="3696" y="235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15459</a:t>
                </a:r>
              </a:p>
            </p:txBody>
          </p:sp>
          <p:sp>
            <p:nvSpPr>
              <p:cNvPr id="72" name="Text Box 73"/>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sp>
          <p:nvSpPr>
            <p:cNvPr id="7" name="AutoShape 48"/>
            <p:cNvSpPr>
              <a:spLocks noChangeArrowheads="1"/>
            </p:cNvSpPr>
            <p:nvPr/>
          </p:nvSpPr>
          <p:spPr bwMode="auto">
            <a:xfrm>
              <a:off x="8153400" y="4289425"/>
              <a:ext cx="609600" cy="457200"/>
            </a:xfrm>
            <a:prstGeom prst="rightArrow">
              <a:avLst>
                <a:gd name="adj1" fmla="val 62500"/>
                <a:gd name="adj2" fmla="val 58333"/>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8" name="Rectangle 14"/>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9" name="AutoShape 15"/>
            <p:cNvCxnSpPr>
              <a:cxnSpLocks noChangeShapeType="1"/>
              <a:stCxn id="8" idx="3"/>
              <a:endCxn id="15"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10" name="AutoShape 16"/>
            <p:cNvCxnSpPr>
              <a:cxnSpLocks noChangeShapeType="1"/>
              <a:stCxn id="15" idx="3"/>
              <a:endCxn id="16"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11" name="Rectangle 17"/>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2" name="AutoShape 18"/>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3" name="AutoShape 19"/>
            <p:cNvCxnSpPr>
              <a:cxnSpLocks noChangeShapeType="1"/>
              <a:endCxn id="11"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4" name="Rectangle 20"/>
            <p:cNvSpPr>
              <a:spLocks noChangeArrowheads="1"/>
            </p:cNvSpPr>
            <p:nvPr/>
          </p:nvSpPr>
          <p:spPr bwMode="auto">
            <a:xfrm>
              <a:off x="4987925" y="4289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5" name="Rectangle 21"/>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6" name="Rectangle 22"/>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7" name="AutoShape 23"/>
            <p:cNvCxnSpPr>
              <a:cxnSpLocks noChangeShapeType="1"/>
              <a:stCxn id="14"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8" name="AutoShape 24"/>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19" name="AutoShape 25"/>
            <p:cNvCxnSpPr>
              <a:cxnSpLocks noChangeShapeType="1"/>
              <a:stCxn id="8"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20" name="AutoShape 26"/>
            <p:cNvCxnSpPr>
              <a:cxnSpLocks noChangeShapeType="1"/>
              <a:endCxn id="14"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21" name="AutoShape 27"/>
            <p:cNvCxnSpPr>
              <a:cxnSpLocks noChangeShapeType="1"/>
              <a:stCxn id="15"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2" name="AutoShape 28"/>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3" name="AutoShape 29"/>
            <p:cNvCxnSpPr>
              <a:cxnSpLocks noChangeShapeType="1"/>
              <a:stCxn id="16" idx="2"/>
              <a:endCxn id="11"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4" name="AutoShape 30"/>
            <p:cNvCxnSpPr>
              <a:cxnSpLocks noChangeShapeType="1"/>
              <a:stCxn id="11"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5" name="Rectangle 31"/>
            <p:cNvSpPr>
              <a:spLocks noChangeArrowheads="1"/>
            </p:cNvSpPr>
            <p:nvPr/>
          </p:nvSpPr>
          <p:spPr bwMode="auto">
            <a:xfrm>
              <a:off x="49879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6" name="Rectangle 32"/>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7" name="Rectangle 33"/>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8" name="Rectangle 34"/>
            <p:cNvSpPr>
              <a:spLocks noChangeArrowheads="1"/>
            </p:cNvSpPr>
            <p:nvPr/>
          </p:nvSpPr>
          <p:spPr bwMode="auto">
            <a:xfrm>
              <a:off x="75025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lang="pt-BR">
                  <a:solidFill>
                    <a:schemeClr val="bg2"/>
                  </a:solidFill>
                </a:rPr>
                <a:t>4</a:t>
              </a:r>
              <a:endParaRPr lang="en-US">
                <a:solidFill>
                  <a:schemeClr val="bg2"/>
                </a:solidFill>
              </a:endParaRPr>
            </a:p>
          </p:txBody>
        </p:sp>
        <p:sp>
          <p:nvSpPr>
            <p:cNvPr id="29" name="Rectangle 35"/>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30" name="Rectangle 36"/>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dirty="0">
                  <a:solidFill>
                    <a:schemeClr val="bg2"/>
                  </a:solidFill>
                </a:rPr>
                <a:t>1</a:t>
              </a:r>
              <a:endParaRPr lang="en-US" dirty="0">
                <a:solidFill>
                  <a:schemeClr val="bg2"/>
                </a:solidFill>
              </a:endParaRPr>
            </a:p>
          </p:txBody>
        </p:sp>
        <p:sp>
          <p:nvSpPr>
            <p:cNvPr id="31" name="Rectangle 37"/>
            <p:cNvSpPr>
              <a:spLocks noChangeArrowheads="1"/>
            </p:cNvSpPr>
            <p:nvPr/>
          </p:nvSpPr>
          <p:spPr bwMode="auto">
            <a:xfrm>
              <a:off x="7543800" y="5356225"/>
              <a:ext cx="685800" cy="533400"/>
            </a:xfrm>
            <a:prstGeom prst="rect">
              <a:avLst/>
            </a:prstGeom>
            <a:solidFill>
              <a:srgbClr val="33CC33"/>
            </a:solidFill>
            <a:ln w="9525">
              <a:solidFill>
                <a:srgbClr val="33CC33"/>
              </a:solidFill>
              <a:miter lim="800000"/>
              <a:headEnd/>
              <a:tailEnd/>
            </a:ln>
          </p:spPr>
          <p:txBody>
            <a:bodyPr wrap="none" anchor="ctr"/>
            <a:lstStyle/>
            <a:p>
              <a:pPr algn="ctr"/>
              <a:r>
                <a:rPr lang="pt-BR">
                  <a:solidFill>
                    <a:schemeClr val="bg2"/>
                  </a:solidFill>
                </a:rPr>
                <a:t>7</a:t>
              </a:r>
              <a:endParaRPr lang="en-US">
                <a:solidFill>
                  <a:schemeClr val="bg2"/>
                </a:solidFill>
              </a:endParaRPr>
            </a:p>
          </p:txBody>
        </p:sp>
        <p:cxnSp>
          <p:nvCxnSpPr>
            <p:cNvPr id="32" name="AutoShape 38"/>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33" name="AutoShape 39"/>
            <p:cNvCxnSpPr>
              <a:cxnSpLocks noChangeShapeType="1"/>
              <a:endCxn id="31"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4" name="AutoShape 40"/>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5" name="AutoShape 41"/>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6" name="AutoShape 42"/>
            <p:cNvCxnSpPr>
              <a:cxnSpLocks noChangeShapeType="1"/>
              <a:endCxn id="31"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7" name="Rectangle 43"/>
            <p:cNvSpPr>
              <a:spLocks noChangeArrowheads="1"/>
            </p:cNvSpPr>
            <p:nvPr/>
          </p:nvSpPr>
          <p:spPr bwMode="auto">
            <a:xfrm>
              <a:off x="5029200" y="53562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8" name="Rectangle 44"/>
            <p:cNvSpPr>
              <a:spLocks noChangeArrowheads="1"/>
            </p:cNvSpPr>
            <p:nvPr/>
          </p:nvSpPr>
          <p:spPr bwMode="auto">
            <a:xfrm>
              <a:off x="62484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9" name="AutoShape 45"/>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0" name="AutoShape 46"/>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1" name="AutoShape 47"/>
            <p:cNvSpPr>
              <a:spLocks noChangeArrowheads="1"/>
            </p:cNvSpPr>
            <p:nvPr/>
          </p:nvSpPr>
          <p:spPr bwMode="auto">
            <a:xfrm rot="16200000">
              <a:off x="6324600" y="5965825"/>
              <a:ext cx="457200" cy="457200"/>
            </a:xfrm>
            <a:prstGeom prst="rightArrow">
              <a:avLst>
                <a:gd name="adj1" fmla="val 62500"/>
                <a:gd name="adj2" fmla="val 43750"/>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2" name="AutoShape 49"/>
            <p:cNvSpPr>
              <a:spLocks noChangeArrowheads="1"/>
            </p:cNvSpPr>
            <p:nvPr/>
          </p:nvSpPr>
          <p:spPr bwMode="auto">
            <a:xfrm>
              <a:off x="8229600" y="5356225"/>
              <a:ext cx="533400" cy="457200"/>
            </a:xfrm>
            <a:prstGeom prst="rightArrow">
              <a:avLst>
                <a:gd name="adj1" fmla="val 62500"/>
                <a:gd name="adj2" fmla="val 51042"/>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3" name="AutoShape 50"/>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4" name="Group 51"/>
            <p:cNvGrpSpPr>
              <a:grpSpLocks/>
            </p:cNvGrpSpPr>
            <p:nvPr/>
          </p:nvGrpSpPr>
          <p:grpSpPr bwMode="auto">
            <a:xfrm>
              <a:off x="152400" y="5029200"/>
              <a:ext cx="1682750" cy="687388"/>
              <a:chOff x="3360" y="2832"/>
              <a:chExt cx="1060" cy="433"/>
            </a:xfrm>
          </p:grpSpPr>
          <p:sp>
            <p:nvSpPr>
              <p:cNvPr id="67" name="Rectangle 52"/>
              <p:cNvSpPr>
                <a:spLocks noChangeArrowheads="1"/>
              </p:cNvSpPr>
              <p:nvPr/>
            </p:nvSpPr>
            <p:spPr bwMode="auto">
              <a:xfrm>
                <a:off x="3360" y="3024"/>
                <a:ext cx="864" cy="192"/>
              </a:xfrm>
              <a:prstGeom prst="rect">
                <a:avLst/>
              </a:prstGeom>
              <a:solidFill>
                <a:srgbClr val="00FF00"/>
              </a:solidFill>
              <a:ln w="38100" cap="sq">
                <a:solidFill>
                  <a:srgbClr val="FFFF00"/>
                </a:solidFill>
                <a:miter lim="800000"/>
                <a:headEnd type="none" w="sm" len="sm"/>
                <a:tailEnd type="none" w="sm" len="sm"/>
              </a:ln>
            </p:spPr>
            <p:txBody>
              <a:bodyPr wrap="none" anchor="ctr"/>
              <a:lstStyle/>
              <a:p>
                <a:endParaRPr lang="en-US"/>
              </a:p>
            </p:txBody>
          </p:sp>
          <p:sp>
            <p:nvSpPr>
              <p:cNvPr id="68" name="Text Box 53"/>
              <p:cNvSpPr txBox="1">
                <a:spLocks noChangeArrowheads="1"/>
              </p:cNvSpPr>
              <p:nvPr/>
            </p:nvSpPr>
            <p:spPr bwMode="auto">
              <a:xfrm>
                <a:off x="3984" y="283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69" name="Text Box 54"/>
              <p:cNvSpPr txBox="1">
                <a:spLocks noChangeArrowheads="1"/>
              </p:cNvSpPr>
              <p:nvPr/>
            </p:nvSpPr>
            <p:spPr bwMode="auto">
              <a:xfrm>
                <a:off x="3696" y="2977"/>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5" name="Group 55"/>
            <p:cNvGrpSpPr>
              <a:grpSpLocks/>
            </p:cNvGrpSpPr>
            <p:nvPr/>
          </p:nvGrpSpPr>
          <p:grpSpPr bwMode="auto">
            <a:xfrm>
              <a:off x="161925" y="4419600"/>
              <a:ext cx="1225550" cy="685800"/>
              <a:chOff x="3360" y="2352"/>
              <a:chExt cx="772" cy="432"/>
            </a:xfrm>
          </p:grpSpPr>
          <p:sp>
            <p:nvSpPr>
              <p:cNvPr id="64" name="Rectangle 56" descr="40 %"/>
              <p:cNvSpPr>
                <a:spLocks noChangeArrowheads="1"/>
              </p:cNvSpPr>
              <p:nvPr/>
            </p:nvSpPr>
            <p:spPr bwMode="auto">
              <a:xfrm>
                <a:off x="3360" y="2544"/>
                <a:ext cx="624" cy="192"/>
              </a:xfrm>
              <a:prstGeom prst="rect">
                <a:avLst/>
              </a:prstGeom>
              <a:pattFill prst="pct40">
                <a:fgClr>
                  <a:srgbClr val="66FFFF"/>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65" name="Text Box 57"/>
              <p:cNvSpPr txBox="1">
                <a:spLocks noChangeArrowheads="1"/>
              </p:cNvSpPr>
              <p:nvPr/>
            </p:nvSpPr>
            <p:spPr bwMode="auto">
              <a:xfrm>
                <a:off x="3696" y="235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6826</a:t>
                </a:r>
              </a:p>
            </p:txBody>
          </p:sp>
          <p:sp>
            <p:nvSpPr>
              <p:cNvPr id="66" name="Text Box 58"/>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grpSp>
          <p:nvGrpSpPr>
            <p:cNvPr id="46" name="Group 59"/>
            <p:cNvGrpSpPr>
              <a:grpSpLocks/>
            </p:cNvGrpSpPr>
            <p:nvPr/>
          </p:nvGrpSpPr>
          <p:grpSpPr bwMode="auto">
            <a:xfrm>
              <a:off x="1674815" y="1295400"/>
              <a:ext cx="5260976" cy="519113"/>
              <a:chOff x="1055" y="816"/>
              <a:chExt cx="3314" cy="327"/>
            </a:xfrm>
          </p:grpSpPr>
          <p:sp>
            <p:nvSpPr>
              <p:cNvPr id="54" name="Text Box 60"/>
              <p:cNvSpPr txBox="1">
                <a:spLocks noChangeArrowheads="1"/>
              </p:cNvSpPr>
              <p:nvPr/>
            </p:nvSpPr>
            <p:spPr bwMode="auto">
              <a:xfrm>
                <a:off x="1055"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33CC33"/>
                  </a:solidFill>
                  <a:latin typeface="Helvetica" pitchFamily="34" charset="0"/>
                </a:endParaRPr>
              </a:p>
            </p:txBody>
          </p:sp>
          <p:sp>
            <p:nvSpPr>
              <p:cNvPr id="55" name="Text Box 61"/>
              <p:cNvSpPr txBox="1">
                <a:spLocks noChangeArrowheads="1"/>
              </p:cNvSpPr>
              <p:nvPr/>
            </p:nvSpPr>
            <p:spPr bwMode="auto">
              <a:xfrm>
                <a:off x="1391"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rgbClr val="66FFFF"/>
                    </a:solidFill>
                    <a:latin typeface="Helvetica" pitchFamily="34" charset="0"/>
                  </a:rPr>
                  <a:t>5</a:t>
                </a:r>
              </a:p>
            </p:txBody>
          </p:sp>
          <p:sp>
            <p:nvSpPr>
              <p:cNvPr id="56" name="Text Box 62"/>
              <p:cNvSpPr txBox="1">
                <a:spLocks noChangeArrowheads="1"/>
              </p:cNvSpPr>
              <p:nvPr/>
            </p:nvSpPr>
            <p:spPr bwMode="auto">
              <a:xfrm>
                <a:off x="1679"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4</a:t>
                </a:r>
              </a:p>
            </p:txBody>
          </p:sp>
          <p:sp>
            <p:nvSpPr>
              <p:cNvPr id="57" name="Text Box 63"/>
              <p:cNvSpPr txBox="1">
                <a:spLocks noChangeArrowheads="1"/>
              </p:cNvSpPr>
              <p:nvPr/>
            </p:nvSpPr>
            <p:spPr bwMode="auto">
              <a:xfrm>
                <a:off x="201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8</a:t>
                </a:r>
              </a:p>
            </p:txBody>
          </p:sp>
          <p:sp>
            <p:nvSpPr>
              <p:cNvPr id="58" name="Text Box 64"/>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10</a:t>
                </a:r>
              </a:p>
            </p:txBody>
          </p:sp>
          <p:sp>
            <p:nvSpPr>
              <p:cNvPr id="59" name="Text Box 65"/>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60" name="Text Box 66"/>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61" name="Text Box 67"/>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62" name="Text Box 68"/>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63" name="Text Box 69"/>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grpSp>
          <p:nvGrpSpPr>
            <p:cNvPr id="47" name="Group 74"/>
            <p:cNvGrpSpPr>
              <a:grpSpLocks/>
            </p:cNvGrpSpPr>
            <p:nvPr/>
          </p:nvGrpSpPr>
          <p:grpSpPr bwMode="auto">
            <a:xfrm>
              <a:off x="161925" y="3733800"/>
              <a:ext cx="1290638" cy="685800"/>
              <a:chOff x="3360" y="2352"/>
              <a:chExt cx="726" cy="432"/>
            </a:xfrm>
          </p:grpSpPr>
          <p:sp>
            <p:nvSpPr>
              <p:cNvPr id="51" name="Rectangle 75" descr="40 %"/>
              <p:cNvSpPr>
                <a:spLocks noChangeArrowheads="1"/>
              </p:cNvSpPr>
              <p:nvPr/>
            </p:nvSpPr>
            <p:spPr bwMode="auto">
              <a:xfrm>
                <a:off x="3360" y="2544"/>
                <a:ext cx="624" cy="192"/>
              </a:xfrm>
              <a:prstGeom prst="rect">
                <a:avLst/>
              </a:prstGeom>
              <a:pattFill prst="pct40">
                <a:fgClr>
                  <a:srgbClr val="FF00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2" name="Text Box 76"/>
              <p:cNvSpPr txBox="1">
                <a:spLocks noChangeArrowheads="1"/>
              </p:cNvSpPr>
              <p:nvPr/>
            </p:nvSpPr>
            <p:spPr bwMode="auto">
              <a:xfrm>
                <a:off x="3696" y="2352"/>
                <a:ext cx="390"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6850</a:t>
                </a:r>
              </a:p>
            </p:txBody>
          </p:sp>
          <p:sp>
            <p:nvSpPr>
              <p:cNvPr id="53" name="Text Box 77"/>
              <p:cNvSpPr txBox="1">
                <a:spLocks noChangeArrowheads="1"/>
              </p:cNvSpPr>
              <p:nvPr/>
            </p:nvSpPr>
            <p:spPr bwMode="auto">
              <a:xfrm>
                <a:off x="3552" y="2496"/>
                <a:ext cx="199"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sp>
          <p:nvSpPr>
            <p:cNvPr id="48" name="Text Box 78"/>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49" name="Text Box 79"/>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50" name="Text Box 80"/>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102</a:t>
            </a:fld>
            <a:endParaRPr lang="en-US" dirty="0"/>
          </a:p>
        </p:txBody>
      </p:sp>
      <p:grpSp>
        <p:nvGrpSpPr>
          <p:cNvPr id="5" name="Group 4"/>
          <p:cNvGrpSpPr/>
          <p:nvPr/>
        </p:nvGrpSpPr>
        <p:grpSpPr>
          <a:xfrm>
            <a:off x="152400" y="647700"/>
            <a:ext cx="8610600" cy="5562600"/>
            <a:chOff x="152400" y="1295400"/>
            <a:chExt cx="8610600" cy="5562600"/>
          </a:xfrm>
        </p:grpSpPr>
        <p:grpSp>
          <p:nvGrpSpPr>
            <p:cNvPr id="6" name="Group 78"/>
            <p:cNvGrpSpPr>
              <a:grpSpLocks/>
            </p:cNvGrpSpPr>
            <p:nvPr/>
          </p:nvGrpSpPr>
          <p:grpSpPr bwMode="auto">
            <a:xfrm>
              <a:off x="1143000" y="4419600"/>
              <a:ext cx="1200150" cy="685800"/>
              <a:chOff x="3072" y="1872"/>
              <a:chExt cx="756" cy="432"/>
            </a:xfrm>
          </p:grpSpPr>
          <p:sp>
            <p:nvSpPr>
              <p:cNvPr id="78" name="Rectangle 79" descr="40 %"/>
              <p:cNvSpPr>
                <a:spLocks noChangeArrowheads="1"/>
              </p:cNvSpPr>
              <p:nvPr/>
            </p:nvSpPr>
            <p:spPr bwMode="auto">
              <a:xfrm>
                <a:off x="3072" y="2064"/>
                <a:ext cx="528" cy="192"/>
              </a:xfrm>
              <a:prstGeom prst="rect">
                <a:avLst/>
              </a:prstGeom>
              <a:pattFill prst="pct40">
                <a:fgClr>
                  <a:srgbClr val="00FFFF"/>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79" name="Text Box 80"/>
              <p:cNvSpPr txBox="1">
                <a:spLocks noChangeArrowheads="1"/>
              </p:cNvSpPr>
              <p:nvPr/>
            </p:nvSpPr>
            <p:spPr bwMode="auto">
              <a:xfrm>
                <a:off x="3312"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12655</a:t>
                </a:r>
              </a:p>
            </p:txBody>
          </p:sp>
          <p:sp>
            <p:nvSpPr>
              <p:cNvPr id="80" name="Text Box 81"/>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7" name="AutoShape 65"/>
            <p:cNvSpPr>
              <a:spLocks noChangeArrowheads="1"/>
            </p:cNvSpPr>
            <p:nvPr/>
          </p:nvSpPr>
          <p:spPr bwMode="auto">
            <a:xfrm>
              <a:off x="7543800" y="53562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8" name="AutoShape 66"/>
            <p:cNvSpPr>
              <a:spLocks noChangeArrowheads="1"/>
            </p:cNvSpPr>
            <p:nvPr/>
          </p:nvSpPr>
          <p:spPr bwMode="auto">
            <a:xfrm flipH="1" flipV="1">
              <a:off x="7543800" y="53562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9" name="Rectangle 14"/>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10" name="AutoShape 15"/>
            <p:cNvCxnSpPr>
              <a:cxnSpLocks noChangeShapeType="1"/>
              <a:stCxn id="9" idx="3"/>
              <a:endCxn id="16"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11" name="AutoShape 16"/>
            <p:cNvCxnSpPr>
              <a:cxnSpLocks noChangeShapeType="1"/>
              <a:stCxn id="16" idx="3"/>
              <a:endCxn id="17"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12" name="Rectangle 17"/>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3" name="AutoShape 18"/>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4" name="AutoShape 19"/>
            <p:cNvCxnSpPr>
              <a:cxnSpLocks noChangeShapeType="1"/>
              <a:endCxn id="12"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5" name="Rectangle 20"/>
            <p:cNvSpPr>
              <a:spLocks noChangeArrowheads="1"/>
            </p:cNvSpPr>
            <p:nvPr/>
          </p:nvSpPr>
          <p:spPr bwMode="auto">
            <a:xfrm>
              <a:off x="4987925" y="4289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6" name="Rectangle 21"/>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7" name="Rectangle 22"/>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8" name="AutoShape 23"/>
            <p:cNvCxnSpPr>
              <a:cxnSpLocks noChangeShapeType="1"/>
              <a:stCxn id="15"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9" name="AutoShape 24"/>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20" name="AutoShape 25"/>
            <p:cNvCxnSpPr>
              <a:cxnSpLocks noChangeShapeType="1"/>
              <a:stCxn id="9"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21" name="AutoShape 26"/>
            <p:cNvCxnSpPr>
              <a:cxnSpLocks noChangeShapeType="1"/>
              <a:endCxn id="15"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22" name="AutoShape 27"/>
            <p:cNvCxnSpPr>
              <a:cxnSpLocks noChangeShapeType="1"/>
              <a:stCxn id="16"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3" name="AutoShape 28"/>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4" name="AutoShape 29"/>
            <p:cNvCxnSpPr>
              <a:cxnSpLocks noChangeShapeType="1"/>
              <a:stCxn id="17" idx="2"/>
              <a:endCxn id="12"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5" name="AutoShape 30"/>
            <p:cNvCxnSpPr>
              <a:cxnSpLocks noChangeShapeType="1"/>
              <a:stCxn id="12"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6" name="Rectangle 31"/>
            <p:cNvSpPr>
              <a:spLocks noChangeArrowheads="1"/>
            </p:cNvSpPr>
            <p:nvPr/>
          </p:nvSpPr>
          <p:spPr bwMode="auto">
            <a:xfrm>
              <a:off x="49879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7" name="Rectangle 32"/>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8" name="Rectangle 33"/>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9" name="Rectangle 35"/>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30" name="Rectangle 36"/>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cxnSp>
          <p:nvCxnSpPr>
            <p:cNvPr id="31" name="AutoShape 38"/>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32" name="AutoShape 39"/>
            <p:cNvCxnSpPr>
              <a:cxnSpLocks noChangeShapeType="1"/>
              <a:endCxn id="50"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3" name="AutoShape 40"/>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4" name="AutoShape 41"/>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5" name="AutoShape 42"/>
            <p:cNvCxnSpPr>
              <a:cxnSpLocks noChangeShapeType="1"/>
              <a:endCxn id="50"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6" name="Rectangle 43"/>
            <p:cNvSpPr>
              <a:spLocks noChangeArrowheads="1"/>
            </p:cNvSpPr>
            <p:nvPr/>
          </p:nvSpPr>
          <p:spPr bwMode="auto">
            <a:xfrm>
              <a:off x="5029200" y="53562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7" name="Rectangle 44"/>
            <p:cNvSpPr>
              <a:spLocks noChangeArrowheads="1"/>
            </p:cNvSpPr>
            <p:nvPr/>
          </p:nvSpPr>
          <p:spPr bwMode="auto">
            <a:xfrm>
              <a:off x="6248400" y="5356225"/>
              <a:ext cx="685800" cy="533400"/>
            </a:xfrm>
            <a:prstGeom prst="rect">
              <a:avLst/>
            </a:prstGeom>
            <a:solidFill>
              <a:srgbClr val="FF3300"/>
            </a:solidFill>
            <a:ln w="9525">
              <a:solidFill>
                <a:srgbClr val="FF3300"/>
              </a:solid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8" name="AutoShape 45"/>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9" name="AutoShape 46"/>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0" name="AutoShape 47"/>
            <p:cNvSpPr>
              <a:spLocks noChangeArrowheads="1"/>
            </p:cNvSpPr>
            <p:nvPr/>
          </p:nvSpPr>
          <p:spPr bwMode="auto">
            <a:xfrm rot="16200000">
              <a:off x="6324600" y="5965825"/>
              <a:ext cx="457200" cy="457200"/>
            </a:xfrm>
            <a:prstGeom prst="rightArrow">
              <a:avLst>
                <a:gd name="adj1" fmla="val 62500"/>
                <a:gd name="adj2" fmla="val 43750"/>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41" name="AutoShape 48"/>
            <p:cNvSpPr>
              <a:spLocks noChangeArrowheads="1"/>
            </p:cNvSpPr>
            <p:nvPr/>
          </p:nvSpPr>
          <p:spPr bwMode="auto">
            <a:xfrm>
              <a:off x="8153400" y="4289425"/>
              <a:ext cx="609600" cy="457200"/>
            </a:xfrm>
            <a:prstGeom prst="rightArrow">
              <a:avLst>
                <a:gd name="adj1" fmla="val 62500"/>
                <a:gd name="adj2" fmla="val 58333"/>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2" name="AutoShape 49"/>
            <p:cNvSpPr>
              <a:spLocks noChangeArrowheads="1"/>
            </p:cNvSpPr>
            <p:nvPr/>
          </p:nvSpPr>
          <p:spPr bwMode="auto">
            <a:xfrm>
              <a:off x="8153400" y="5356225"/>
              <a:ext cx="609600" cy="457200"/>
            </a:xfrm>
            <a:prstGeom prst="rightArrow">
              <a:avLst>
                <a:gd name="adj1" fmla="val 62500"/>
                <a:gd name="adj2" fmla="val 58333"/>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3" name="AutoShape 50"/>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4" name="Group 51"/>
            <p:cNvGrpSpPr>
              <a:grpSpLocks/>
            </p:cNvGrpSpPr>
            <p:nvPr/>
          </p:nvGrpSpPr>
          <p:grpSpPr bwMode="auto">
            <a:xfrm>
              <a:off x="152400" y="5029200"/>
              <a:ext cx="1682750" cy="687388"/>
              <a:chOff x="3360" y="2832"/>
              <a:chExt cx="1060" cy="433"/>
            </a:xfrm>
          </p:grpSpPr>
          <p:sp>
            <p:nvSpPr>
              <p:cNvPr id="75" name="Rectangle 52"/>
              <p:cNvSpPr>
                <a:spLocks noChangeArrowheads="1"/>
              </p:cNvSpPr>
              <p:nvPr/>
            </p:nvSpPr>
            <p:spPr bwMode="auto">
              <a:xfrm>
                <a:off x="3360" y="3024"/>
                <a:ext cx="864" cy="19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76" name="Text Box 53"/>
              <p:cNvSpPr txBox="1">
                <a:spLocks noChangeArrowheads="1"/>
              </p:cNvSpPr>
              <p:nvPr/>
            </p:nvSpPr>
            <p:spPr bwMode="auto">
              <a:xfrm>
                <a:off x="3984" y="283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77" name="Text Box 54"/>
              <p:cNvSpPr txBox="1">
                <a:spLocks noChangeArrowheads="1"/>
              </p:cNvSpPr>
              <p:nvPr/>
            </p:nvSpPr>
            <p:spPr bwMode="auto">
              <a:xfrm>
                <a:off x="3696" y="2977"/>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5" name="Group 55"/>
            <p:cNvGrpSpPr>
              <a:grpSpLocks/>
            </p:cNvGrpSpPr>
            <p:nvPr/>
          </p:nvGrpSpPr>
          <p:grpSpPr bwMode="auto">
            <a:xfrm>
              <a:off x="152400" y="4419600"/>
              <a:ext cx="1225550" cy="685800"/>
              <a:chOff x="3360" y="2352"/>
              <a:chExt cx="772" cy="432"/>
            </a:xfrm>
          </p:grpSpPr>
          <p:sp>
            <p:nvSpPr>
              <p:cNvPr id="72" name="Rectangle 56"/>
              <p:cNvSpPr>
                <a:spLocks noChangeArrowheads="1"/>
              </p:cNvSpPr>
              <p:nvPr/>
            </p:nvSpPr>
            <p:spPr bwMode="auto">
              <a:xfrm>
                <a:off x="3360" y="2544"/>
                <a:ext cx="624" cy="192"/>
              </a:xfrm>
              <a:prstGeom prst="rect">
                <a:avLst/>
              </a:prstGeom>
              <a:solidFill>
                <a:srgbClr val="00FFFF"/>
              </a:solidFill>
              <a:ln w="38100" cap="sq">
                <a:solidFill>
                  <a:srgbClr val="FFFF00"/>
                </a:solidFill>
                <a:miter lim="800000"/>
                <a:headEnd type="none" w="sm" len="sm"/>
                <a:tailEnd type="none" w="sm" len="sm"/>
              </a:ln>
            </p:spPr>
            <p:txBody>
              <a:bodyPr wrap="none" anchor="ctr"/>
              <a:lstStyle/>
              <a:p>
                <a:endParaRPr lang="en-US"/>
              </a:p>
            </p:txBody>
          </p:sp>
          <p:sp>
            <p:nvSpPr>
              <p:cNvPr id="73" name="Text Box 57"/>
              <p:cNvSpPr txBox="1">
                <a:spLocks noChangeArrowheads="1"/>
              </p:cNvSpPr>
              <p:nvPr/>
            </p:nvSpPr>
            <p:spPr bwMode="auto">
              <a:xfrm>
                <a:off x="3696" y="235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6826</a:t>
                </a:r>
              </a:p>
            </p:txBody>
          </p:sp>
          <p:sp>
            <p:nvSpPr>
              <p:cNvPr id="74" name="Text Box 58"/>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grpSp>
          <p:nvGrpSpPr>
            <p:cNvPr id="46" name="Group 59"/>
            <p:cNvGrpSpPr>
              <a:grpSpLocks/>
            </p:cNvGrpSpPr>
            <p:nvPr/>
          </p:nvGrpSpPr>
          <p:grpSpPr bwMode="auto">
            <a:xfrm>
              <a:off x="152400" y="3810000"/>
              <a:ext cx="1073150" cy="685800"/>
              <a:chOff x="3072" y="1872"/>
              <a:chExt cx="676" cy="432"/>
            </a:xfrm>
          </p:grpSpPr>
          <p:sp>
            <p:nvSpPr>
              <p:cNvPr id="69" name="Rectangle 60" descr="40 %"/>
              <p:cNvSpPr>
                <a:spLocks noChangeArrowheads="1"/>
              </p:cNvSpPr>
              <p:nvPr/>
            </p:nvSpPr>
            <p:spPr bwMode="auto">
              <a:xfrm>
                <a:off x="3072" y="2064"/>
                <a:ext cx="528" cy="192"/>
              </a:xfrm>
              <a:prstGeom prst="rect">
                <a:avLst/>
              </a:prstGeom>
              <a:pattFill prst="pct40">
                <a:fgClr>
                  <a:srgbClr val="FF00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70" name="Text Box 61"/>
              <p:cNvSpPr txBox="1">
                <a:spLocks noChangeArrowheads="1"/>
              </p:cNvSpPr>
              <p:nvPr/>
            </p:nvSpPr>
            <p:spPr bwMode="auto">
              <a:xfrm>
                <a:off x="3312" y="187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5829</a:t>
                </a:r>
              </a:p>
            </p:txBody>
          </p:sp>
          <p:sp>
            <p:nvSpPr>
              <p:cNvPr id="71" name="Text Box 62"/>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47" name="AutoShape 63"/>
            <p:cNvSpPr>
              <a:spLocks noChangeArrowheads="1"/>
            </p:cNvSpPr>
            <p:nvPr/>
          </p:nvSpPr>
          <p:spPr bwMode="auto">
            <a:xfrm>
              <a:off x="7543800" y="42894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48" name="AutoShape 64"/>
            <p:cNvSpPr>
              <a:spLocks noChangeArrowheads="1"/>
            </p:cNvSpPr>
            <p:nvPr/>
          </p:nvSpPr>
          <p:spPr bwMode="auto">
            <a:xfrm flipH="1" flipV="1">
              <a:off x="7543800" y="42894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49" name="Rectangle 34"/>
            <p:cNvSpPr>
              <a:spLocks noChangeArrowheads="1"/>
            </p:cNvSpPr>
            <p:nvPr/>
          </p:nvSpPr>
          <p:spPr bwMode="auto">
            <a:xfrm>
              <a:off x="7502525" y="4289425"/>
              <a:ext cx="685800" cy="533400"/>
            </a:xfrm>
            <a:prstGeom prst="rect">
              <a:avLst/>
            </a:prstGeom>
            <a:noFill/>
            <a:ln w="9525">
              <a:noFill/>
              <a:miter lim="800000"/>
              <a:headEnd/>
              <a:tailEnd/>
            </a:ln>
          </p:spPr>
          <p:txBody>
            <a:bodyPr wrap="none" anchor="ctr"/>
            <a:lstStyle/>
            <a:p>
              <a:pPr algn="ctr"/>
              <a:r>
                <a:rPr lang="pt-BR"/>
                <a:t>4</a:t>
              </a:r>
              <a:endParaRPr lang="en-US"/>
            </a:p>
          </p:txBody>
        </p:sp>
        <p:sp>
          <p:nvSpPr>
            <p:cNvPr id="50" name="Rectangle 37"/>
            <p:cNvSpPr>
              <a:spLocks noChangeArrowheads="1"/>
            </p:cNvSpPr>
            <p:nvPr/>
          </p:nvSpPr>
          <p:spPr bwMode="auto">
            <a:xfrm>
              <a:off x="7543800" y="5356225"/>
              <a:ext cx="685800" cy="533400"/>
            </a:xfrm>
            <a:prstGeom prst="rect">
              <a:avLst/>
            </a:prstGeom>
            <a:noFill/>
            <a:ln w="9525">
              <a:noFill/>
              <a:miter lim="800000"/>
              <a:headEnd/>
              <a:tailEnd/>
            </a:ln>
          </p:spPr>
          <p:txBody>
            <a:bodyPr wrap="none" anchor="ctr"/>
            <a:lstStyle/>
            <a:p>
              <a:pPr algn="ctr"/>
              <a:r>
                <a:rPr lang="pt-BR"/>
                <a:t>7</a:t>
              </a:r>
              <a:endParaRPr lang="en-US"/>
            </a:p>
          </p:txBody>
        </p:sp>
        <p:grpSp>
          <p:nvGrpSpPr>
            <p:cNvPr id="51" name="Group 67"/>
            <p:cNvGrpSpPr>
              <a:grpSpLocks/>
            </p:cNvGrpSpPr>
            <p:nvPr/>
          </p:nvGrpSpPr>
          <p:grpSpPr bwMode="auto">
            <a:xfrm>
              <a:off x="1674815" y="1295400"/>
              <a:ext cx="5260976" cy="519113"/>
              <a:chOff x="1055" y="816"/>
              <a:chExt cx="3314" cy="327"/>
            </a:xfrm>
          </p:grpSpPr>
          <p:sp>
            <p:nvSpPr>
              <p:cNvPr id="59" name="Text Box 68"/>
              <p:cNvSpPr txBox="1">
                <a:spLocks noChangeArrowheads="1"/>
              </p:cNvSpPr>
              <p:nvPr/>
            </p:nvSpPr>
            <p:spPr bwMode="auto">
              <a:xfrm>
                <a:off x="1055"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33CC33"/>
                  </a:solidFill>
                  <a:latin typeface="Helvetica" pitchFamily="34" charset="0"/>
                </a:endParaRPr>
              </a:p>
            </p:txBody>
          </p:sp>
          <p:sp>
            <p:nvSpPr>
              <p:cNvPr id="60" name="Text Box 69"/>
              <p:cNvSpPr txBox="1">
                <a:spLocks noChangeArrowheads="1"/>
              </p:cNvSpPr>
              <p:nvPr/>
            </p:nvSpPr>
            <p:spPr bwMode="auto">
              <a:xfrm>
                <a:off x="1391"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66FFFF"/>
                  </a:solidFill>
                  <a:latin typeface="Helvetica" pitchFamily="34" charset="0"/>
                </a:endParaRPr>
              </a:p>
            </p:txBody>
          </p:sp>
          <p:sp>
            <p:nvSpPr>
              <p:cNvPr id="61" name="Text Box 70"/>
              <p:cNvSpPr txBox="1">
                <a:spLocks noChangeArrowheads="1"/>
              </p:cNvSpPr>
              <p:nvPr/>
            </p:nvSpPr>
            <p:spPr bwMode="auto">
              <a:xfrm>
                <a:off x="1679"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rgbClr val="FF3300"/>
                    </a:solidFill>
                    <a:latin typeface="Helvetica" pitchFamily="34" charset="0"/>
                  </a:rPr>
                  <a:t>4</a:t>
                </a:r>
              </a:p>
            </p:txBody>
          </p:sp>
          <p:sp>
            <p:nvSpPr>
              <p:cNvPr id="62" name="Text Box 71"/>
              <p:cNvSpPr txBox="1">
                <a:spLocks noChangeArrowheads="1"/>
              </p:cNvSpPr>
              <p:nvPr/>
            </p:nvSpPr>
            <p:spPr bwMode="auto">
              <a:xfrm>
                <a:off x="201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8</a:t>
                </a:r>
              </a:p>
            </p:txBody>
          </p:sp>
          <p:sp>
            <p:nvSpPr>
              <p:cNvPr id="63" name="Text Box 72"/>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10</a:t>
                </a:r>
              </a:p>
            </p:txBody>
          </p:sp>
          <p:sp>
            <p:nvSpPr>
              <p:cNvPr id="64" name="Text Box 73"/>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65" name="Text Box 74"/>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66" name="Text Box 75"/>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67" name="Text Box 76"/>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68" name="Text Box 77"/>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grpSp>
          <p:nvGrpSpPr>
            <p:cNvPr id="52" name="Group 82"/>
            <p:cNvGrpSpPr>
              <a:grpSpLocks/>
            </p:cNvGrpSpPr>
            <p:nvPr/>
          </p:nvGrpSpPr>
          <p:grpSpPr bwMode="auto">
            <a:xfrm>
              <a:off x="1524000" y="5029200"/>
              <a:ext cx="1200150" cy="685800"/>
              <a:chOff x="3072" y="1872"/>
              <a:chExt cx="756" cy="432"/>
            </a:xfrm>
          </p:grpSpPr>
          <p:sp>
            <p:nvSpPr>
              <p:cNvPr id="56" name="Rectangle 83" descr="40 %"/>
              <p:cNvSpPr>
                <a:spLocks noChangeArrowheads="1"/>
              </p:cNvSpPr>
              <p:nvPr/>
            </p:nvSpPr>
            <p:spPr bwMode="auto">
              <a:xfrm>
                <a:off x="3072" y="2064"/>
                <a:ext cx="528" cy="192"/>
              </a:xfrm>
              <a:prstGeom prst="rect">
                <a:avLst/>
              </a:prstGeom>
              <a:pattFill prst="pct40">
                <a:fgClr>
                  <a:srgbClr val="00FF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7" name="Text Box 84"/>
              <p:cNvSpPr txBox="1">
                <a:spLocks noChangeArrowheads="1"/>
              </p:cNvSpPr>
              <p:nvPr/>
            </p:nvSpPr>
            <p:spPr bwMode="auto">
              <a:xfrm>
                <a:off x="3312"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15115</a:t>
                </a:r>
              </a:p>
            </p:txBody>
          </p:sp>
          <p:sp>
            <p:nvSpPr>
              <p:cNvPr id="58" name="Text Box 85"/>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53" name="Text Box 86"/>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54" name="Text Box 87"/>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55" name="Text Box 88"/>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103</a:t>
            </a:fld>
            <a:endParaRPr lang="en-US"/>
          </a:p>
        </p:txBody>
      </p:sp>
      <p:grpSp>
        <p:nvGrpSpPr>
          <p:cNvPr id="3" name="Group 2"/>
          <p:cNvGrpSpPr/>
          <p:nvPr/>
        </p:nvGrpSpPr>
        <p:grpSpPr>
          <a:xfrm>
            <a:off x="152400" y="647700"/>
            <a:ext cx="8610600" cy="5562600"/>
            <a:chOff x="152400" y="1295400"/>
            <a:chExt cx="8610600" cy="5562600"/>
          </a:xfrm>
        </p:grpSpPr>
        <p:grpSp>
          <p:nvGrpSpPr>
            <p:cNvPr id="4" name="Group 67"/>
            <p:cNvGrpSpPr>
              <a:grpSpLocks/>
            </p:cNvGrpSpPr>
            <p:nvPr/>
          </p:nvGrpSpPr>
          <p:grpSpPr bwMode="auto">
            <a:xfrm>
              <a:off x="990600" y="3810000"/>
              <a:ext cx="971550" cy="685800"/>
              <a:chOff x="3708" y="1872"/>
              <a:chExt cx="612" cy="432"/>
            </a:xfrm>
          </p:grpSpPr>
          <p:sp>
            <p:nvSpPr>
              <p:cNvPr id="80" name="Rectangle 68" descr="40 %"/>
              <p:cNvSpPr>
                <a:spLocks noChangeArrowheads="1"/>
              </p:cNvSpPr>
              <p:nvPr/>
            </p:nvSpPr>
            <p:spPr bwMode="auto">
              <a:xfrm>
                <a:off x="3708" y="2064"/>
                <a:ext cx="480" cy="192"/>
              </a:xfrm>
              <a:prstGeom prst="rect">
                <a:avLst/>
              </a:prstGeom>
              <a:pattFill prst="pct40">
                <a:fgClr>
                  <a:srgbClr val="FF00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81" name="Text Box 69"/>
              <p:cNvSpPr txBox="1">
                <a:spLocks noChangeArrowheads="1"/>
              </p:cNvSpPr>
              <p:nvPr/>
            </p:nvSpPr>
            <p:spPr bwMode="auto">
              <a:xfrm>
                <a:off x="3804"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10434</a:t>
                </a:r>
              </a:p>
            </p:txBody>
          </p:sp>
          <p:sp>
            <p:nvSpPr>
              <p:cNvPr id="82" name="Text Box 70"/>
              <p:cNvSpPr txBox="1">
                <a:spLocks noChangeArrowheads="1"/>
              </p:cNvSpPr>
              <p:nvPr/>
            </p:nvSpPr>
            <p:spPr bwMode="auto">
              <a:xfrm>
                <a:off x="3852"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8</a:t>
                </a:r>
              </a:p>
            </p:txBody>
          </p:sp>
        </p:grpSp>
        <p:sp>
          <p:nvSpPr>
            <p:cNvPr id="5" name="AutoShape 2"/>
            <p:cNvSpPr>
              <a:spLocks noChangeArrowheads="1"/>
            </p:cNvSpPr>
            <p:nvPr/>
          </p:nvSpPr>
          <p:spPr bwMode="auto">
            <a:xfrm>
              <a:off x="7543800" y="53562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6" name="AutoShape 3"/>
            <p:cNvSpPr>
              <a:spLocks noChangeArrowheads="1"/>
            </p:cNvSpPr>
            <p:nvPr/>
          </p:nvSpPr>
          <p:spPr bwMode="auto">
            <a:xfrm flipH="1" flipV="1">
              <a:off x="7543800" y="53562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7" name="Rectangle 16"/>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8" name="AutoShape 17"/>
            <p:cNvCxnSpPr>
              <a:cxnSpLocks noChangeShapeType="1"/>
              <a:stCxn id="7" idx="3"/>
              <a:endCxn id="14"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9" name="AutoShape 18"/>
            <p:cNvCxnSpPr>
              <a:cxnSpLocks noChangeShapeType="1"/>
              <a:stCxn id="14" idx="3"/>
              <a:endCxn id="15"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10" name="Rectangle 19"/>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1" name="AutoShape 20"/>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2" name="AutoShape 21"/>
            <p:cNvCxnSpPr>
              <a:cxnSpLocks noChangeShapeType="1"/>
              <a:endCxn id="10"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3" name="Rectangle 22"/>
            <p:cNvSpPr>
              <a:spLocks noChangeArrowheads="1"/>
            </p:cNvSpPr>
            <p:nvPr/>
          </p:nvSpPr>
          <p:spPr bwMode="auto">
            <a:xfrm>
              <a:off x="4987925" y="4289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4" name="Rectangle 23"/>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5" name="Rectangle 24"/>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6" name="AutoShape 25"/>
            <p:cNvCxnSpPr>
              <a:cxnSpLocks noChangeShapeType="1"/>
              <a:stCxn id="13"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7" name="AutoShape 26"/>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18" name="AutoShape 27"/>
            <p:cNvCxnSpPr>
              <a:cxnSpLocks noChangeShapeType="1"/>
              <a:stCxn id="7"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19" name="AutoShape 28"/>
            <p:cNvCxnSpPr>
              <a:cxnSpLocks noChangeShapeType="1"/>
              <a:endCxn id="13"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20" name="AutoShape 29"/>
            <p:cNvCxnSpPr>
              <a:cxnSpLocks noChangeShapeType="1"/>
              <a:stCxn id="14"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1" name="AutoShape 30"/>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2" name="AutoShape 31"/>
            <p:cNvCxnSpPr>
              <a:cxnSpLocks noChangeShapeType="1"/>
              <a:stCxn id="15" idx="2"/>
              <a:endCxn id="10"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3" name="AutoShape 32"/>
            <p:cNvCxnSpPr>
              <a:cxnSpLocks noChangeShapeType="1"/>
              <a:stCxn id="10"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4" name="Rectangle 33"/>
            <p:cNvSpPr>
              <a:spLocks noChangeArrowheads="1"/>
            </p:cNvSpPr>
            <p:nvPr/>
          </p:nvSpPr>
          <p:spPr bwMode="auto">
            <a:xfrm>
              <a:off x="49879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5" name="Rectangle 34"/>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6" name="Rectangle 35"/>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7" name="Rectangle 36"/>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28" name="Rectangle 37"/>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cxnSp>
          <p:nvCxnSpPr>
            <p:cNvPr id="29" name="AutoShape 38"/>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30" name="AutoShape 39"/>
            <p:cNvCxnSpPr>
              <a:cxnSpLocks noChangeShapeType="1"/>
              <a:endCxn id="48"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1" name="AutoShape 40"/>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2" name="AutoShape 41"/>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3" name="AutoShape 42"/>
            <p:cNvCxnSpPr>
              <a:cxnSpLocks noChangeShapeType="1"/>
              <a:endCxn id="48"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4" name="Rectangle 43"/>
            <p:cNvSpPr>
              <a:spLocks noChangeArrowheads="1"/>
            </p:cNvSpPr>
            <p:nvPr/>
          </p:nvSpPr>
          <p:spPr bwMode="auto">
            <a:xfrm>
              <a:off x="5029200" y="53562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5" name="Rectangle 44"/>
            <p:cNvSpPr>
              <a:spLocks noChangeArrowheads="1"/>
            </p:cNvSpPr>
            <p:nvPr/>
          </p:nvSpPr>
          <p:spPr bwMode="auto">
            <a:xfrm>
              <a:off x="6248400" y="5356225"/>
              <a:ext cx="685800" cy="533400"/>
            </a:xfrm>
            <a:prstGeom prst="rect">
              <a:avLst/>
            </a:prstGeom>
            <a:solidFill>
              <a:srgbClr val="FF3300"/>
            </a:solidFill>
            <a:ln w="9525">
              <a:solidFill>
                <a:srgbClr val="FF3300"/>
              </a:solid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6" name="AutoShape 45"/>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7" name="AutoShape 46"/>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8" name="AutoShape 47"/>
            <p:cNvSpPr>
              <a:spLocks noChangeArrowheads="1"/>
            </p:cNvSpPr>
            <p:nvPr/>
          </p:nvSpPr>
          <p:spPr bwMode="auto">
            <a:xfrm rot="16200000">
              <a:off x="6324600" y="5965825"/>
              <a:ext cx="457200" cy="457200"/>
            </a:xfrm>
            <a:prstGeom prst="rightArrow">
              <a:avLst>
                <a:gd name="adj1" fmla="val 62500"/>
                <a:gd name="adj2" fmla="val 43750"/>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9" name="AutoShape 48"/>
            <p:cNvSpPr>
              <a:spLocks noChangeArrowheads="1"/>
            </p:cNvSpPr>
            <p:nvPr/>
          </p:nvSpPr>
          <p:spPr bwMode="auto">
            <a:xfrm>
              <a:off x="8153400" y="4289425"/>
              <a:ext cx="609600" cy="457200"/>
            </a:xfrm>
            <a:prstGeom prst="rightArrow">
              <a:avLst>
                <a:gd name="adj1" fmla="val 62500"/>
                <a:gd name="adj2" fmla="val 58333"/>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0" name="AutoShape 49"/>
            <p:cNvSpPr>
              <a:spLocks noChangeArrowheads="1"/>
            </p:cNvSpPr>
            <p:nvPr/>
          </p:nvSpPr>
          <p:spPr bwMode="auto">
            <a:xfrm>
              <a:off x="8153400" y="5356225"/>
              <a:ext cx="609600" cy="457200"/>
            </a:xfrm>
            <a:prstGeom prst="rightArrow">
              <a:avLst>
                <a:gd name="adj1" fmla="val 62500"/>
                <a:gd name="adj2" fmla="val 58333"/>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1" name="AutoShape 50"/>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2" name="Group 51"/>
            <p:cNvGrpSpPr>
              <a:grpSpLocks/>
            </p:cNvGrpSpPr>
            <p:nvPr/>
          </p:nvGrpSpPr>
          <p:grpSpPr bwMode="auto">
            <a:xfrm>
              <a:off x="152400" y="5029200"/>
              <a:ext cx="1682750" cy="687388"/>
              <a:chOff x="3360" y="2832"/>
              <a:chExt cx="1060" cy="433"/>
            </a:xfrm>
          </p:grpSpPr>
          <p:sp>
            <p:nvSpPr>
              <p:cNvPr id="77" name="Rectangle 52"/>
              <p:cNvSpPr>
                <a:spLocks noChangeArrowheads="1"/>
              </p:cNvSpPr>
              <p:nvPr/>
            </p:nvSpPr>
            <p:spPr bwMode="auto">
              <a:xfrm>
                <a:off x="3360" y="3024"/>
                <a:ext cx="864" cy="19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78" name="Text Box 53"/>
              <p:cNvSpPr txBox="1">
                <a:spLocks noChangeArrowheads="1"/>
              </p:cNvSpPr>
              <p:nvPr/>
            </p:nvSpPr>
            <p:spPr bwMode="auto">
              <a:xfrm>
                <a:off x="3984" y="283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79" name="Text Box 54"/>
              <p:cNvSpPr txBox="1">
                <a:spLocks noChangeArrowheads="1"/>
              </p:cNvSpPr>
              <p:nvPr/>
            </p:nvSpPr>
            <p:spPr bwMode="auto">
              <a:xfrm>
                <a:off x="3696" y="2977"/>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3" name="Group 55"/>
            <p:cNvGrpSpPr>
              <a:grpSpLocks/>
            </p:cNvGrpSpPr>
            <p:nvPr/>
          </p:nvGrpSpPr>
          <p:grpSpPr bwMode="auto">
            <a:xfrm>
              <a:off x="152400" y="4419600"/>
              <a:ext cx="1225550" cy="685800"/>
              <a:chOff x="3360" y="2352"/>
              <a:chExt cx="772" cy="432"/>
            </a:xfrm>
          </p:grpSpPr>
          <p:sp>
            <p:nvSpPr>
              <p:cNvPr id="74" name="Rectangle 56"/>
              <p:cNvSpPr>
                <a:spLocks noChangeArrowheads="1"/>
              </p:cNvSpPr>
              <p:nvPr/>
            </p:nvSpPr>
            <p:spPr bwMode="auto">
              <a:xfrm>
                <a:off x="3360" y="2544"/>
                <a:ext cx="624" cy="192"/>
              </a:xfrm>
              <a:prstGeom prst="rect">
                <a:avLst/>
              </a:prstGeom>
              <a:solidFill>
                <a:srgbClr val="00FFFF"/>
              </a:solidFill>
              <a:ln w="12700" cap="sq">
                <a:solidFill>
                  <a:schemeClr val="tx1"/>
                </a:solidFill>
                <a:miter lim="800000"/>
                <a:headEnd type="none" w="sm" len="sm"/>
                <a:tailEnd type="none" w="sm" len="sm"/>
              </a:ln>
            </p:spPr>
            <p:txBody>
              <a:bodyPr wrap="none" anchor="ctr"/>
              <a:lstStyle/>
              <a:p>
                <a:endParaRPr lang="en-US"/>
              </a:p>
            </p:txBody>
          </p:sp>
          <p:sp>
            <p:nvSpPr>
              <p:cNvPr id="75" name="Text Box 57"/>
              <p:cNvSpPr txBox="1">
                <a:spLocks noChangeArrowheads="1"/>
              </p:cNvSpPr>
              <p:nvPr/>
            </p:nvSpPr>
            <p:spPr bwMode="auto">
              <a:xfrm>
                <a:off x="3696" y="235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6826</a:t>
                </a:r>
              </a:p>
            </p:txBody>
          </p:sp>
          <p:sp>
            <p:nvSpPr>
              <p:cNvPr id="76" name="Text Box 58"/>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grpSp>
          <p:nvGrpSpPr>
            <p:cNvPr id="44" name="Group 59"/>
            <p:cNvGrpSpPr>
              <a:grpSpLocks/>
            </p:cNvGrpSpPr>
            <p:nvPr/>
          </p:nvGrpSpPr>
          <p:grpSpPr bwMode="auto">
            <a:xfrm>
              <a:off x="152400" y="3810000"/>
              <a:ext cx="1073150" cy="685800"/>
              <a:chOff x="3072" y="1872"/>
              <a:chExt cx="676" cy="432"/>
            </a:xfrm>
          </p:grpSpPr>
          <p:sp>
            <p:nvSpPr>
              <p:cNvPr id="71" name="Rectangle 60"/>
              <p:cNvSpPr>
                <a:spLocks noChangeArrowheads="1"/>
              </p:cNvSpPr>
              <p:nvPr/>
            </p:nvSpPr>
            <p:spPr bwMode="auto">
              <a:xfrm>
                <a:off x="3072" y="2064"/>
                <a:ext cx="528" cy="192"/>
              </a:xfrm>
              <a:prstGeom prst="rect">
                <a:avLst/>
              </a:prstGeom>
              <a:solidFill>
                <a:srgbClr val="FF0000"/>
              </a:solidFill>
              <a:ln w="38100" cap="sq">
                <a:solidFill>
                  <a:srgbClr val="FFFF00"/>
                </a:solidFill>
                <a:miter lim="800000"/>
                <a:headEnd type="none" w="sm" len="sm"/>
                <a:tailEnd type="none" w="sm" len="sm"/>
              </a:ln>
            </p:spPr>
            <p:txBody>
              <a:bodyPr wrap="none" anchor="ctr"/>
              <a:lstStyle/>
              <a:p>
                <a:endParaRPr lang="en-US"/>
              </a:p>
            </p:txBody>
          </p:sp>
          <p:sp>
            <p:nvSpPr>
              <p:cNvPr id="72" name="Text Box 61"/>
              <p:cNvSpPr txBox="1">
                <a:spLocks noChangeArrowheads="1"/>
              </p:cNvSpPr>
              <p:nvPr/>
            </p:nvSpPr>
            <p:spPr bwMode="auto">
              <a:xfrm>
                <a:off x="3312" y="187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5829</a:t>
                </a:r>
              </a:p>
            </p:txBody>
          </p:sp>
          <p:sp>
            <p:nvSpPr>
              <p:cNvPr id="73" name="Text Box 62"/>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45" name="AutoShape 63"/>
            <p:cNvSpPr>
              <a:spLocks noChangeArrowheads="1"/>
            </p:cNvSpPr>
            <p:nvPr/>
          </p:nvSpPr>
          <p:spPr bwMode="auto">
            <a:xfrm>
              <a:off x="7543800" y="42894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46" name="AutoShape 64"/>
            <p:cNvSpPr>
              <a:spLocks noChangeArrowheads="1"/>
            </p:cNvSpPr>
            <p:nvPr/>
          </p:nvSpPr>
          <p:spPr bwMode="auto">
            <a:xfrm flipH="1" flipV="1">
              <a:off x="7543800" y="42894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47" name="Rectangle 65"/>
            <p:cNvSpPr>
              <a:spLocks noChangeArrowheads="1"/>
            </p:cNvSpPr>
            <p:nvPr/>
          </p:nvSpPr>
          <p:spPr bwMode="auto">
            <a:xfrm>
              <a:off x="7502525" y="4289425"/>
              <a:ext cx="685800" cy="533400"/>
            </a:xfrm>
            <a:prstGeom prst="rect">
              <a:avLst/>
            </a:prstGeom>
            <a:noFill/>
            <a:ln w="9525">
              <a:noFill/>
              <a:miter lim="800000"/>
              <a:headEnd/>
              <a:tailEnd/>
            </a:ln>
          </p:spPr>
          <p:txBody>
            <a:bodyPr wrap="none" anchor="ctr"/>
            <a:lstStyle/>
            <a:p>
              <a:pPr algn="ctr"/>
              <a:r>
                <a:rPr lang="pt-BR"/>
                <a:t>4</a:t>
              </a:r>
              <a:endParaRPr lang="en-US"/>
            </a:p>
          </p:txBody>
        </p:sp>
        <p:sp>
          <p:nvSpPr>
            <p:cNvPr id="48" name="Rectangle 66"/>
            <p:cNvSpPr>
              <a:spLocks noChangeArrowheads="1"/>
            </p:cNvSpPr>
            <p:nvPr/>
          </p:nvSpPr>
          <p:spPr bwMode="auto">
            <a:xfrm>
              <a:off x="7543800" y="5356225"/>
              <a:ext cx="685800" cy="533400"/>
            </a:xfrm>
            <a:prstGeom prst="rect">
              <a:avLst/>
            </a:prstGeom>
            <a:noFill/>
            <a:ln w="9525">
              <a:noFill/>
              <a:miter lim="800000"/>
              <a:headEnd/>
              <a:tailEnd/>
            </a:ln>
          </p:spPr>
          <p:txBody>
            <a:bodyPr wrap="none" anchor="ctr"/>
            <a:lstStyle/>
            <a:p>
              <a:pPr algn="ctr"/>
              <a:r>
                <a:rPr lang="pt-BR"/>
                <a:t>7</a:t>
              </a:r>
              <a:endParaRPr lang="en-US"/>
            </a:p>
          </p:txBody>
        </p:sp>
        <p:grpSp>
          <p:nvGrpSpPr>
            <p:cNvPr id="49" name="Group 71"/>
            <p:cNvGrpSpPr>
              <a:grpSpLocks/>
            </p:cNvGrpSpPr>
            <p:nvPr/>
          </p:nvGrpSpPr>
          <p:grpSpPr bwMode="auto">
            <a:xfrm>
              <a:off x="1674813" y="1295400"/>
              <a:ext cx="5260976" cy="519113"/>
              <a:chOff x="1055" y="816"/>
              <a:chExt cx="3314" cy="327"/>
            </a:xfrm>
          </p:grpSpPr>
          <p:sp>
            <p:nvSpPr>
              <p:cNvPr id="61" name="Text Box 72"/>
              <p:cNvSpPr txBox="1">
                <a:spLocks noChangeArrowheads="1"/>
              </p:cNvSpPr>
              <p:nvPr/>
            </p:nvSpPr>
            <p:spPr bwMode="auto">
              <a:xfrm>
                <a:off x="1055"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33CC33"/>
                  </a:solidFill>
                  <a:latin typeface="Helvetica" pitchFamily="34" charset="0"/>
                </a:endParaRPr>
              </a:p>
            </p:txBody>
          </p:sp>
          <p:sp>
            <p:nvSpPr>
              <p:cNvPr id="62" name="Text Box 73"/>
              <p:cNvSpPr txBox="1">
                <a:spLocks noChangeArrowheads="1"/>
              </p:cNvSpPr>
              <p:nvPr/>
            </p:nvSpPr>
            <p:spPr bwMode="auto">
              <a:xfrm>
                <a:off x="1391"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66FFFF"/>
                  </a:solidFill>
                  <a:latin typeface="Helvetica" pitchFamily="34" charset="0"/>
                </a:endParaRPr>
              </a:p>
            </p:txBody>
          </p:sp>
          <p:sp>
            <p:nvSpPr>
              <p:cNvPr id="63" name="Text Box 74"/>
              <p:cNvSpPr txBox="1">
                <a:spLocks noChangeArrowheads="1"/>
              </p:cNvSpPr>
              <p:nvPr/>
            </p:nvSpPr>
            <p:spPr bwMode="auto">
              <a:xfrm>
                <a:off x="1679"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FF3300"/>
                  </a:solidFill>
                  <a:latin typeface="Helvetica" pitchFamily="34" charset="0"/>
                </a:endParaRPr>
              </a:p>
            </p:txBody>
          </p:sp>
          <p:sp>
            <p:nvSpPr>
              <p:cNvPr id="64" name="Text Box 75"/>
              <p:cNvSpPr txBox="1">
                <a:spLocks noChangeArrowheads="1"/>
              </p:cNvSpPr>
              <p:nvPr/>
            </p:nvSpPr>
            <p:spPr bwMode="auto">
              <a:xfrm>
                <a:off x="201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rgbClr val="FF3300"/>
                    </a:solidFill>
                    <a:latin typeface="Helvetica" pitchFamily="34" charset="0"/>
                  </a:rPr>
                  <a:t>8</a:t>
                </a:r>
              </a:p>
            </p:txBody>
          </p:sp>
          <p:sp>
            <p:nvSpPr>
              <p:cNvPr id="65" name="Text Box 76"/>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10</a:t>
                </a:r>
              </a:p>
            </p:txBody>
          </p:sp>
          <p:sp>
            <p:nvSpPr>
              <p:cNvPr id="66" name="Text Box 77"/>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67" name="Text Box 78"/>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68" name="Text Box 79"/>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dirty="0">
                    <a:solidFill>
                      <a:schemeClr val="tx2"/>
                    </a:solidFill>
                    <a:latin typeface="Helvetica" pitchFamily="34" charset="0"/>
                  </a:rPr>
                  <a:t>9</a:t>
                </a:r>
              </a:p>
            </p:txBody>
          </p:sp>
          <p:sp>
            <p:nvSpPr>
              <p:cNvPr id="69" name="Text Box 80"/>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70" name="Text Box 81"/>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grpSp>
          <p:nvGrpSpPr>
            <p:cNvPr id="50" name="Group 82"/>
            <p:cNvGrpSpPr>
              <a:grpSpLocks/>
            </p:cNvGrpSpPr>
            <p:nvPr/>
          </p:nvGrpSpPr>
          <p:grpSpPr bwMode="auto">
            <a:xfrm>
              <a:off x="1143000" y="4419600"/>
              <a:ext cx="971550" cy="685800"/>
              <a:chOff x="3708" y="1872"/>
              <a:chExt cx="612" cy="432"/>
            </a:xfrm>
          </p:grpSpPr>
          <p:sp>
            <p:nvSpPr>
              <p:cNvPr id="58" name="Rectangle 83" descr="40 %"/>
              <p:cNvSpPr>
                <a:spLocks noChangeArrowheads="1"/>
              </p:cNvSpPr>
              <p:nvPr/>
            </p:nvSpPr>
            <p:spPr bwMode="auto">
              <a:xfrm>
                <a:off x="3708" y="2064"/>
                <a:ext cx="480" cy="192"/>
              </a:xfrm>
              <a:prstGeom prst="rect">
                <a:avLst/>
              </a:prstGeom>
              <a:pattFill prst="pct40">
                <a:fgClr>
                  <a:srgbClr val="00FFFF"/>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9" name="Text Box 84"/>
              <p:cNvSpPr txBox="1">
                <a:spLocks noChangeArrowheads="1"/>
              </p:cNvSpPr>
              <p:nvPr/>
            </p:nvSpPr>
            <p:spPr bwMode="auto">
              <a:xfrm>
                <a:off x="3804"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11431</a:t>
                </a:r>
              </a:p>
            </p:txBody>
          </p:sp>
          <p:sp>
            <p:nvSpPr>
              <p:cNvPr id="60" name="Text Box 85"/>
              <p:cNvSpPr txBox="1">
                <a:spLocks noChangeArrowheads="1"/>
              </p:cNvSpPr>
              <p:nvPr/>
            </p:nvSpPr>
            <p:spPr bwMode="auto">
              <a:xfrm>
                <a:off x="3852"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8</a:t>
                </a:r>
              </a:p>
            </p:txBody>
          </p:sp>
        </p:grpSp>
        <p:grpSp>
          <p:nvGrpSpPr>
            <p:cNvPr id="51" name="Group 86"/>
            <p:cNvGrpSpPr>
              <a:grpSpLocks/>
            </p:cNvGrpSpPr>
            <p:nvPr/>
          </p:nvGrpSpPr>
          <p:grpSpPr bwMode="auto">
            <a:xfrm>
              <a:off x="1524000" y="5029200"/>
              <a:ext cx="971550" cy="685800"/>
              <a:chOff x="3708" y="1872"/>
              <a:chExt cx="612" cy="432"/>
            </a:xfrm>
          </p:grpSpPr>
          <p:sp>
            <p:nvSpPr>
              <p:cNvPr id="55" name="Rectangle 87" descr="40 %"/>
              <p:cNvSpPr>
                <a:spLocks noChangeArrowheads="1"/>
              </p:cNvSpPr>
              <p:nvPr/>
            </p:nvSpPr>
            <p:spPr bwMode="auto">
              <a:xfrm>
                <a:off x="3708" y="2064"/>
                <a:ext cx="480" cy="192"/>
              </a:xfrm>
              <a:prstGeom prst="rect">
                <a:avLst/>
              </a:prstGeom>
              <a:pattFill prst="pct40">
                <a:fgClr>
                  <a:srgbClr val="00FF00"/>
                </a:fgClr>
                <a:bgClr>
                  <a:srgbClr val="FFFFFF"/>
                </a:bgClr>
              </a:pattFill>
              <a:ln w="12700" cap="sq">
                <a:solidFill>
                  <a:schemeClr val="tx1"/>
                </a:solidFill>
                <a:miter lim="800000"/>
                <a:headEnd type="none" w="sm" len="sm"/>
                <a:tailEnd type="none" w="sm" len="sm"/>
              </a:ln>
            </p:spPr>
            <p:txBody>
              <a:bodyPr wrap="none" anchor="ctr"/>
              <a:lstStyle/>
              <a:p>
                <a:endParaRPr lang="en-US"/>
              </a:p>
            </p:txBody>
          </p:sp>
          <p:sp>
            <p:nvSpPr>
              <p:cNvPr id="56" name="Text Box 88"/>
              <p:cNvSpPr txBox="1">
                <a:spLocks noChangeArrowheads="1"/>
              </p:cNvSpPr>
              <p:nvPr/>
            </p:nvSpPr>
            <p:spPr bwMode="auto">
              <a:xfrm>
                <a:off x="3804"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14013</a:t>
                </a:r>
              </a:p>
            </p:txBody>
          </p:sp>
          <p:sp>
            <p:nvSpPr>
              <p:cNvPr id="57" name="Text Box 89"/>
              <p:cNvSpPr txBox="1">
                <a:spLocks noChangeArrowheads="1"/>
              </p:cNvSpPr>
              <p:nvPr/>
            </p:nvSpPr>
            <p:spPr bwMode="auto">
              <a:xfrm>
                <a:off x="3852"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8</a:t>
                </a:r>
              </a:p>
            </p:txBody>
          </p:sp>
        </p:grpSp>
        <p:sp>
          <p:nvSpPr>
            <p:cNvPr id="52" name="Text Box 90"/>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53" name="Text Box 91"/>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54" name="Text Box 92"/>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104</a:t>
            </a:fld>
            <a:endParaRPr lang="en-US"/>
          </a:p>
        </p:txBody>
      </p:sp>
      <p:grpSp>
        <p:nvGrpSpPr>
          <p:cNvPr id="3" name="Group 2"/>
          <p:cNvGrpSpPr/>
          <p:nvPr/>
        </p:nvGrpSpPr>
        <p:grpSpPr>
          <a:xfrm>
            <a:off x="152400" y="647700"/>
            <a:ext cx="8610600" cy="5562600"/>
            <a:chOff x="152400" y="1295400"/>
            <a:chExt cx="8610600" cy="5562600"/>
          </a:xfrm>
        </p:grpSpPr>
        <p:sp>
          <p:nvSpPr>
            <p:cNvPr id="4" name="AutoShape 2"/>
            <p:cNvSpPr>
              <a:spLocks noChangeArrowheads="1"/>
            </p:cNvSpPr>
            <p:nvPr/>
          </p:nvSpPr>
          <p:spPr bwMode="auto">
            <a:xfrm>
              <a:off x="7543800" y="53562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5" name="AutoShape 3"/>
            <p:cNvSpPr>
              <a:spLocks noChangeArrowheads="1"/>
            </p:cNvSpPr>
            <p:nvPr/>
          </p:nvSpPr>
          <p:spPr bwMode="auto">
            <a:xfrm flipH="1" flipV="1">
              <a:off x="7543800" y="53562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6" name="Rectangle 5"/>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7" name="AutoShape 6"/>
            <p:cNvCxnSpPr>
              <a:cxnSpLocks noChangeShapeType="1"/>
              <a:stCxn id="6" idx="3"/>
              <a:endCxn id="13"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8" name="AutoShape 7"/>
            <p:cNvCxnSpPr>
              <a:cxnSpLocks noChangeShapeType="1"/>
              <a:stCxn id="13" idx="3"/>
              <a:endCxn id="14"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9" name="Rectangle 8"/>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0" name="AutoShape 9"/>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1" name="AutoShape 10"/>
            <p:cNvCxnSpPr>
              <a:cxnSpLocks noChangeShapeType="1"/>
              <a:endCxn id="9"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2" name="Rectangle 11"/>
            <p:cNvSpPr>
              <a:spLocks noChangeArrowheads="1"/>
            </p:cNvSpPr>
            <p:nvPr/>
          </p:nvSpPr>
          <p:spPr bwMode="auto">
            <a:xfrm>
              <a:off x="4987925" y="4289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3" name="Rectangle 12"/>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4" name="Rectangle 13"/>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5" name="AutoShape 14"/>
            <p:cNvCxnSpPr>
              <a:cxnSpLocks noChangeShapeType="1"/>
              <a:stCxn id="12"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6" name="AutoShape 15"/>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17" name="AutoShape 16"/>
            <p:cNvCxnSpPr>
              <a:cxnSpLocks noChangeShapeType="1"/>
              <a:stCxn id="6"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18" name="AutoShape 17"/>
            <p:cNvCxnSpPr>
              <a:cxnSpLocks noChangeShapeType="1"/>
              <a:endCxn id="12"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19" name="AutoShape 18"/>
            <p:cNvCxnSpPr>
              <a:cxnSpLocks noChangeShapeType="1"/>
              <a:stCxn id="13"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0" name="AutoShape 19"/>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1" name="AutoShape 20"/>
            <p:cNvCxnSpPr>
              <a:cxnSpLocks noChangeShapeType="1"/>
              <a:stCxn id="14" idx="2"/>
              <a:endCxn id="9"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2" name="AutoShape 21"/>
            <p:cNvCxnSpPr>
              <a:cxnSpLocks noChangeShapeType="1"/>
              <a:stCxn id="9"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3" name="Rectangle 22"/>
            <p:cNvSpPr>
              <a:spLocks noChangeArrowheads="1"/>
            </p:cNvSpPr>
            <p:nvPr/>
          </p:nvSpPr>
          <p:spPr bwMode="auto">
            <a:xfrm>
              <a:off x="49879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4" name="Rectangle 23"/>
            <p:cNvSpPr>
              <a:spLocks noChangeArrowheads="1"/>
            </p:cNvSpPr>
            <p:nvPr/>
          </p:nvSpPr>
          <p:spPr bwMode="auto">
            <a:xfrm>
              <a:off x="62071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5" name="Rectangle 24"/>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6" name="Rectangle 25"/>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27" name="Rectangle 26"/>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cxnSp>
          <p:nvCxnSpPr>
            <p:cNvPr id="28" name="AutoShape 27"/>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29" name="AutoShape 28"/>
            <p:cNvCxnSpPr>
              <a:cxnSpLocks noChangeShapeType="1"/>
              <a:endCxn id="47"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0" name="AutoShape 29"/>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1" name="AutoShape 30"/>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2" name="AutoShape 31"/>
            <p:cNvCxnSpPr>
              <a:cxnSpLocks noChangeShapeType="1"/>
              <a:endCxn id="47"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3" name="Rectangle 32"/>
            <p:cNvSpPr>
              <a:spLocks noChangeArrowheads="1"/>
            </p:cNvSpPr>
            <p:nvPr/>
          </p:nvSpPr>
          <p:spPr bwMode="auto">
            <a:xfrm>
              <a:off x="5029200" y="53562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4" name="Rectangle 33"/>
            <p:cNvSpPr>
              <a:spLocks noChangeArrowheads="1"/>
            </p:cNvSpPr>
            <p:nvPr/>
          </p:nvSpPr>
          <p:spPr bwMode="auto">
            <a:xfrm>
              <a:off x="6248400" y="5356225"/>
              <a:ext cx="685800" cy="533400"/>
            </a:xfrm>
            <a:prstGeom prst="rect">
              <a:avLst/>
            </a:prstGeom>
            <a:solidFill>
              <a:srgbClr val="FF3300"/>
            </a:solidFill>
            <a:ln w="9525">
              <a:solidFill>
                <a:srgbClr val="FF3300"/>
              </a:solid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5" name="AutoShape 34"/>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6" name="AutoShape 35"/>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7" name="AutoShape 36"/>
            <p:cNvSpPr>
              <a:spLocks noChangeArrowheads="1"/>
            </p:cNvSpPr>
            <p:nvPr/>
          </p:nvSpPr>
          <p:spPr bwMode="auto">
            <a:xfrm rot="16200000">
              <a:off x="6324600" y="5965825"/>
              <a:ext cx="457200" cy="457200"/>
            </a:xfrm>
            <a:prstGeom prst="rightArrow">
              <a:avLst>
                <a:gd name="adj1" fmla="val 62500"/>
                <a:gd name="adj2" fmla="val 43750"/>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8" name="AutoShape 37"/>
            <p:cNvSpPr>
              <a:spLocks noChangeArrowheads="1"/>
            </p:cNvSpPr>
            <p:nvPr/>
          </p:nvSpPr>
          <p:spPr bwMode="auto">
            <a:xfrm>
              <a:off x="8153400" y="4289425"/>
              <a:ext cx="609600" cy="457200"/>
            </a:xfrm>
            <a:prstGeom prst="rightArrow">
              <a:avLst>
                <a:gd name="adj1" fmla="val 62500"/>
                <a:gd name="adj2" fmla="val 58333"/>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39" name="AutoShape 38"/>
            <p:cNvSpPr>
              <a:spLocks noChangeArrowheads="1"/>
            </p:cNvSpPr>
            <p:nvPr/>
          </p:nvSpPr>
          <p:spPr bwMode="auto">
            <a:xfrm>
              <a:off x="8153400" y="5356225"/>
              <a:ext cx="609600" cy="457200"/>
            </a:xfrm>
            <a:prstGeom prst="rightArrow">
              <a:avLst>
                <a:gd name="adj1" fmla="val 62500"/>
                <a:gd name="adj2" fmla="val 58333"/>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0" name="AutoShape 39"/>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1" name="Group 40"/>
            <p:cNvGrpSpPr>
              <a:grpSpLocks/>
            </p:cNvGrpSpPr>
            <p:nvPr/>
          </p:nvGrpSpPr>
          <p:grpSpPr bwMode="auto">
            <a:xfrm>
              <a:off x="152400" y="5029200"/>
              <a:ext cx="1682750" cy="687388"/>
              <a:chOff x="3360" y="2832"/>
              <a:chExt cx="1060" cy="433"/>
            </a:xfrm>
          </p:grpSpPr>
          <p:sp>
            <p:nvSpPr>
              <p:cNvPr id="77" name="Rectangle 41"/>
              <p:cNvSpPr>
                <a:spLocks noChangeArrowheads="1"/>
              </p:cNvSpPr>
              <p:nvPr/>
            </p:nvSpPr>
            <p:spPr bwMode="auto">
              <a:xfrm>
                <a:off x="3360" y="3024"/>
                <a:ext cx="864" cy="19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78" name="Text Box 42"/>
              <p:cNvSpPr txBox="1">
                <a:spLocks noChangeArrowheads="1"/>
              </p:cNvSpPr>
              <p:nvPr/>
            </p:nvSpPr>
            <p:spPr bwMode="auto">
              <a:xfrm>
                <a:off x="3984" y="283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79" name="Text Box 43"/>
              <p:cNvSpPr txBox="1">
                <a:spLocks noChangeArrowheads="1"/>
              </p:cNvSpPr>
              <p:nvPr/>
            </p:nvSpPr>
            <p:spPr bwMode="auto">
              <a:xfrm>
                <a:off x="3696" y="2977"/>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2" name="Group 44"/>
            <p:cNvGrpSpPr>
              <a:grpSpLocks/>
            </p:cNvGrpSpPr>
            <p:nvPr/>
          </p:nvGrpSpPr>
          <p:grpSpPr bwMode="auto">
            <a:xfrm>
              <a:off x="152400" y="4419600"/>
              <a:ext cx="1225550" cy="685800"/>
              <a:chOff x="3360" y="2352"/>
              <a:chExt cx="772" cy="432"/>
            </a:xfrm>
          </p:grpSpPr>
          <p:sp>
            <p:nvSpPr>
              <p:cNvPr id="74" name="Rectangle 45"/>
              <p:cNvSpPr>
                <a:spLocks noChangeArrowheads="1"/>
              </p:cNvSpPr>
              <p:nvPr/>
            </p:nvSpPr>
            <p:spPr bwMode="auto">
              <a:xfrm>
                <a:off x="3360" y="2544"/>
                <a:ext cx="624" cy="192"/>
              </a:xfrm>
              <a:prstGeom prst="rect">
                <a:avLst/>
              </a:prstGeom>
              <a:solidFill>
                <a:srgbClr val="00FFFF"/>
              </a:solidFill>
              <a:ln w="12700" cap="sq">
                <a:solidFill>
                  <a:schemeClr val="tx1"/>
                </a:solidFill>
                <a:miter lim="800000"/>
                <a:headEnd type="none" w="sm" len="sm"/>
                <a:tailEnd type="none" w="sm" len="sm"/>
              </a:ln>
            </p:spPr>
            <p:txBody>
              <a:bodyPr wrap="none" anchor="ctr"/>
              <a:lstStyle/>
              <a:p>
                <a:endParaRPr lang="en-US"/>
              </a:p>
            </p:txBody>
          </p:sp>
          <p:sp>
            <p:nvSpPr>
              <p:cNvPr id="75" name="Text Box 46"/>
              <p:cNvSpPr txBox="1">
                <a:spLocks noChangeArrowheads="1"/>
              </p:cNvSpPr>
              <p:nvPr/>
            </p:nvSpPr>
            <p:spPr bwMode="auto">
              <a:xfrm>
                <a:off x="3696" y="235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6206</a:t>
                </a:r>
              </a:p>
            </p:txBody>
          </p:sp>
          <p:sp>
            <p:nvSpPr>
              <p:cNvPr id="76" name="Text Box 47"/>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grpSp>
          <p:nvGrpSpPr>
            <p:cNvPr id="43" name="Group 48"/>
            <p:cNvGrpSpPr>
              <a:grpSpLocks/>
            </p:cNvGrpSpPr>
            <p:nvPr/>
          </p:nvGrpSpPr>
          <p:grpSpPr bwMode="auto">
            <a:xfrm>
              <a:off x="152400" y="3810000"/>
              <a:ext cx="1073150" cy="685800"/>
              <a:chOff x="3072" y="1872"/>
              <a:chExt cx="676" cy="432"/>
            </a:xfrm>
          </p:grpSpPr>
          <p:sp>
            <p:nvSpPr>
              <p:cNvPr id="71" name="Rectangle 49"/>
              <p:cNvSpPr>
                <a:spLocks noChangeArrowheads="1"/>
              </p:cNvSpPr>
              <p:nvPr/>
            </p:nvSpPr>
            <p:spPr bwMode="auto">
              <a:xfrm>
                <a:off x="3072" y="2064"/>
                <a:ext cx="528" cy="192"/>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72" name="Text Box 50"/>
              <p:cNvSpPr txBox="1">
                <a:spLocks noChangeArrowheads="1"/>
              </p:cNvSpPr>
              <p:nvPr/>
            </p:nvSpPr>
            <p:spPr bwMode="auto">
              <a:xfrm>
                <a:off x="3312" y="187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5829</a:t>
                </a:r>
              </a:p>
            </p:txBody>
          </p:sp>
          <p:sp>
            <p:nvSpPr>
              <p:cNvPr id="73" name="Text Box 51"/>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44" name="AutoShape 52"/>
            <p:cNvSpPr>
              <a:spLocks noChangeArrowheads="1"/>
            </p:cNvSpPr>
            <p:nvPr/>
          </p:nvSpPr>
          <p:spPr bwMode="auto">
            <a:xfrm>
              <a:off x="7543800" y="42894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45" name="AutoShape 53"/>
            <p:cNvSpPr>
              <a:spLocks noChangeArrowheads="1"/>
            </p:cNvSpPr>
            <p:nvPr/>
          </p:nvSpPr>
          <p:spPr bwMode="auto">
            <a:xfrm flipH="1" flipV="1">
              <a:off x="7543800" y="42894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46" name="Rectangle 54"/>
            <p:cNvSpPr>
              <a:spLocks noChangeArrowheads="1"/>
            </p:cNvSpPr>
            <p:nvPr/>
          </p:nvSpPr>
          <p:spPr bwMode="auto">
            <a:xfrm>
              <a:off x="7502525" y="4289425"/>
              <a:ext cx="685800" cy="533400"/>
            </a:xfrm>
            <a:prstGeom prst="rect">
              <a:avLst/>
            </a:prstGeom>
            <a:noFill/>
            <a:ln w="9525">
              <a:noFill/>
              <a:miter lim="800000"/>
              <a:headEnd/>
              <a:tailEnd/>
            </a:ln>
          </p:spPr>
          <p:txBody>
            <a:bodyPr wrap="none" anchor="ctr"/>
            <a:lstStyle/>
            <a:p>
              <a:pPr algn="ctr"/>
              <a:r>
                <a:rPr lang="pt-BR"/>
                <a:t>4</a:t>
              </a:r>
              <a:endParaRPr lang="en-US"/>
            </a:p>
          </p:txBody>
        </p:sp>
        <p:sp>
          <p:nvSpPr>
            <p:cNvPr id="47" name="Rectangle 55"/>
            <p:cNvSpPr>
              <a:spLocks noChangeArrowheads="1"/>
            </p:cNvSpPr>
            <p:nvPr/>
          </p:nvSpPr>
          <p:spPr bwMode="auto">
            <a:xfrm>
              <a:off x="7543800" y="5356225"/>
              <a:ext cx="685800" cy="533400"/>
            </a:xfrm>
            <a:prstGeom prst="rect">
              <a:avLst/>
            </a:prstGeom>
            <a:noFill/>
            <a:ln w="9525">
              <a:noFill/>
              <a:miter lim="800000"/>
              <a:headEnd/>
              <a:tailEnd/>
            </a:ln>
          </p:spPr>
          <p:txBody>
            <a:bodyPr wrap="none" anchor="ctr"/>
            <a:lstStyle/>
            <a:p>
              <a:pPr algn="ctr"/>
              <a:r>
                <a:rPr lang="pt-BR"/>
                <a:t>7</a:t>
              </a:r>
              <a:endParaRPr lang="en-US"/>
            </a:p>
          </p:txBody>
        </p:sp>
        <p:grpSp>
          <p:nvGrpSpPr>
            <p:cNvPr id="48" name="Group 56"/>
            <p:cNvGrpSpPr>
              <a:grpSpLocks/>
            </p:cNvGrpSpPr>
            <p:nvPr/>
          </p:nvGrpSpPr>
          <p:grpSpPr bwMode="auto">
            <a:xfrm>
              <a:off x="990600" y="3810000"/>
              <a:ext cx="971550" cy="685800"/>
              <a:chOff x="3708" y="1872"/>
              <a:chExt cx="612" cy="432"/>
            </a:xfrm>
          </p:grpSpPr>
          <p:sp>
            <p:nvSpPr>
              <p:cNvPr id="68" name="Rectangle 57"/>
              <p:cNvSpPr>
                <a:spLocks noChangeArrowheads="1"/>
              </p:cNvSpPr>
              <p:nvPr/>
            </p:nvSpPr>
            <p:spPr bwMode="auto">
              <a:xfrm>
                <a:off x="3708" y="2064"/>
                <a:ext cx="480" cy="192"/>
              </a:xfrm>
              <a:prstGeom prst="rect">
                <a:avLst/>
              </a:prstGeom>
              <a:solidFill>
                <a:srgbClr val="FF0000"/>
              </a:solidFill>
              <a:ln w="38100" cap="sq">
                <a:solidFill>
                  <a:srgbClr val="FFFF00"/>
                </a:solidFill>
                <a:miter lim="800000"/>
                <a:headEnd type="none" w="sm" len="sm"/>
                <a:tailEnd type="none" w="sm" len="sm"/>
              </a:ln>
            </p:spPr>
            <p:txBody>
              <a:bodyPr wrap="none" anchor="ctr"/>
              <a:lstStyle/>
              <a:p>
                <a:endParaRPr lang="en-US"/>
              </a:p>
            </p:txBody>
          </p:sp>
          <p:sp>
            <p:nvSpPr>
              <p:cNvPr id="69" name="Text Box 58"/>
              <p:cNvSpPr txBox="1">
                <a:spLocks noChangeArrowheads="1"/>
              </p:cNvSpPr>
              <p:nvPr/>
            </p:nvSpPr>
            <p:spPr bwMode="auto">
              <a:xfrm>
                <a:off x="3804"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10434</a:t>
                </a:r>
              </a:p>
            </p:txBody>
          </p:sp>
          <p:sp>
            <p:nvSpPr>
              <p:cNvPr id="70" name="Text Box 59"/>
              <p:cNvSpPr txBox="1">
                <a:spLocks noChangeArrowheads="1"/>
              </p:cNvSpPr>
              <p:nvPr/>
            </p:nvSpPr>
            <p:spPr bwMode="auto">
              <a:xfrm>
                <a:off x="3852"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8</a:t>
                </a:r>
              </a:p>
            </p:txBody>
          </p:sp>
        </p:grpSp>
        <p:grpSp>
          <p:nvGrpSpPr>
            <p:cNvPr id="49" name="Group 60"/>
            <p:cNvGrpSpPr>
              <a:grpSpLocks/>
            </p:cNvGrpSpPr>
            <p:nvPr/>
          </p:nvGrpSpPr>
          <p:grpSpPr bwMode="auto">
            <a:xfrm>
              <a:off x="1674813" y="1295400"/>
              <a:ext cx="5260976" cy="519113"/>
              <a:chOff x="1055" y="816"/>
              <a:chExt cx="3314" cy="327"/>
            </a:xfrm>
          </p:grpSpPr>
          <p:sp>
            <p:nvSpPr>
              <p:cNvPr id="58" name="Text Box 61"/>
              <p:cNvSpPr txBox="1">
                <a:spLocks noChangeArrowheads="1"/>
              </p:cNvSpPr>
              <p:nvPr/>
            </p:nvSpPr>
            <p:spPr bwMode="auto">
              <a:xfrm>
                <a:off x="1055"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33CC33"/>
                  </a:solidFill>
                  <a:latin typeface="Helvetica" pitchFamily="34" charset="0"/>
                </a:endParaRPr>
              </a:p>
            </p:txBody>
          </p:sp>
          <p:sp>
            <p:nvSpPr>
              <p:cNvPr id="59" name="Text Box 62"/>
              <p:cNvSpPr txBox="1">
                <a:spLocks noChangeArrowheads="1"/>
              </p:cNvSpPr>
              <p:nvPr/>
            </p:nvSpPr>
            <p:spPr bwMode="auto">
              <a:xfrm>
                <a:off x="1391"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66FFFF"/>
                  </a:solidFill>
                  <a:latin typeface="Helvetica" pitchFamily="34" charset="0"/>
                </a:endParaRPr>
              </a:p>
            </p:txBody>
          </p:sp>
          <p:sp>
            <p:nvSpPr>
              <p:cNvPr id="60" name="Text Box 63"/>
              <p:cNvSpPr txBox="1">
                <a:spLocks noChangeArrowheads="1"/>
              </p:cNvSpPr>
              <p:nvPr/>
            </p:nvSpPr>
            <p:spPr bwMode="auto">
              <a:xfrm>
                <a:off x="1679"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FF3300"/>
                  </a:solidFill>
                  <a:latin typeface="Helvetica" pitchFamily="34" charset="0"/>
                </a:endParaRPr>
              </a:p>
            </p:txBody>
          </p:sp>
          <p:sp>
            <p:nvSpPr>
              <p:cNvPr id="61" name="Text Box 64"/>
              <p:cNvSpPr txBox="1">
                <a:spLocks noChangeArrowheads="1"/>
              </p:cNvSpPr>
              <p:nvPr/>
            </p:nvSpPr>
            <p:spPr bwMode="auto">
              <a:xfrm>
                <a:off x="2015"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FF3300"/>
                  </a:solidFill>
                  <a:latin typeface="Helvetica" pitchFamily="34" charset="0"/>
                </a:endParaRPr>
              </a:p>
            </p:txBody>
          </p:sp>
          <p:sp>
            <p:nvSpPr>
              <p:cNvPr id="62" name="Text Box 65"/>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rgbClr val="66FFFF"/>
                    </a:solidFill>
                    <a:latin typeface="Helvetica" pitchFamily="34" charset="0"/>
                  </a:rPr>
                  <a:t>10</a:t>
                </a:r>
              </a:p>
            </p:txBody>
          </p:sp>
          <p:sp>
            <p:nvSpPr>
              <p:cNvPr id="63" name="Text Box 66"/>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64" name="Text Box 67"/>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65" name="Text Box 68"/>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66" name="Text Box 69"/>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67" name="Text Box 70"/>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sp>
          <p:nvSpPr>
            <p:cNvPr id="50" name="AutoShape 71"/>
            <p:cNvSpPr>
              <a:spLocks noChangeArrowheads="1"/>
            </p:cNvSpPr>
            <p:nvPr/>
          </p:nvSpPr>
          <p:spPr bwMode="auto">
            <a:xfrm>
              <a:off x="6172200" y="4289425"/>
              <a:ext cx="609600" cy="533400"/>
            </a:xfrm>
            <a:prstGeom prst="rtTriangle">
              <a:avLst/>
            </a:prstGeom>
            <a:solidFill>
              <a:srgbClr val="66FFFF"/>
            </a:solidFill>
            <a:ln w="28575" cap="sq">
              <a:solidFill>
                <a:srgbClr val="66FFFF"/>
              </a:solidFill>
              <a:miter lim="800000"/>
              <a:headEnd/>
              <a:tailEnd/>
            </a:ln>
          </p:spPr>
          <p:txBody>
            <a:bodyPr wrap="none" anchor="ctr"/>
            <a:lstStyle/>
            <a:p>
              <a:endParaRPr lang="en-US"/>
            </a:p>
          </p:txBody>
        </p:sp>
        <p:grpSp>
          <p:nvGrpSpPr>
            <p:cNvPr id="51" name="Group 72"/>
            <p:cNvGrpSpPr>
              <a:grpSpLocks/>
            </p:cNvGrpSpPr>
            <p:nvPr/>
          </p:nvGrpSpPr>
          <p:grpSpPr bwMode="auto">
            <a:xfrm>
              <a:off x="1143000" y="4419600"/>
              <a:ext cx="965200" cy="685800"/>
              <a:chOff x="3696" y="2352"/>
              <a:chExt cx="608" cy="432"/>
            </a:xfrm>
          </p:grpSpPr>
          <p:sp>
            <p:nvSpPr>
              <p:cNvPr id="55" name="Rectangle 73"/>
              <p:cNvSpPr>
                <a:spLocks noChangeArrowheads="1"/>
              </p:cNvSpPr>
              <p:nvPr/>
            </p:nvSpPr>
            <p:spPr bwMode="auto">
              <a:xfrm>
                <a:off x="3696" y="2544"/>
                <a:ext cx="336" cy="192"/>
              </a:xfrm>
              <a:prstGeom prst="rect">
                <a:avLst/>
              </a:prstGeom>
              <a:solidFill>
                <a:srgbClr val="00FFFF"/>
              </a:solidFill>
              <a:ln w="12700" cap="sq">
                <a:solidFill>
                  <a:schemeClr val="tx1"/>
                </a:solidFill>
                <a:miter lim="800000"/>
                <a:headEnd type="none" w="sm" len="sm"/>
                <a:tailEnd type="none" w="sm" len="sm"/>
              </a:ln>
            </p:spPr>
            <p:txBody>
              <a:bodyPr wrap="none" anchor="ctr"/>
              <a:lstStyle/>
              <a:p>
                <a:endParaRPr lang="en-US"/>
              </a:p>
            </p:txBody>
          </p:sp>
          <p:sp>
            <p:nvSpPr>
              <p:cNvPr id="56" name="Text Box 74"/>
              <p:cNvSpPr txBox="1">
                <a:spLocks noChangeArrowheads="1"/>
              </p:cNvSpPr>
              <p:nvPr/>
            </p:nvSpPr>
            <p:spPr bwMode="auto">
              <a:xfrm>
                <a:off x="3788" y="235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10069</a:t>
                </a:r>
              </a:p>
            </p:txBody>
          </p:sp>
          <p:sp>
            <p:nvSpPr>
              <p:cNvPr id="57" name="Text Box 75"/>
              <p:cNvSpPr txBox="1">
                <a:spLocks noChangeArrowheads="1"/>
              </p:cNvSpPr>
              <p:nvPr/>
            </p:nvSpPr>
            <p:spPr bwMode="auto">
              <a:xfrm>
                <a:off x="3696" y="2496"/>
                <a:ext cx="330"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10</a:t>
                </a:r>
              </a:p>
            </p:txBody>
          </p:sp>
        </p:grpSp>
        <p:sp>
          <p:nvSpPr>
            <p:cNvPr id="52" name="Text Box 76"/>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53" name="Text Box 77"/>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54" name="Text Box 78"/>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105</a:t>
            </a:fld>
            <a:endParaRPr lang="en-US"/>
          </a:p>
        </p:txBody>
      </p:sp>
      <p:grpSp>
        <p:nvGrpSpPr>
          <p:cNvPr id="3" name="Group 2"/>
          <p:cNvGrpSpPr/>
          <p:nvPr/>
        </p:nvGrpSpPr>
        <p:grpSpPr>
          <a:xfrm>
            <a:off x="152400" y="647700"/>
            <a:ext cx="8610600" cy="5562600"/>
            <a:chOff x="152400" y="1295400"/>
            <a:chExt cx="8610600" cy="5562600"/>
          </a:xfrm>
        </p:grpSpPr>
        <p:sp>
          <p:nvSpPr>
            <p:cNvPr id="4" name="AutoShape 2"/>
            <p:cNvSpPr>
              <a:spLocks noChangeArrowheads="1"/>
            </p:cNvSpPr>
            <p:nvPr/>
          </p:nvSpPr>
          <p:spPr bwMode="auto">
            <a:xfrm>
              <a:off x="7543800" y="53562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5" name="AutoShape 3"/>
            <p:cNvSpPr>
              <a:spLocks noChangeArrowheads="1"/>
            </p:cNvSpPr>
            <p:nvPr/>
          </p:nvSpPr>
          <p:spPr bwMode="auto">
            <a:xfrm flipH="1" flipV="1">
              <a:off x="7543800" y="53562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grpSp>
          <p:nvGrpSpPr>
            <p:cNvPr id="6" name="Group 5"/>
            <p:cNvGrpSpPr>
              <a:grpSpLocks/>
            </p:cNvGrpSpPr>
            <p:nvPr/>
          </p:nvGrpSpPr>
          <p:grpSpPr bwMode="auto">
            <a:xfrm>
              <a:off x="1674813" y="1295400"/>
              <a:ext cx="5335588" cy="519113"/>
              <a:chOff x="960" y="816"/>
              <a:chExt cx="3361" cy="327"/>
            </a:xfrm>
          </p:grpSpPr>
          <p:sp>
            <p:nvSpPr>
              <p:cNvPr id="73" name="Text Box 5"/>
              <p:cNvSpPr txBox="1">
                <a:spLocks noChangeArrowheads="1"/>
              </p:cNvSpPr>
              <p:nvPr/>
            </p:nvSpPr>
            <p:spPr bwMode="auto">
              <a:xfrm>
                <a:off x="960"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33CC33"/>
                  </a:solidFill>
                  <a:latin typeface="Helvetica" pitchFamily="34" charset="0"/>
                </a:endParaRPr>
              </a:p>
            </p:txBody>
          </p:sp>
          <p:sp>
            <p:nvSpPr>
              <p:cNvPr id="74" name="Text Box 6"/>
              <p:cNvSpPr txBox="1">
                <a:spLocks noChangeArrowheads="1"/>
              </p:cNvSpPr>
              <p:nvPr/>
            </p:nvSpPr>
            <p:spPr bwMode="auto">
              <a:xfrm>
                <a:off x="1296"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fr-FR" sz="2800" b="1">
                  <a:solidFill>
                    <a:schemeClr val="tx2"/>
                  </a:solidFill>
                  <a:latin typeface="Helvetica" pitchFamily="34" charset="0"/>
                </a:endParaRPr>
              </a:p>
            </p:txBody>
          </p:sp>
          <p:sp>
            <p:nvSpPr>
              <p:cNvPr id="75" name="Text Box 7"/>
              <p:cNvSpPr txBox="1">
                <a:spLocks noChangeArrowheads="1"/>
              </p:cNvSpPr>
              <p:nvPr/>
            </p:nvSpPr>
            <p:spPr bwMode="auto">
              <a:xfrm>
                <a:off x="1584"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chemeClr val="tx2"/>
                  </a:solidFill>
                  <a:latin typeface="Helvetica" pitchFamily="34" charset="0"/>
                </a:endParaRPr>
              </a:p>
            </p:txBody>
          </p:sp>
          <p:sp>
            <p:nvSpPr>
              <p:cNvPr id="76" name="Text Box 8"/>
              <p:cNvSpPr txBox="1">
                <a:spLocks noChangeArrowheads="1"/>
              </p:cNvSpPr>
              <p:nvPr/>
            </p:nvSpPr>
            <p:spPr bwMode="auto">
              <a:xfrm>
                <a:off x="1920"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pt-BR" sz="2800" b="1">
                  <a:solidFill>
                    <a:srgbClr val="FF3300"/>
                  </a:solidFill>
                  <a:latin typeface="Helvetica" pitchFamily="34" charset="0"/>
                </a:endParaRPr>
              </a:p>
            </p:txBody>
          </p:sp>
          <p:sp>
            <p:nvSpPr>
              <p:cNvPr id="77" name="Text Box 9"/>
              <p:cNvSpPr txBox="1">
                <a:spLocks noChangeArrowheads="1"/>
              </p:cNvSpPr>
              <p:nvPr/>
            </p:nvSpPr>
            <p:spPr bwMode="auto">
              <a:xfrm>
                <a:off x="2304" y="816"/>
                <a:ext cx="116" cy="327"/>
              </a:xfrm>
              <a:prstGeom prst="rect">
                <a:avLst/>
              </a:prstGeom>
              <a:noFill/>
              <a:ln w="12700" cap="sq">
                <a:noFill/>
                <a:miter lim="800000"/>
                <a:headEnd type="none" w="sm" len="sm"/>
                <a:tailEnd type="none" w="sm" len="sm"/>
              </a:ln>
            </p:spPr>
            <p:txBody>
              <a:bodyPr wrap="none">
                <a:spAutoFit/>
              </a:bodyPr>
              <a:lstStyle/>
              <a:p>
                <a:pPr eaLnBrk="1" hangingPunct="1"/>
                <a:endParaRPr kumimoji="0" lang="fr-FR" sz="2800" b="1">
                  <a:solidFill>
                    <a:srgbClr val="FF3300"/>
                  </a:solidFill>
                  <a:latin typeface="Helvetica" pitchFamily="34" charset="0"/>
                </a:endParaRPr>
              </a:p>
            </p:txBody>
          </p:sp>
          <p:sp>
            <p:nvSpPr>
              <p:cNvPr id="78" name="Text Box 10"/>
              <p:cNvSpPr txBox="1">
                <a:spLocks noChangeArrowheads="1"/>
              </p:cNvSpPr>
              <p:nvPr/>
            </p:nvSpPr>
            <p:spPr bwMode="auto">
              <a:xfrm>
                <a:off x="2640"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a:t>
                </a:r>
                <a:r>
                  <a:rPr kumimoji="0" lang="en-US" sz="2800" b="1">
                    <a:solidFill>
                      <a:srgbClr val="66FF33"/>
                    </a:solidFill>
                    <a:latin typeface="Helvetica" pitchFamily="34" charset="0"/>
                  </a:rPr>
                  <a:t>7</a:t>
                </a:r>
              </a:p>
            </p:txBody>
          </p:sp>
          <p:sp>
            <p:nvSpPr>
              <p:cNvPr id="79" name="Text Box 11"/>
              <p:cNvSpPr txBox="1">
                <a:spLocks noChangeArrowheads="1"/>
              </p:cNvSpPr>
              <p:nvPr/>
            </p:nvSpPr>
            <p:spPr bwMode="auto">
              <a:xfrm>
                <a:off x="3120"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80" name="Text Box 12"/>
              <p:cNvSpPr txBox="1">
                <a:spLocks noChangeArrowheads="1"/>
              </p:cNvSpPr>
              <p:nvPr/>
            </p:nvSpPr>
            <p:spPr bwMode="auto">
              <a:xfrm>
                <a:off x="3456"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81" name="Text Box 13"/>
              <p:cNvSpPr txBox="1">
                <a:spLocks noChangeArrowheads="1"/>
              </p:cNvSpPr>
              <p:nvPr/>
            </p:nvSpPr>
            <p:spPr bwMode="auto">
              <a:xfrm>
                <a:off x="374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82" name="Text Box 14"/>
              <p:cNvSpPr txBox="1">
                <a:spLocks noChangeArrowheads="1"/>
              </p:cNvSpPr>
              <p:nvPr/>
            </p:nvSpPr>
            <p:spPr bwMode="auto">
              <a:xfrm>
                <a:off x="4080"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rgbClr val="FFFF00"/>
                    </a:solidFill>
                    <a:latin typeface="Helvetica" pitchFamily="34" charset="0"/>
                  </a:rPr>
                  <a:t>1</a:t>
                </a:r>
              </a:p>
            </p:txBody>
          </p:sp>
        </p:grpSp>
        <p:sp>
          <p:nvSpPr>
            <p:cNvPr id="7" name="Rectangle 16"/>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cxnSp>
          <p:nvCxnSpPr>
            <p:cNvPr id="8" name="AutoShape 17"/>
            <p:cNvCxnSpPr>
              <a:cxnSpLocks noChangeShapeType="1"/>
              <a:stCxn id="7" idx="3"/>
              <a:endCxn id="14" idx="1"/>
            </p:cNvCxnSpPr>
            <p:nvPr/>
          </p:nvCxnSpPr>
          <p:spPr bwMode="auto">
            <a:xfrm>
              <a:off x="5673725" y="2346325"/>
              <a:ext cx="533400" cy="0"/>
            </a:xfrm>
            <a:prstGeom prst="straightConnector1">
              <a:avLst/>
            </a:prstGeom>
            <a:noFill/>
            <a:ln w="38100" cap="sq">
              <a:solidFill>
                <a:schemeClr val="tx1"/>
              </a:solidFill>
              <a:round/>
              <a:headEnd type="none" w="sm" len="sm"/>
              <a:tailEnd type="none" w="sm" len="sm"/>
            </a:ln>
          </p:spPr>
        </p:cxnSp>
        <p:cxnSp>
          <p:nvCxnSpPr>
            <p:cNvPr id="9" name="AutoShape 18"/>
            <p:cNvCxnSpPr>
              <a:cxnSpLocks noChangeShapeType="1"/>
              <a:stCxn id="14" idx="3"/>
              <a:endCxn id="15"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10" name="Rectangle 19"/>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11" name="AutoShape 20"/>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12" name="AutoShape 21"/>
            <p:cNvCxnSpPr>
              <a:cxnSpLocks noChangeShapeType="1"/>
              <a:endCxn id="10"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13" name="Rectangle 22"/>
            <p:cNvSpPr>
              <a:spLocks noChangeArrowheads="1"/>
            </p:cNvSpPr>
            <p:nvPr/>
          </p:nvSpPr>
          <p:spPr bwMode="auto">
            <a:xfrm>
              <a:off x="4987925" y="4289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14" name="Rectangle 23"/>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15" name="Rectangle 24"/>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16" name="AutoShape 25"/>
            <p:cNvCxnSpPr>
              <a:cxnSpLocks noChangeShapeType="1"/>
              <a:stCxn id="13"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17" name="AutoShape 26"/>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18" name="AutoShape 27"/>
            <p:cNvCxnSpPr>
              <a:cxnSpLocks noChangeShapeType="1"/>
              <a:stCxn id="7"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19" name="AutoShape 28"/>
            <p:cNvCxnSpPr>
              <a:cxnSpLocks noChangeShapeType="1"/>
              <a:endCxn id="13"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20" name="AutoShape 29"/>
            <p:cNvCxnSpPr>
              <a:cxnSpLocks noChangeShapeType="1"/>
              <a:stCxn id="14"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21" name="AutoShape 30"/>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22" name="AutoShape 31"/>
            <p:cNvCxnSpPr>
              <a:cxnSpLocks noChangeShapeType="1"/>
              <a:stCxn id="15" idx="2"/>
              <a:endCxn id="10"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23" name="AutoShape 32"/>
            <p:cNvCxnSpPr>
              <a:cxnSpLocks noChangeShapeType="1"/>
              <a:stCxn id="10"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24" name="Rectangle 33"/>
            <p:cNvSpPr>
              <a:spLocks noChangeArrowheads="1"/>
            </p:cNvSpPr>
            <p:nvPr/>
          </p:nvSpPr>
          <p:spPr bwMode="auto">
            <a:xfrm>
              <a:off x="4987925" y="31464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25" name="Rectangle 34"/>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26" name="Rectangle 35"/>
            <p:cNvSpPr>
              <a:spLocks noChangeArrowheads="1"/>
            </p:cNvSpPr>
            <p:nvPr/>
          </p:nvSpPr>
          <p:spPr bwMode="auto">
            <a:xfrm>
              <a:off x="6207125" y="4289425"/>
              <a:ext cx="685800" cy="533400"/>
            </a:xfrm>
            <a:prstGeom prst="rect">
              <a:avLst/>
            </a:prstGeom>
            <a:solidFill>
              <a:srgbClr val="33CC33"/>
            </a:solidFill>
            <a:ln w="9525">
              <a:solidFill>
                <a:srgbClr val="33CC33"/>
              </a:solidFill>
              <a:miter lim="800000"/>
              <a:headEnd/>
              <a:tailEnd/>
            </a:ln>
          </p:spPr>
          <p:txBody>
            <a:bodyPr wrap="none" anchor="ctr"/>
            <a:lstStyle/>
            <a:p>
              <a:pPr algn="ctr"/>
              <a:r>
                <a:rPr kumimoji="0" lang="en-US">
                  <a:solidFill>
                    <a:schemeClr val="bg2"/>
                  </a:solidFill>
                </a:rPr>
                <a:t>6</a:t>
              </a:r>
            </a:p>
          </p:txBody>
        </p:sp>
        <p:sp>
          <p:nvSpPr>
            <p:cNvPr id="27" name="Rectangle 36"/>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28" name="Rectangle 37"/>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cxnSp>
          <p:nvCxnSpPr>
            <p:cNvPr id="29" name="AutoShape 38"/>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30" name="AutoShape 39"/>
            <p:cNvCxnSpPr>
              <a:cxnSpLocks noChangeShapeType="1"/>
              <a:endCxn id="48"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31" name="AutoShape 40"/>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32" name="AutoShape 41"/>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33" name="AutoShape 42"/>
            <p:cNvCxnSpPr>
              <a:cxnSpLocks noChangeShapeType="1"/>
              <a:endCxn id="48"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34" name="Rectangle 43"/>
            <p:cNvSpPr>
              <a:spLocks noChangeArrowheads="1"/>
            </p:cNvSpPr>
            <p:nvPr/>
          </p:nvSpPr>
          <p:spPr bwMode="auto">
            <a:xfrm>
              <a:off x="5029200" y="5356225"/>
              <a:ext cx="685800" cy="533400"/>
            </a:xfrm>
            <a:prstGeom prst="rect">
              <a:avLst/>
            </a:prstGeom>
            <a:solidFill>
              <a:srgbClr val="66FFFF"/>
            </a:solidFill>
            <a:ln w="9525">
              <a:solidFill>
                <a:srgbClr val="66FFFF"/>
              </a:solid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35" name="Rectangle 44"/>
            <p:cNvSpPr>
              <a:spLocks noChangeArrowheads="1"/>
            </p:cNvSpPr>
            <p:nvPr/>
          </p:nvSpPr>
          <p:spPr bwMode="auto">
            <a:xfrm>
              <a:off x="6248400" y="5356225"/>
              <a:ext cx="685800" cy="533400"/>
            </a:xfrm>
            <a:prstGeom prst="rect">
              <a:avLst/>
            </a:prstGeom>
            <a:solidFill>
              <a:srgbClr val="FF3300"/>
            </a:solidFill>
            <a:ln w="9525">
              <a:solidFill>
                <a:srgbClr val="FF3300"/>
              </a:solid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36" name="AutoShape 45"/>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7" name="AutoShape 46"/>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8" name="AutoShape 47"/>
            <p:cNvSpPr>
              <a:spLocks noChangeArrowheads="1"/>
            </p:cNvSpPr>
            <p:nvPr/>
          </p:nvSpPr>
          <p:spPr bwMode="auto">
            <a:xfrm rot="16200000">
              <a:off x="6324600" y="5965825"/>
              <a:ext cx="457200" cy="457200"/>
            </a:xfrm>
            <a:prstGeom prst="rightArrow">
              <a:avLst>
                <a:gd name="adj1" fmla="val 62500"/>
                <a:gd name="adj2" fmla="val 43750"/>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39" name="AutoShape 48"/>
            <p:cNvSpPr>
              <a:spLocks noChangeArrowheads="1"/>
            </p:cNvSpPr>
            <p:nvPr/>
          </p:nvSpPr>
          <p:spPr bwMode="auto">
            <a:xfrm>
              <a:off x="8153400" y="4289425"/>
              <a:ext cx="609600" cy="457200"/>
            </a:xfrm>
            <a:prstGeom prst="rightArrow">
              <a:avLst>
                <a:gd name="adj1" fmla="val 62500"/>
                <a:gd name="adj2" fmla="val 58333"/>
              </a:avLst>
            </a:prstGeom>
            <a:solidFill>
              <a:srgbClr val="FF3300"/>
            </a:solidFill>
            <a:ln w="28575" cap="sq">
              <a:solidFill>
                <a:srgbClr val="FF33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0" name="AutoShape 49"/>
            <p:cNvSpPr>
              <a:spLocks noChangeArrowheads="1"/>
            </p:cNvSpPr>
            <p:nvPr/>
          </p:nvSpPr>
          <p:spPr bwMode="auto">
            <a:xfrm>
              <a:off x="8153400" y="5356225"/>
              <a:ext cx="609600" cy="457200"/>
            </a:xfrm>
            <a:prstGeom prst="rightArrow">
              <a:avLst>
                <a:gd name="adj1" fmla="val 62500"/>
                <a:gd name="adj2" fmla="val 58333"/>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41" name="AutoShape 50"/>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grpSp>
          <p:nvGrpSpPr>
            <p:cNvPr id="42" name="Group 51"/>
            <p:cNvGrpSpPr>
              <a:grpSpLocks/>
            </p:cNvGrpSpPr>
            <p:nvPr/>
          </p:nvGrpSpPr>
          <p:grpSpPr bwMode="auto">
            <a:xfrm>
              <a:off x="152400" y="5029200"/>
              <a:ext cx="1682750" cy="687388"/>
              <a:chOff x="3360" y="2832"/>
              <a:chExt cx="1060" cy="433"/>
            </a:xfrm>
          </p:grpSpPr>
          <p:sp>
            <p:nvSpPr>
              <p:cNvPr id="70" name="Rectangle 52"/>
              <p:cNvSpPr>
                <a:spLocks noChangeArrowheads="1"/>
              </p:cNvSpPr>
              <p:nvPr/>
            </p:nvSpPr>
            <p:spPr bwMode="auto">
              <a:xfrm>
                <a:off x="3360" y="3024"/>
                <a:ext cx="864" cy="19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71" name="Text Box 53"/>
              <p:cNvSpPr txBox="1">
                <a:spLocks noChangeArrowheads="1"/>
              </p:cNvSpPr>
              <p:nvPr/>
            </p:nvSpPr>
            <p:spPr bwMode="auto">
              <a:xfrm>
                <a:off x="3984" y="283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9869</a:t>
                </a:r>
              </a:p>
            </p:txBody>
          </p:sp>
          <p:sp>
            <p:nvSpPr>
              <p:cNvPr id="72" name="Text Box 54"/>
              <p:cNvSpPr txBox="1">
                <a:spLocks noChangeArrowheads="1"/>
              </p:cNvSpPr>
              <p:nvPr/>
            </p:nvSpPr>
            <p:spPr bwMode="auto">
              <a:xfrm>
                <a:off x="3696" y="2977"/>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6</a:t>
                </a:r>
              </a:p>
            </p:txBody>
          </p:sp>
        </p:grpSp>
        <p:grpSp>
          <p:nvGrpSpPr>
            <p:cNvPr id="43" name="Group 55"/>
            <p:cNvGrpSpPr>
              <a:grpSpLocks/>
            </p:cNvGrpSpPr>
            <p:nvPr/>
          </p:nvGrpSpPr>
          <p:grpSpPr bwMode="auto">
            <a:xfrm>
              <a:off x="152400" y="4419600"/>
              <a:ext cx="1225550" cy="685800"/>
              <a:chOff x="3360" y="2352"/>
              <a:chExt cx="772" cy="432"/>
            </a:xfrm>
          </p:grpSpPr>
          <p:sp>
            <p:nvSpPr>
              <p:cNvPr id="67" name="Rectangle 56"/>
              <p:cNvSpPr>
                <a:spLocks noChangeArrowheads="1"/>
              </p:cNvSpPr>
              <p:nvPr/>
            </p:nvSpPr>
            <p:spPr bwMode="auto">
              <a:xfrm>
                <a:off x="3360" y="2544"/>
                <a:ext cx="624" cy="192"/>
              </a:xfrm>
              <a:prstGeom prst="rect">
                <a:avLst/>
              </a:prstGeom>
              <a:solidFill>
                <a:srgbClr val="00FFFF"/>
              </a:solidFill>
              <a:ln w="12700" cap="sq">
                <a:solidFill>
                  <a:schemeClr val="tx1"/>
                </a:solidFill>
                <a:miter lim="800000"/>
                <a:headEnd type="none" w="sm" len="sm"/>
                <a:tailEnd type="none" w="sm" len="sm"/>
              </a:ln>
            </p:spPr>
            <p:txBody>
              <a:bodyPr wrap="none" anchor="ctr"/>
              <a:lstStyle/>
              <a:p>
                <a:endParaRPr lang="en-US"/>
              </a:p>
            </p:txBody>
          </p:sp>
          <p:sp>
            <p:nvSpPr>
              <p:cNvPr id="68" name="Text Box 57"/>
              <p:cNvSpPr txBox="1">
                <a:spLocks noChangeArrowheads="1"/>
              </p:cNvSpPr>
              <p:nvPr/>
            </p:nvSpPr>
            <p:spPr bwMode="auto">
              <a:xfrm>
                <a:off x="3696" y="235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6206</a:t>
                </a:r>
              </a:p>
            </p:txBody>
          </p:sp>
          <p:sp>
            <p:nvSpPr>
              <p:cNvPr id="69" name="Text Box 58"/>
              <p:cNvSpPr txBox="1">
                <a:spLocks noChangeArrowheads="1"/>
              </p:cNvSpPr>
              <p:nvPr/>
            </p:nvSpPr>
            <p:spPr bwMode="auto">
              <a:xfrm>
                <a:off x="3552" y="249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5</a:t>
                </a:r>
              </a:p>
            </p:txBody>
          </p:sp>
        </p:grpSp>
        <p:grpSp>
          <p:nvGrpSpPr>
            <p:cNvPr id="44" name="Group 59"/>
            <p:cNvGrpSpPr>
              <a:grpSpLocks/>
            </p:cNvGrpSpPr>
            <p:nvPr/>
          </p:nvGrpSpPr>
          <p:grpSpPr bwMode="auto">
            <a:xfrm>
              <a:off x="152400" y="3810000"/>
              <a:ext cx="1073150" cy="685800"/>
              <a:chOff x="3072" y="1872"/>
              <a:chExt cx="676" cy="432"/>
            </a:xfrm>
          </p:grpSpPr>
          <p:sp>
            <p:nvSpPr>
              <p:cNvPr id="64" name="Rectangle 60"/>
              <p:cNvSpPr>
                <a:spLocks noChangeArrowheads="1"/>
              </p:cNvSpPr>
              <p:nvPr/>
            </p:nvSpPr>
            <p:spPr bwMode="auto">
              <a:xfrm>
                <a:off x="3072" y="2064"/>
                <a:ext cx="528" cy="192"/>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65" name="Text Box 61"/>
              <p:cNvSpPr txBox="1">
                <a:spLocks noChangeArrowheads="1"/>
              </p:cNvSpPr>
              <p:nvPr/>
            </p:nvSpPr>
            <p:spPr bwMode="auto">
              <a:xfrm>
                <a:off x="3312" y="1872"/>
                <a:ext cx="43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5829</a:t>
                </a:r>
              </a:p>
            </p:txBody>
          </p:sp>
          <p:sp>
            <p:nvSpPr>
              <p:cNvPr id="66" name="Text Box 62"/>
              <p:cNvSpPr txBox="1">
                <a:spLocks noChangeArrowheads="1"/>
              </p:cNvSpPr>
              <p:nvPr/>
            </p:nvSpPr>
            <p:spPr bwMode="auto">
              <a:xfrm>
                <a:off x="3264"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4</a:t>
                </a:r>
              </a:p>
            </p:txBody>
          </p:sp>
        </p:grpSp>
        <p:sp>
          <p:nvSpPr>
            <p:cNvPr id="45" name="AutoShape 63"/>
            <p:cNvSpPr>
              <a:spLocks noChangeArrowheads="1"/>
            </p:cNvSpPr>
            <p:nvPr/>
          </p:nvSpPr>
          <p:spPr bwMode="auto">
            <a:xfrm>
              <a:off x="7543800" y="4289425"/>
              <a:ext cx="609600" cy="533400"/>
            </a:xfrm>
            <a:prstGeom prst="rtTriangle">
              <a:avLst/>
            </a:prstGeom>
            <a:solidFill>
              <a:srgbClr val="33CC33"/>
            </a:solidFill>
            <a:ln w="28575" cap="sq">
              <a:solidFill>
                <a:srgbClr val="33CC33"/>
              </a:solidFill>
              <a:miter lim="800000"/>
              <a:headEnd/>
              <a:tailEnd/>
            </a:ln>
          </p:spPr>
          <p:txBody>
            <a:bodyPr wrap="none" anchor="ctr"/>
            <a:lstStyle/>
            <a:p>
              <a:endParaRPr lang="en-US"/>
            </a:p>
          </p:txBody>
        </p:sp>
        <p:sp>
          <p:nvSpPr>
            <p:cNvPr id="46" name="AutoShape 64"/>
            <p:cNvSpPr>
              <a:spLocks noChangeArrowheads="1"/>
            </p:cNvSpPr>
            <p:nvPr/>
          </p:nvSpPr>
          <p:spPr bwMode="auto">
            <a:xfrm flipH="1" flipV="1">
              <a:off x="7543800" y="4289425"/>
              <a:ext cx="609600" cy="533400"/>
            </a:xfrm>
            <a:prstGeom prst="rtTriangle">
              <a:avLst/>
            </a:prstGeom>
            <a:solidFill>
              <a:srgbClr val="FF3300"/>
            </a:solidFill>
            <a:ln w="28575" cap="sq">
              <a:solidFill>
                <a:srgbClr val="FF3300"/>
              </a:solidFill>
              <a:miter lim="800000"/>
              <a:headEnd/>
              <a:tailEnd/>
            </a:ln>
          </p:spPr>
          <p:txBody>
            <a:bodyPr wrap="none" anchor="ctr"/>
            <a:lstStyle/>
            <a:p>
              <a:endParaRPr lang="en-US"/>
            </a:p>
          </p:txBody>
        </p:sp>
        <p:sp>
          <p:nvSpPr>
            <p:cNvPr id="47" name="Rectangle 65"/>
            <p:cNvSpPr>
              <a:spLocks noChangeArrowheads="1"/>
            </p:cNvSpPr>
            <p:nvPr/>
          </p:nvSpPr>
          <p:spPr bwMode="auto">
            <a:xfrm>
              <a:off x="7502525" y="4289425"/>
              <a:ext cx="685800" cy="533400"/>
            </a:xfrm>
            <a:prstGeom prst="rect">
              <a:avLst/>
            </a:prstGeom>
            <a:noFill/>
            <a:ln w="9525">
              <a:noFill/>
              <a:miter lim="800000"/>
              <a:headEnd/>
              <a:tailEnd/>
            </a:ln>
          </p:spPr>
          <p:txBody>
            <a:bodyPr wrap="none" anchor="ctr"/>
            <a:lstStyle/>
            <a:p>
              <a:pPr algn="ctr"/>
              <a:r>
                <a:rPr lang="pt-BR"/>
                <a:t>4</a:t>
              </a:r>
              <a:endParaRPr lang="en-US"/>
            </a:p>
          </p:txBody>
        </p:sp>
        <p:sp>
          <p:nvSpPr>
            <p:cNvPr id="48" name="Rectangle 66"/>
            <p:cNvSpPr>
              <a:spLocks noChangeArrowheads="1"/>
            </p:cNvSpPr>
            <p:nvPr/>
          </p:nvSpPr>
          <p:spPr bwMode="auto">
            <a:xfrm>
              <a:off x="7543800" y="5356225"/>
              <a:ext cx="685800" cy="533400"/>
            </a:xfrm>
            <a:prstGeom prst="rect">
              <a:avLst/>
            </a:prstGeom>
            <a:noFill/>
            <a:ln w="9525">
              <a:noFill/>
              <a:miter lim="800000"/>
              <a:headEnd/>
              <a:tailEnd/>
            </a:ln>
          </p:spPr>
          <p:txBody>
            <a:bodyPr wrap="none" anchor="ctr"/>
            <a:lstStyle/>
            <a:p>
              <a:pPr algn="ctr"/>
              <a:r>
                <a:rPr lang="pt-BR"/>
                <a:t>7</a:t>
              </a:r>
              <a:endParaRPr lang="en-US"/>
            </a:p>
          </p:txBody>
        </p:sp>
        <p:grpSp>
          <p:nvGrpSpPr>
            <p:cNvPr id="49" name="Group 67"/>
            <p:cNvGrpSpPr>
              <a:grpSpLocks/>
            </p:cNvGrpSpPr>
            <p:nvPr/>
          </p:nvGrpSpPr>
          <p:grpSpPr bwMode="auto">
            <a:xfrm>
              <a:off x="990600" y="3810000"/>
              <a:ext cx="971550" cy="685800"/>
              <a:chOff x="3708" y="1872"/>
              <a:chExt cx="612" cy="432"/>
            </a:xfrm>
          </p:grpSpPr>
          <p:sp>
            <p:nvSpPr>
              <p:cNvPr id="61" name="Rectangle 68"/>
              <p:cNvSpPr>
                <a:spLocks noChangeArrowheads="1"/>
              </p:cNvSpPr>
              <p:nvPr/>
            </p:nvSpPr>
            <p:spPr bwMode="auto">
              <a:xfrm>
                <a:off x="3708" y="2064"/>
                <a:ext cx="480" cy="192"/>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62" name="Text Box 69"/>
              <p:cNvSpPr txBox="1">
                <a:spLocks noChangeArrowheads="1"/>
              </p:cNvSpPr>
              <p:nvPr/>
            </p:nvSpPr>
            <p:spPr bwMode="auto">
              <a:xfrm>
                <a:off x="3804" y="187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FF0000"/>
                    </a:solidFill>
                    <a:latin typeface="Helvetica" pitchFamily="34" charset="0"/>
                  </a:rPr>
                  <a:t>10434</a:t>
                </a:r>
              </a:p>
            </p:txBody>
          </p:sp>
          <p:sp>
            <p:nvSpPr>
              <p:cNvPr id="63" name="Text Box 70"/>
              <p:cNvSpPr txBox="1">
                <a:spLocks noChangeArrowheads="1"/>
              </p:cNvSpPr>
              <p:nvPr/>
            </p:nvSpPr>
            <p:spPr bwMode="auto">
              <a:xfrm>
                <a:off x="3852" y="201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8</a:t>
                </a:r>
              </a:p>
            </p:txBody>
          </p:sp>
        </p:grpSp>
        <p:grpSp>
          <p:nvGrpSpPr>
            <p:cNvPr id="50" name="Group 71"/>
            <p:cNvGrpSpPr>
              <a:grpSpLocks/>
            </p:cNvGrpSpPr>
            <p:nvPr/>
          </p:nvGrpSpPr>
          <p:grpSpPr bwMode="auto">
            <a:xfrm>
              <a:off x="1143000" y="4419600"/>
              <a:ext cx="965200" cy="685800"/>
              <a:chOff x="3696" y="2352"/>
              <a:chExt cx="608" cy="432"/>
            </a:xfrm>
          </p:grpSpPr>
          <p:sp>
            <p:nvSpPr>
              <p:cNvPr id="58" name="Rectangle 72"/>
              <p:cNvSpPr>
                <a:spLocks noChangeArrowheads="1"/>
              </p:cNvSpPr>
              <p:nvPr/>
            </p:nvSpPr>
            <p:spPr bwMode="auto">
              <a:xfrm>
                <a:off x="3696" y="2544"/>
                <a:ext cx="336" cy="192"/>
              </a:xfrm>
              <a:prstGeom prst="rect">
                <a:avLst/>
              </a:prstGeom>
              <a:solidFill>
                <a:srgbClr val="00FFFF"/>
              </a:solidFill>
              <a:ln w="38100" cap="sq">
                <a:solidFill>
                  <a:srgbClr val="FFFF00"/>
                </a:solidFill>
                <a:miter lim="800000"/>
                <a:headEnd type="none" w="sm" len="sm"/>
                <a:tailEnd type="none" w="sm" len="sm"/>
              </a:ln>
            </p:spPr>
            <p:txBody>
              <a:bodyPr wrap="none" anchor="ctr"/>
              <a:lstStyle/>
              <a:p>
                <a:endParaRPr lang="en-US"/>
              </a:p>
            </p:txBody>
          </p:sp>
          <p:sp>
            <p:nvSpPr>
              <p:cNvPr id="59" name="Text Box 73"/>
              <p:cNvSpPr txBox="1">
                <a:spLocks noChangeArrowheads="1"/>
              </p:cNvSpPr>
              <p:nvPr/>
            </p:nvSpPr>
            <p:spPr bwMode="auto">
              <a:xfrm>
                <a:off x="3788" y="235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FF"/>
                    </a:solidFill>
                    <a:latin typeface="Helvetica" pitchFamily="34" charset="0"/>
                  </a:rPr>
                  <a:t>10069</a:t>
                </a:r>
              </a:p>
            </p:txBody>
          </p:sp>
          <p:sp>
            <p:nvSpPr>
              <p:cNvPr id="60" name="Text Box 74"/>
              <p:cNvSpPr txBox="1">
                <a:spLocks noChangeArrowheads="1"/>
              </p:cNvSpPr>
              <p:nvPr/>
            </p:nvSpPr>
            <p:spPr bwMode="auto">
              <a:xfrm>
                <a:off x="3696" y="2496"/>
                <a:ext cx="330"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10</a:t>
                </a:r>
              </a:p>
            </p:txBody>
          </p:sp>
        </p:grpSp>
        <p:grpSp>
          <p:nvGrpSpPr>
            <p:cNvPr id="51" name="Group 75"/>
            <p:cNvGrpSpPr>
              <a:grpSpLocks/>
            </p:cNvGrpSpPr>
            <p:nvPr/>
          </p:nvGrpSpPr>
          <p:grpSpPr bwMode="auto">
            <a:xfrm>
              <a:off x="1524000" y="5029200"/>
              <a:ext cx="2114550" cy="685800"/>
              <a:chOff x="3936" y="2832"/>
              <a:chExt cx="1332" cy="432"/>
            </a:xfrm>
          </p:grpSpPr>
          <p:sp>
            <p:nvSpPr>
              <p:cNvPr id="55" name="Rectangle 76"/>
              <p:cNvSpPr>
                <a:spLocks noChangeArrowheads="1"/>
              </p:cNvSpPr>
              <p:nvPr/>
            </p:nvSpPr>
            <p:spPr bwMode="auto">
              <a:xfrm>
                <a:off x="3936" y="3024"/>
                <a:ext cx="1248" cy="192"/>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56" name="Text Box 77"/>
              <p:cNvSpPr txBox="1">
                <a:spLocks noChangeArrowheads="1"/>
              </p:cNvSpPr>
              <p:nvPr/>
            </p:nvSpPr>
            <p:spPr bwMode="auto">
              <a:xfrm>
                <a:off x="4752" y="2832"/>
                <a:ext cx="516" cy="231"/>
              </a:xfrm>
              <a:prstGeom prst="rect">
                <a:avLst/>
              </a:prstGeom>
              <a:noFill/>
              <a:ln w="12700" cap="sq">
                <a:noFill/>
                <a:miter lim="800000"/>
                <a:headEnd type="none" w="sm" len="sm"/>
                <a:tailEnd type="none" w="sm" len="sm"/>
              </a:ln>
            </p:spPr>
            <p:txBody>
              <a:bodyPr wrap="none">
                <a:spAutoFit/>
              </a:bodyPr>
              <a:lstStyle/>
              <a:p>
                <a:pPr eaLnBrk="1" hangingPunct="1"/>
                <a:r>
                  <a:rPr kumimoji="0" lang="en-US" sz="1800">
                    <a:solidFill>
                      <a:srgbClr val="66FF33"/>
                    </a:solidFill>
                    <a:latin typeface="Helvetica" pitchFamily="34" charset="0"/>
                  </a:rPr>
                  <a:t>13328</a:t>
                </a:r>
              </a:p>
            </p:txBody>
          </p:sp>
          <p:sp>
            <p:nvSpPr>
              <p:cNvPr id="57" name="Text Box 78"/>
              <p:cNvSpPr txBox="1">
                <a:spLocks noChangeArrowheads="1"/>
              </p:cNvSpPr>
              <p:nvPr/>
            </p:nvSpPr>
            <p:spPr bwMode="auto">
              <a:xfrm>
                <a:off x="4464" y="2976"/>
                <a:ext cx="223" cy="288"/>
              </a:xfrm>
              <a:prstGeom prst="rect">
                <a:avLst/>
              </a:prstGeom>
              <a:noFill/>
              <a:ln w="12700" cap="sq">
                <a:noFill/>
                <a:miter lim="800000"/>
                <a:headEnd type="none" w="sm" len="sm"/>
                <a:tailEnd type="none" w="sm" len="sm"/>
              </a:ln>
            </p:spPr>
            <p:txBody>
              <a:bodyPr wrap="none">
                <a:spAutoFit/>
              </a:bodyPr>
              <a:lstStyle/>
              <a:p>
                <a:pPr eaLnBrk="1" hangingPunct="1"/>
                <a:r>
                  <a:rPr kumimoji="0" lang="en-US">
                    <a:solidFill>
                      <a:schemeClr val="bg2"/>
                    </a:solidFill>
                    <a:latin typeface="Helvetica" pitchFamily="34" charset="0"/>
                  </a:rPr>
                  <a:t>7</a:t>
                </a:r>
              </a:p>
            </p:txBody>
          </p:sp>
        </p:grpSp>
        <p:sp>
          <p:nvSpPr>
            <p:cNvPr id="52" name="Text Box 79"/>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53" name="Text Box 80"/>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54" name="Text Box 81"/>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Experimental setup</a:t>
            </a:r>
            <a:endParaRPr lang="en-US" dirty="0"/>
          </a:p>
        </p:txBody>
      </p:sp>
      <p:sp>
        <p:nvSpPr>
          <p:cNvPr id="4" name="Content Placeholder 3"/>
          <p:cNvSpPr>
            <a:spLocks noGrp="1"/>
          </p:cNvSpPr>
          <p:nvPr>
            <p:ph idx="1"/>
          </p:nvPr>
        </p:nvSpPr>
        <p:spPr/>
        <p:txBody>
          <a:bodyPr>
            <a:normAutofit lnSpcReduction="10000"/>
          </a:bodyPr>
          <a:lstStyle/>
          <a:p>
            <a:r>
              <a:rPr lang="pt-BR" dirty="0" smtClean="0"/>
              <a:t>SOCIN Network</a:t>
            </a:r>
          </a:p>
          <a:p>
            <a:pPr lvl="1"/>
            <a:r>
              <a:rPr lang="pt-BR" dirty="0" smtClean="0"/>
              <a:t>developed  at UFRGS</a:t>
            </a:r>
          </a:p>
          <a:p>
            <a:pPr lvl="1"/>
            <a:r>
              <a:rPr lang="pt-BR" dirty="0" smtClean="0"/>
              <a:t>grid topology</a:t>
            </a:r>
          </a:p>
          <a:p>
            <a:pPr lvl="1"/>
            <a:r>
              <a:rPr lang="pt-BR" dirty="0" smtClean="0"/>
              <a:t>32-bit channels</a:t>
            </a:r>
          </a:p>
          <a:p>
            <a:pPr>
              <a:spcBef>
                <a:spcPct val="65000"/>
              </a:spcBef>
            </a:pPr>
            <a:r>
              <a:rPr lang="pt-BR" dirty="0" smtClean="0"/>
              <a:t>ITC’02 SoC Test Benchmarks </a:t>
            </a:r>
          </a:p>
          <a:p>
            <a:pPr lvl="1"/>
            <a:r>
              <a:rPr lang="pt-BR" dirty="0" smtClean="0"/>
              <a:t>Cores’ placement from design</a:t>
            </a:r>
          </a:p>
          <a:p>
            <a:pPr lvl="1"/>
            <a:r>
              <a:rPr lang="pt-BR" dirty="0" smtClean="0"/>
              <a:t>Random test vectors (80% X's)</a:t>
            </a:r>
          </a:p>
          <a:p>
            <a:pPr lvl="4"/>
            <a:endParaRPr lang="pt-BR" dirty="0" smtClean="0"/>
          </a:p>
          <a:p>
            <a:r>
              <a:rPr lang="pt-BR" dirty="0" smtClean="0"/>
              <a:t>Test time versus ATE cost</a:t>
            </a:r>
          </a:p>
        </p:txBody>
      </p:sp>
      <p:sp>
        <p:nvSpPr>
          <p:cNvPr id="2" name="Slide Number Placeholder 1"/>
          <p:cNvSpPr>
            <a:spLocks noGrp="1"/>
          </p:cNvSpPr>
          <p:nvPr>
            <p:ph type="sldNum" sz="quarter" idx="12"/>
          </p:nvPr>
        </p:nvSpPr>
        <p:spPr/>
        <p:txBody>
          <a:bodyPr/>
          <a:lstStyle/>
          <a:p>
            <a:fld id="{A13A2B9E-B16C-4C43-A38A-022099A1C25F}" type="slidenum">
              <a:rPr lang="en-US" smtClean="0"/>
              <a:pPr/>
              <a:t>106</a:t>
            </a:fld>
            <a:endParaRPr lang="en-US"/>
          </a:p>
        </p:txBody>
      </p:sp>
      <p:grpSp>
        <p:nvGrpSpPr>
          <p:cNvPr id="5" name="Group 33"/>
          <p:cNvGrpSpPr>
            <a:grpSpLocks/>
          </p:cNvGrpSpPr>
          <p:nvPr/>
        </p:nvGrpSpPr>
        <p:grpSpPr bwMode="auto">
          <a:xfrm>
            <a:off x="6934200" y="1854200"/>
            <a:ext cx="1295400" cy="1066800"/>
            <a:chOff x="4368" y="1296"/>
            <a:chExt cx="816" cy="672"/>
          </a:xfrm>
        </p:grpSpPr>
        <p:sp>
          <p:nvSpPr>
            <p:cNvPr id="6" name="Line 11"/>
            <p:cNvSpPr>
              <a:spLocks noChangeShapeType="1"/>
            </p:cNvSpPr>
            <p:nvPr/>
          </p:nvSpPr>
          <p:spPr bwMode="auto">
            <a:xfrm>
              <a:off x="4512" y="1824"/>
              <a:ext cx="528" cy="0"/>
            </a:xfrm>
            <a:prstGeom prst="line">
              <a:avLst/>
            </a:prstGeom>
            <a:noFill/>
            <a:ln w="38100" cap="sq">
              <a:solidFill>
                <a:srgbClr val="99FF33"/>
              </a:solidFill>
              <a:round/>
              <a:headEnd type="none" w="sm" len="sm"/>
              <a:tailEnd type="none" w="sm" len="sm"/>
            </a:ln>
          </p:spPr>
          <p:txBody>
            <a:bodyPr wrap="none" anchor="ctr"/>
            <a:lstStyle/>
            <a:p>
              <a:endParaRPr lang="en-US"/>
            </a:p>
          </p:txBody>
        </p:sp>
        <p:sp>
          <p:nvSpPr>
            <p:cNvPr id="7" name="Line 12"/>
            <p:cNvSpPr>
              <a:spLocks noChangeShapeType="1"/>
            </p:cNvSpPr>
            <p:nvPr/>
          </p:nvSpPr>
          <p:spPr bwMode="auto">
            <a:xfrm flipV="1">
              <a:off x="4416" y="1488"/>
              <a:ext cx="0" cy="288"/>
            </a:xfrm>
            <a:prstGeom prst="line">
              <a:avLst/>
            </a:prstGeom>
            <a:noFill/>
            <a:ln w="38100" cap="sq">
              <a:solidFill>
                <a:srgbClr val="99FF33"/>
              </a:solidFill>
              <a:round/>
              <a:headEnd type="none" w="sm" len="sm"/>
              <a:tailEnd type="none" w="sm" len="sm"/>
            </a:ln>
          </p:spPr>
          <p:txBody>
            <a:bodyPr wrap="none" anchor="ctr"/>
            <a:lstStyle/>
            <a:p>
              <a:endParaRPr lang="en-US"/>
            </a:p>
          </p:txBody>
        </p:sp>
        <p:sp>
          <p:nvSpPr>
            <p:cNvPr id="8" name="Line 13"/>
            <p:cNvSpPr>
              <a:spLocks noChangeShapeType="1"/>
            </p:cNvSpPr>
            <p:nvPr/>
          </p:nvSpPr>
          <p:spPr bwMode="auto">
            <a:xfrm flipV="1">
              <a:off x="5136" y="1488"/>
              <a:ext cx="0" cy="288"/>
            </a:xfrm>
            <a:prstGeom prst="line">
              <a:avLst/>
            </a:prstGeom>
            <a:noFill/>
            <a:ln w="38100" cap="sq">
              <a:solidFill>
                <a:srgbClr val="99FF33"/>
              </a:solidFill>
              <a:round/>
              <a:headEnd type="none" w="sm" len="sm"/>
              <a:tailEnd type="none" w="sm" len="sm"/>
            </a:ln>
          </p:spPr>
          <p:txBody>
            <a:bodyPr wrap="none" anchor="ctr"/>
            <a:lstStyle/>
            <a:p>
              <a:endParaRPr lang="en-US"/>
            </a:p>
          </p:txBody>
        </p:sp>
        <p:sp>
          <p:nvSpPr>
            <p:cNvPr id="9" name="Line 15"/>
            <p:cNvSpPr>
              <a:spLocks noChangeShapeType="1"/>
            </p:cNvSpPr>
            <p:nvPr/>
          </p:nvSpPr>
          <p:spPr bwMode="auto">
            <a:xfrm>
              <a:off x="4512" y="1440"/>
              <a:ext cx="528" cy="0"/>
            </a:xfrm>
            <a:prstGeom prst="line">
              <a:avLst/>
            </a:prstGeom>
            <a:noFill/>
            <a:ln w="57150" cap="sq">
              <a:solidFill>
                <a:srgbClr val="99FF33"/>
              </a:solidFill>
              <a:round/>
              <a:headEnd type="none" w="sm" len="sm"/>
              <a:tailEnd type="none" w="sm" len="sm"/>
            </a:ln>
          </p:spPr>
          <p:txBody>
            <a:bodyPr wrap="none" anchor="ctr"/>
            <a:lstStyle/>
            <a:p>
              <a:endParaRPr lang="en-US"/>
            </a:p>
          </p:txBody>
        </p:sp>
        <p:sp>
          <p:nvSpPr>
            <p:cNvPr id="10" name="Rectangle 19"/>
            <p:cNvSpPr>
              <a:spLocks noChangeArrowheads="1"/>
            </p:cNvSpPr>
            <p:nvPr/>
          </p:nvSpPr>
          <p:spPr bwMode="auto">
            <a:xfrm rot="5400000">
              <a:off x="4344" y="1320"/>
              <a:ext cx="192" cy="144"/>
            </a:xfrm>
            <a:prstGeom prst="rect">
              <a:avLst/>
            </a:prstGeom>
            <a:solidFill>
              <a:srgbClr val="99FF33"/>
            </a:solidFill>
            <a:ln w="57150" cap="sq">
              <a:solidFill>
                <a:srgbClr val="99FF33"/>
              </a:solidFill>
              <a:miter lim="800000"/>
              <a:headEnd type="none" w="sm" len="sm"/>
              <a:tailEnd type="none" w="sm" len="sm"/>
            </a:ln>
          </p:spPr>
          <p:txBody>
            <a:bodyPr wrap="none" anchor="ctr"/>
            <a:lstStyle/>
            <a:p>
              <a:endParaRPr lang="en-US"/>
            </a:p>
          </p:txBody>
        </p:sp>
        <p:sp>
          <p:nvSpPr>
            <p:cNvPr id="11" name="Rectangle 20"/>
            <p:cNvSpPr>
              <a:spLocks noChangeArrowheads="1"/>
            </p:cNvSpPr>
            <p:nvPr/>
          </p:nvSpPr>
          <p:spPr bwMode="auto">
            <a:xfrm rot="5400000">
              <a:off x="5016" y="1320"/>
              <a:ext cx="192" cy="144"/>
            </a:xfrm>
            <a:prstGeom prst="rect">
              <a:avLst/>
            </a:prstGeom>
            <a:solidFill>
              <a:srgbClr val="99FF33"/>
            </a:solidFill>
            <a:ln w="57150" cap="sq">
              <a:solidFill>
                <a:srgbClr val="99FF33"/>
              </a:solidFill>
              <a:miter lim="800000"/>
              <a:headEnd type="none" w="sm" len="sm"/>
              <a:tailEnd type="none" w="sm" len="sm"/>
            </a:ln>
          </p:spPr>
          <p:txBody>
            <a:bodyPr wrap="none" anchor="ctr"/>
            <a:lstStyle/>
            <a:p>
              <a:endParaRPr lang="en-US"/>
            </a:p>
          </p:txBody>
        </p:sp>
        <p:sp>
          <p:nvSpPr>
            <p:cNvPr id="12" name="Rectangle 22"/>
            <p:cNvSpPr>
              <a:spLocks noChangeArrowheads="1"/>
            </p:cNvSpPr>
            <p:nvPr/>
          </p:nvSpPr>
          <p:spPr bwMode="auto">
            <a:xfrm rot="5400000">
              <a:off x="4344" y="1800"/>
              <a:ext cx="192" cy="144"/>
            </a:xfrm>
            <a:prstGeom prst="rect">
              <a:avLst/>
            </a:prstGeom>
            <a:solidFill>
              <a:srgbClr val="99FF33"/>
            </a:solidFill>
            <a:ln w="57150" cap="sq">
              <a:solidFill>
                <a:srgbClr val="99FF33"/>
              </a:solidFill>
              <a:miter lim="800000"/>
              <a:headEnd type="none" w="sm" len="sm"/>
              <a:tailEnd type="none" w="sm" len="sm"/>
            </a:ln>
          </p:spPr>
          <p:txBody>
            <a:bodyPr wrap="none" anchor="ctr"/>
            <a:lstStyle/>
            <a:p>
              <a:endParaRPr lang="en-US"/>
            </a:p>
          </p:txBody>
        </p:sp>
        <p:sp>
          <p:nvSpPr>
            <p:cNvPr id="13" name="Rectangle 23"/>
            <p:cNvSpPr>
              <a:spLocks noChangeArrowheads="1"/>
            </p:cNvSpPr>
            <p:nvPr/>
          </p:nvSpPr>
          <p:spPr bwMode="auto">
            <a:xfrm rot="5400000">
              <a:off x="5016" y="1800"/>
              <a:ext cx="192" cy="144"/>
            </a:xfrm>
            <a:prstGeom prst="rect">
              <a:avLst/>
            </a:prstGeom>
            <a:solidFill>
              <a:srgbClr val="99FF33"/>
            </a:solidFill>
            <a:ln w="57150" cap="sq">
              <a:solidFill>
                <a:srgbClr val="99FF33"/>
              </a:solidFill>
              <a:miter lim="800000"/>
              <a:headEnd type="none" w="sm" len="sm"/>
              <a:tailEnd type="none" w="sm" len="sm"/>
            </a:ln>
          </p:spPr>
          <p:txBody>
            <a:bodyPr wrap="none" anchor="ctr"/>
            <a:lstStyle/>
            <a:p>
              <a:endParaRPr lang="en-US"/>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D695: 3 ports example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107</a:t>
            </a:fld>
            <a:endParaRPr lang="en-US" dirty="0"/>
          </a:p>
        </p:txBody>
      </p:sp>
      <p:graphicFrame>
        <p:nvGraphicFramePr>
          <p:cNvPr id="5" name="Group 119"/>
          <p:cNvGraphicFramePr>
            <a:graphicFrameLocks noGrp="1"/>
          </p:cNvGraphicFramePr>
          <p:nvPr>
            <p:ph idx="1"/>
          </p:nvPr>
        </p:nvGraphicFramePr>
        <p:xfrm>
          <a:off x="533400" y="1600200"/>
          <a:ext cx="8153400" cy="4558983"/>
        </p:xfrm>
        <a:graphic>
          <a:graphicData uri="http://schemas.openxmlformats.org/drawingml/2006/table">
            <a:tbl>
              <a:tblPr/>
              <a:tblGrid>
                <a:gridCol w="2717800"/>
                <a:gridCol w="2717800"/>
                <a:gridCol w="2717800"/>
              </a:tblGrid>
              <a:tr h="1122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Helvetica" pitchFamily="34" charset="0"/>
                          <a:cs typeface="Times New Roman" pitchFamily="18" charset="0"/>
                        </a:rPr>
                        <a:t>System Configuration</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1" i="0" u="none" strike="noStrike" cap="none" normalizeH="0" baseline="0" dirty="0" smtClean="0">
                          <a:ln>
                            <a:noFill/>
                          </a:ln>
                          <a:solidFill>
                            <a:schemeClr val="tx1"/>
                          </a:solidFill>
                          <a:effectLst/>
                          <a:latin typeface="Helvetica" pitchFamily="34" charset="0"/>
                          <a:cs typeface="Times New Roman" pitchFamily="18" charset="0"/>
                        </a:rPr>
                        <a:t>Test time (cycles)</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latin typeface="Helvetica" pitchFamily="34" charset="0"/>
                          <a:cs typeface="Times New Roman" pitchFamily="18" charset="0"/>
                        </a:rPr>
                        <a:t>Number of ATE input channels</a:t>
                      </a:r>
                      <a:endParaRPr kumimoji="1"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1207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1 input port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(32-bit)</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36588</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32 </a:t>
                      </a:r>
                      <a:endParaRPr kumimoji="1"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1271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3 input ports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pt-BR" sz="2400" b="0" i="0" u="none" strike="noStrike" cap="none" normalizeH="0" baseline="0" smtClean="0">
                          <a:ln>
                            <a:noFill/>
                          </a:ln>
                          <a:solidFill>
                            <a:schemeClr val="tx1"/>
                          </a:solidFill>
                          <a:effectLst/>
                          <a:latin typeface="Arial" charset="0"/>
                          <a:cs typeface="Times New Roman" pitchFamily="18" charset="0"/>
                        </a:rPr>
                        <a:t>(32-bit each)</a:t>
                      </a:r>
                      <a:endParaRPr kumimoji="1"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15293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(-58.2%)</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96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(+200%)</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1255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3 input ports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(12, 10, and 10 bits)</a:t>
                      </a:r>
                      <a:endParaRPr kumimoji="1"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24395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smtClean="0">
                          <a:ln>
                            <a:noFill/>
                          </a:ln>
                          <a:solidFill>
                            <a:schemeClr val="tx1"/>
                          </a:solidFill>
                          <a:effectLst/>
                          <a:latin typeface="Arial" charset="0"/>
                          <a:cs typeface="Times New Roman" pitchFamily="18" charset="0"/>
                        </a:rPr>
                        <a:t> (-33.3%)</a:t>
                      </a:r>
                      <a:endParaRPr kumimoji="1"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Arial" charset="0"/>
                          <a:cs typeface="Times New Roman" pitchFamily="18" charset="0"/>
                        </a:rPr>
                        <a:t>(+0%)</a:t>
                      </a:r>
                      <a:endParaRPr kumimoji="1"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0700" y="1333500"/>
            <a:ext cx="7162800" cy="499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Experimental Results – d695</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108</a:t>
            </a:fld>
            <a:endParaRPr lang="en-US" dirty="0"/>
          </a:p>
        </p:txBody>
      </p:sp>
      <p:graphicFrame>
        <p:nvGraphicFramePr>
          <p:cNvPr id="5" name="Object 32"/>
          <p:cNvGraphicFramePr>
            <a:graphicFrameLocks noChangeAspect="1"/>
          </p:cNvGraphicFramePr>
          <p:nvPr>
            <p:ph idx="1"/>
          </p:nvPr>
        </p:nvGraphicFramePr>
        <p:xfrm>
          <a:off x="1654175" y="1525588"/>
          <a:ext cx="7283450" cy="4378325"/>
        </p:xfrm>
        <a:graphic>
          <a:graphicData uri="http://schemas.openxmlformats.org/presentationml/2006/ole">
            <p:oleObj spid="_x0000_s102402" name="Graphique" r:id="rId3" imgW="8620249" imgH="5410358" progId="Excel.Sheet.8">
              <p:embed/>
            </p:oleObj>
          </a:graphicData>
        </a:graphic>
      </p:graphicFrame>
      <p:grpSp>
        <p:nvGrpSpPr>
          <p:cNvPr id="6" name="Group 36"/>
          <p:cNvGrpSpPr>
            <a:grpSpLocks/>
          </p:cNvGrpSpPr>
          <p:nvPr/>
        </p:nvGrpSpPr>
        <p:grpSpPr bwMode="auto">
          <a:xfrm>
            <a:off x="3686175" y="5897563"/>
            <a:ext cx="1914525" cy="457200"/>
            <a:chOff x="1264" y="3577"/>
            <a:chExt cx="1701" cy="288"/>
          </a:xfrm>
        </p:grpSpPr>
        <p:sp>
          <p:nvSpPr>
            <p:cNvPr id="7" name="Text Box 37"/>
            <p:cNvSpPr txBox="1">
              <a:spLocks noChangeArrowheads="1"/>
            </p:cNvSpPr>
            <p:nvPr/>
          </p:nvSpPr>
          <p:spPr bwMode="auto">
            <a:xfrm>
              <a:off x="1377" y="3577"/>
              <a:ext cx="1588" cy="288"/>
            </a:xfrm>
            <a:prstGeom prst="rect">
              <a:avLst/>
            </a:prstGeom>
            <a:noFill/>
            <a:ln w="76200" cap="sq">
              <a:noFill/>
              <a:miter lim="800000"/>
              <a:headEnd/>
              <a:tailEnd/>
            </a:ln>
          </p:spPr>
          <p:txBody>
            <a:bodyPr>
              <a:spAutoFit/>
            </a:bodyPr>
            <a:lstStyle/>
            <a:p>
              <a:pPr>
                <a:spcBef>
                  <a:spcPct val="50000"/>
                </a:spcBef>
              </a:pPr>
              <a:r>
                <a:rPr lang="fr-FR"/>
                <a:t>Test Time</a:t>
              </a:r>
            </a:p>
          </p:txBody>
        </p:sp>
        <p:sp>
          <p:nvSpPr>
            <p:cNvPr id="8" name="Rectangle 38"/>
            <p:cNvSpPr>
              <a:spLocks noChangeArrowheads="1"/>
            </p:cNvSpPr>
            <p:nvPr/>
          </p:nvSpPr>
          <p:spPr bwMode="auto">
            <a:xfrm>
              <a:off x="1264" y="3663"/>
              <a:ext cx="113" cy="113"/>
            </a:xfrm>
            <a:prstGeom prst="rect">
              <a:avLst/>
            </a:prstGeom>
            <a:solidFill>
              <a:srgbClr val="993366"/>
            </a:solidFill>
            <a:ln w="12700" cap="sq">
              <a:solidFill>
                <a:schemeClr val="bg2"/>
              </a:solidFill>
              <a:miter lim="800000"/>
              <a:headEnd/>
              <a:tailEnd/>
            </a:ln>
          </p:spPr>
          <p:txBody>
            <a:bodyPr wrap="none" anchor="ctr"/>
            <a:lstStyle/>
            <a:p>
              <a:endParaRPr lang="en-US"/>
            </a:p>
          </p:txBody>
        </p:sp>
      </p:grpSp>
      <p:grpSp>
        <p:nvGrpSpPr>
          <p:cNvPr id="9" name="Group 39"/>
          <p:cNvGrpSpPr>
            <a:grpSpLocks/>
          </p:cNvGrpSpPr>
          <p:nvPr/>
        </p:nvGrpSpPr>
        <p:grpSpPr bwMode="auto">
          <a:xfrm>
            <a:off x="5410200" y="5897563"/>
            <a:ext cx="3121025" cy="457200"/>
            <a:chOff x="2653" y="3577"/>
            <a:chExt cx="2609" cy="288"/>
          </a:xfrm>
        </p:grpSpPr>
        <p:sp>
          <p:nvSpPr>
            <p:cNvPr id="10" name="Text Box 40"/>
            <p:cNvSpPr txBox="1">
              <a:spLocks noChangeArrowheads="1"/>
            </p:cNvSpPr>
            <p:nvPr/>
          </p:nvSpPr>
          <p:spPr bwMode="auto">
            <a:xfrm>
              <a:off x="2767" y="3577"/>
              <a:ext cx="2495" cy="288"/>
            </a:xfrm>
            <a:prstGeom prst="rect">
              <a:avLst/>
            </a:prstGeom>
            <a:noFill/>
            <a:ln w="76200" cap="sq">
              <a:noFill/>
              <a:miter lim="800000"/>
              <a:headEnd/>
              <a:tailEnd/>
            </a:ln>
          </p:spPr>
          <p:txBody>
            <a:bodyPr>
              <a:spAutoFit/>
            </a:bodyPr>
            <a:lstStyle/>
            <a:p>
              <a:pPr>
                <a:spcBef>
                  <a:spcPct val="50000"/>
                </a:spcBef>
              </a:pPr>
              <a:r>
                <a:rPr lang="fr-FR" dirty="0" err="1"/>
                <a:t>Number</a:t>
              </a:r>
              <a:r>
                <a:rPr lang="fr-FR" dirty="0"/>
                <a:t> of ATE </a:t>
              </a:r>
              <a:r>
                <a:rPr lang="fr-FR" dirty="0" err="1"/>
                <a:t>Channels</a:t>
              </a:r>
              <a:endParaRPr lang="fr-FR" dirty="0"/>
            </a:p>
          </p:txBody>
        </p:sp>
        <p:sp>
          <p:nvSpPr>
            <p:cNvPr id="11" name="Rectangle 41"/>
            <p:cNvSpPr>
              <a:spLocks noChangeArrowheads="1"/>
            </p:cNvSpPr>
            <p:nvPr/>
          </p:nvSpPr>
          <p:spPr bwMode="auto">
            <a:xfrm>
              <a:off x="2653" y="3663"/>
              <a:ext cx="113" cy="113"/>
            </a:xfrm>
            <a:prstGeom prst="rect">
              <a:avLst/>
            </a:prstGeom>
            <a:solidFill>
              <a:srgbClr val="FFCC00"/>
            </a:solidFill>
            <a:ln w="12700" cap="sq">
              <a:solidFill>
                <a:schemeClr val="bg2"/>
              </a:solidFill>
              <a:miter lim="800000"/>
              <a:headEnd/>
              <a:tailEnd/>
            </a:ln>
          </p:spPr>
          <p:txBody>
            <a:bodyPr wrap="none" anchor="ctr"/>
            <a:lstStyle/>
            <a:p>
              <a:endParaRPr lang="en-US"/>
            </a:p>
          </p:txBody>
        </p:sp>
      </p:grpSp>
      <p:sp>
        <p:nvSpPr>
          <p:cNvPr id="12" name="AutoShape 42"/>
          <p:cNvSpPr>
            <a:spLocks noChangeArrowheads="1"/>
          </p:cNvSpPr>
          <p:nvPr/>
        </p:nvSpPr>
        <p:spPr bwMode="auto">
          <a:xfrm>
            <a:off x="117475" y="2303463"/>
            <a:ext cx="1709738" cy="1711325"/>
          </a:xfrm>
          <a:prstGeom prst="verticalScroll">
            <a:avLst>
              <a:gd name="adj" fmla="val 12500"/>
            </a:avLst>
          </a:prstGeom>
          <a:solidFill>
            <a:srgbClr val="FF9900"/>
          </a:solidFill>
          <a:ln w="12700" cap="sq">
            <a:solidFill>
              <a:srgbClr val="003366"/>
            </a:solidFill>
            <a:round/>
            <a:headEnd/>
            <a:tailEnd/>
          </a:ln>
        </p:spPr>
        <p:txBody>
          <a:bodyPr wrap="none" anchor="ctr"/>
          <a:lstStyle/>
          <a:p>
            <a:r>
              <a:rPr lang="fr-FR" b="1" dirty="0"/>
              <a:t>d695</a:t>
            </a:r>
          </a:p>
          <a:p>
            <a:pPr>
              <a:buFontTx/>
              <a:buChar char="•"/>
            </a:pPr>
            <a:r>
              <a:rPr lang="fr-FR" sz="1600" b="1" dirty="0"/>
              <a:t>32 Inputs </a:t>
            </a:r>
          </a:p>
          <a:p>
            <a:pPr>
              <a:buFontTx/>
              <a:buChar char="•"/>
            </a:pPr>
            <a:r>
              <a:rPr lang="fr-FR" sz="1600" b="1" dirty="0"/>
              <a:t>32 Outputs</a:t>
            </a:r>
          </a:p>
          <a:p>
            <a:pPr>
              <a:buFontTx/>
              <a:buChar char="•"/>
            </a:pPr>
            <a:r>
              <a:rPr lang="fr-FR" sz="1600" b="1" dirty="0"/>
              <a:t>10 </a:t>
            </a:r>
            <a:r>
              <a:rPr lang="fr-FR" sz="1600" b="1" dirty="0" err="1"/>
              <a:t>Cores</a:t>
            </a:r>
            <a:endParaRPr lang="fr-FR" sz="1600" b="1" dirty="0"/>
          </a:p>
          <a:p>
            <a:endParaRPr lang="fr-FR" sz="16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Experimental Results – d695</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109</a:t>
            </a:fld>
            <a:endParaRPr lang="en-US" dirty="0"/>
          </a:p>
        </p:txBody>
      </p:sp>
      <p:graphicFrame>
        <p:nvGraphicFramePr>
          <p:cNvPr id="7" name="Group 61"/>
          <p:cNvGraphicFramePr>
            <a:graphicFrameLocks noGrp="1"/>
          </p:cNvGraphicFramePr>
          <p:nvPr>
            <p:ph idx="1"/>
          </p:nvPr>
        </p:nvGraphicFramePr>
        <p:xfrm>
          <a:off x="609600" y="971548"/>
          <a:ext cx="8153400" cy="4591052"/>
        </p:xfrm>
        <a:graphic>
          <a:graphicData uri="http://schemas.openxmlformats.org/drawingml/2006/table">
            <a:tbl>
              <a:tblPr/>
              <a:tblGrid>
                <a:gridCol w="1358900"/>
                <a:gridCol w="1358900"/>
                <a:gridCol w="1358900"/>
                <a:gridCol w="1358900"/>
                <a:gridCol w="1358900"/>
                <a:gridCol w="1358900"/>
              </a:tblGrid>
              <a:tr h="595313">
                <a:tc row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dirty="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System</a:t>
                      </a:r>
                      <a:endParaRPr kumimoji="1" lang="pt-BR" sz="20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Number of Inputs/</a:t>
                      </a:r>
                    </a:p>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Outputs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dirty="0" smtClean="0">
                          <a:ln>
                            <a:noFill/>
                          </a:ln>
                          <a:solidFill>
                            <a:schemeClr val="tx1"/>
                          </a:solidFill>
                          <a:effectLst/>
                          <a:latin typeface="Arial" charset="0"/>
                        </a:rPr>
                        <a:t>No Compression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dirty="0" smtClean="0">
                          <a:ln>
                            <a:noFill/>
                          </a:ln>
                          <a:solidFill>
                            <a:schemeClr val="tx1"/>
                          </a:solidFill>
                          <a:effectLst/>
                          <a:latin typeface="Arial" charset="0"/>
                        </a:rPr>
                        <a:t>With Compression</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023938">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Test time (cycles)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 of input ATE channels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smtClean="0">
                          <a:ln>
                            <a:noFill/>
                          </a:ln>
                          <a:solidFill>
                            <a:schemeClr val="tx1"/>
                          </a:solidFill>
                          <a:effectLst/>
                          <a:latin typeface="Arial" charset="0"/>
                        </a:rPr>
                        <a:t>Test time (cycles)</a:t>
                      </a:r>
                      <a:r>
                        <a:rPr kumimoji="1" lang="pt-BR" sz="20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 of input ATE channels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rowSpan="5">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d695</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1/1</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1" i="0" u="none" strike="noStrike" cap="none" normalizeH="0" baseline="0" smtClean="0">
                          <a:ln>
                            <a:noFill/>
                          </a:ln>
                          <a:solidFill>
                            <a:schemeClr val="tx1"/>
                          </a:solidFill>
                          <a:effectLst/>
                          <a:latin typeface="Arial" charset="0"/>
                        </a:rPr>
                        <a:t>36588</a:t>
                      </a:r>
                      <a:r>
                        <a:rPr kumimoji="1" lang="pt-BR" sz="2400" b="1"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1" i="0" u="none" strike="noStrike" cap="none" normalizeH="0" baseline="0" dirty="0" smtClean="0">
                          <a:ln>
                            <a:noFill/>
                          </a:ln>
                          <a:solidFill>
                            <a:schemeClr val="tx1"/>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dirty="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dirty="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2/2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19788</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64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22737</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dirty="0" smtClean="0">
                          <a:ln>
                            <a:noFill/>
                          </a:ln>
                          <a:solidFill>
                            <a:schemeClr val="tx1"/>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15293</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96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20945</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dirty="0" smtClean="0">
                          <a:ln>
                            <a:noFill/>
                          </a:ln>
                          <a:solidFill>
                            <a:schemeClr val="tx1"/>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9652</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128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18067</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dirty="0" smtClean="0">
                          <a:ln>
                            <a:noFill/>
                          </a:ln>
                          <a:solidFill>
                            <a:schemeClr val="tx1"/>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5/5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chemeClr val="tx1"/>
                          </a:solidFill>
                          <a:effectLst/>
                          <a:latin typeface="Arial" charset="0"/>
                        </a:rPr>
                        <a:t>9652</a:t>
                      </a:r>
                      <a:r>
                        <a:rPr kumimoji="1" lang="pt-BR" sz="2400" b="0"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chemeClr val="tx1"/>
                          </a:solidFill>
                          <a:effectLst/>
                          <a:latin typeface="Arial" charset="0"/>
                        </a:rPr>
                        <a:t>160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US" sz="2400" b="1" i="0" u="none" strike="noStrike" cap="none" normalizeH="0" baseline="0" smtClean="0">
                          <a:ln>
                            <a:noFill/>
                          </a:ln>
                          <a:solidFill>
                            <a:schemeClr val="tx1"/>
                          </a:solidFill>
                          <a:effectLst/>
                          <a:latin typeface="Arial" charset="0"/>
                        </a:rPr>
                        <a:t>12853</a:t>
                      </a:r>
                      <a:endParaRPr kumimoji="1" lang="pt-BR" sz="2400" b="1"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1" i="0" u="none" strike="noStrike" cap="none" normalizeH="0" baseline="0" dirty="0" smtClean="0">
                          <a:ln>
                            <a:noFill/>
                          </a:ln>
                          <a:solidFill>
                            <a:schemeClr val="tx1"/>
                          </a:solidFill>
                          <a:effectLst/>
                          <a:latin typeface="Arial" charset="0"/>
                        </a:rPr>
                        <a:t>32</a:t>
                      </a:r>
                      <a:endParaRPr kumimoji="1" lang="pt-BR" sz="2400" b="1"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8" name="AutoShape 57"/>
          <p:cNvSpPr>
            <a:spLocks/>
          </p:cNvSpPr>
          <p:nvPr/>
        </p:nvSpPr>
        <p:spPr bwMode="auto">
          <a:xfrm>
            <a:off x="647700" y="5562600"/>
            <a:ext cx="3914775" cy="1066800"/>
          </a:xfrm>
          <a:prstGeom prst="borderCallout2">
            <a:avLst>
              <a:gd name="adj1" fmla="val 10713"/>
              <a:gd name="adj2" fmla="val 101944"/>
              <a:gd name="adj3" fmla="val 10713"/>
              <a:gd name="adj4" fmla="val 115245"/>
              <a:gd name="adj5" fmla="val -26371"/>
              <a:gd name="adj6" fmla="val 137404"/>
            </a:avLst>
          </a:prstGeom>
          <a:solidFill>
            <a:srgbClr val="33CC33"/>
          </a:solidFill>
          <a:ln w="76200" cap="sq">
            <a:solidFill>
              <a:srgbClr val="33CC33"/>
            </a:solidFill>
            <a:miter lim="800000"/>
            <a:headEnd/>
            <a:tailEnd/>
          </a:ln>
        </p:spPr>
        <p:txBody>
          <a:bodyPr anchor="ctr"/>
          <a:lstStyle/>
          <a:p>
            <a:r>
              <a:rPr lang="pt-BR" sz="2800" dirty="0"/>
              <a:t>- </a:t>
            </a:r>
            <a:r>
              <a:rPr lang="pt-BR" sz="2800" dirty="0" smtClean="0"/>
              <a:t>Same </a:t>
            </a:r>
            <a:r>
              <a:rPr lang="pt-BR" sz="2800" dirty="0"/>
              <a:t>ATE cost</a:t>
            </a:r>
          </a:p>
          <a:p>
            <a:r>
              <a:rPr lang="pt-BR" sz="2800" dirty="0"/>
              <a:t>- </a:t>
            </a:r>
            <a:r>
              <a:rPr lang="pt-BR" sz="2800" b="1" dirty="0"/>
              <a:t>65% test time reduction</a:t>
            </a:r>
          </a:p>
        </p:txBody>
      </p:sp>
      <p:sp>
        <p:nvSpPr>
          <p:cNvPr id="9" name="Line 58"/>
          <p:cNvSpPr>
            <a:spLocks noChangeShapeType="1"/>
          </p:cNvSpPr>
          <p:nvPr/>
        </p:nvSpPr>
        <p:spPr bwMode="auto">
          <a:xfrm flipH="1" flipV="1">
            <a:off x="4419600" y="3238499"/>
            <a:ext cx="723900" cy="2438400"/>
          </a:xfrm>
          <a:prstGeom prst="line">
            <a:avLst/>
          </a:prstGeom>
          <a:noFill/>
          <a:ln w="76200" cap="sq">
            <a:solidFill>
              <a:srgbClr val="00CC00"/>
            </a:solidFill>
            <a:round/>
            <a:headEnd/>
            <a:tailEnd/>
          </a:ln>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3D-WLP = 3D-Wafer Level Packaging WLP Trough-Si via and micro-bumping: Concept</a:t>
            </a:r>
            <a:endParaRPr lang="en-US" sz="36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11</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42900" y="1866900"/>
            <a:ext cx="8458200" cy="4253129"/>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110</a:t>
            </a:fld>
            <a:endParaRPr lang="en-US" dirty="0"/>
          </a:p>
        </p:txBody>
      </p:sp>
      <p:graphicFrame>
        <p:nvGraphicFramePr>
          <p:cNvPr id="5" name="Group 59"/>
          <p:cNvGraphicFramePr>
            <a:graphicFrameLocks noGrp="1"/>
          </p:cNvGraphicFramePr>
          <p:nvPr>
            <p:ph idx="1"/>
          </p:nvPr>
        </p:nvGraphicFramePr>
        <p:xfrm>
          <a:off x="609600" y="609600"/>
          <a:ext cx="8153400" cy="4591052"/>
        </p:xfrm>
        <a:graphic>
          <a:graphicData uri="http://schemas.openxmlformats.org/drawingml/2006/table">
            <a:tbl>
              <a:tblPr/>
              <a:tblGrid>
                <a:gridCol w="1358900"/>
                <a:gridCol w="1358900"/>
                <a:gridCol w="1358900"/>
                <a:gridCol w="1358900"/>
                <a:gridCol w="1358900"/>
                <a:gridCol w="1358900"/>
              </a:tblGrid>
              <a:tr h="595313">
                <a:tc row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dirty="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System</a:t>
                      </a:r>
                      <a:endParaRPr kumimoji="1" lang="pt-BR" sz="20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Number of Inputs/</a:t>
                      </a:r>
                    </a:p>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Outputs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smtClean="0">
                          <a:ln>
                            <a:noFill/>
                          </a:ln>
                          <a:solidFill>
                            <a:schemeClr val="tx1"/>
                          </a:solidFill>
                          <a:effectLst/>
                          <a:latin typeface="Arial" charset="0"/>
                        </a:rPr>
                        <a:t>No Compression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000" b="0" i="0" u="none" strike="noStrike" cap="none" normalizeH="0" baseline="0" smtClean="0">
                          <a:ln>
                            <a:noFill/>
                          </a:ln>
                          <a:solidFill>
                            <a:schemeClr val="tx1"/>
                          </a:solidFill>
                          <a:effectLst/>
                          <a:latin typeface="Arial" charset="0"/>
                        </a:rPr>
                        <a:t>With Compression</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023938">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Test time (cycles)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 of input ATE channels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Test time (cycles)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000" b="0" i="0" u="none" strike="noStrike" cap="none" normalizeH="0" baseline="0" dirty="0" smtClean="0">
                          <a:ln>
                            <a:noFill/>
                          </a:ln>
                          <a:solidFill>
                            <a:schemeClr val="tx1"/>
                          </a:solidFill>
                          <a:effectLst/>
                          <a:latin typeface="Arial" charset="0"/>
                        </a:rPr>
                        <a:t># of input ATE channels</a:t>
                      </a:r>
                      <a:r>
                        <a:rPr kumimoji="1" lang="pt-BR" sz="2000" b="0" i="0" u="none" strike="noStrike" cap="none" normalizeH="0" baseline="0" dirty="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rowSpan="5">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d695</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1/1</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36588</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2/2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1" i="0" u="none" strike="noStrike" cap="none" normalizeH="0" baseline="0" smtClean="0">
                          <a:ln>
                            <a:noFill/>
                          </a:ln>
                          <a:solidFill>
                            <a:schemeClr val="tx1"/>
                          </a:solidFill>
                          <a:effectLst/>
                          <a:latin typeface="Arial" charset="0"/>
                        </a:rPr>
                        <a:t>19788</a:t>
                      </a:r>
                      <a:r>
                        <a:rPr kumimoji="1" lang="pt-BR" sz="2400" b="1"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1" i="0" u="none" strike="noStrike" cap="none" normalizeH="0" baseline="0" smtClean="0">
                          <a:ln>
                            <a:noFill/>
                          </a:ln>
                          <a:solidFill>
                            <a:schemeClr val="tx1"/>
                          </a:solidFill>
                          <a:effectLst/>
                          <a:latin typeface="Arial" charset="0"/>
                        </a:rPr>
                        <a:t>64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22737</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15293</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96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20945</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9652</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128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1" i="0" u="none" strike="noStrike" cap="none" normalizeH="0" baseline="0" smtClean="0">
                          <a:ln>
                            <a:noFill/>
                          </a:ln>
                          <a:solidFill>
                            <a:schemeClr val="tx1"/>
                          </a:solidFill>
                          <a:effectLst/>
                          <a:latin typeface="Arial" charset="0"/>
                        </a:rPr>
                        <a:t>18067</a:t>
                      </a:r>
                      <a:r>
                        <a:rPr kumimoji="1" lang="pt-BR" sz="2400" b="1" i="0" u="none" strike="noStrike" cap="none" normalizeH="0" baseline="0" smtClean="0">
                          <a:ln>
                            <a:noFill/>
                          </a:ln>
                          <a:solidFill>
                            <a:schemeClr val="tx1"/>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1" i="0" u="none" strike="noStrike" cap="none" normalizeH="0" baseline="0" smtClean="0">
                          <a:ln>
                            <a:noFill/>
                          </a:ln>
                          <a:solidFill>
                            <a:schemeClr val="tx1"/>
                          </a:solidFill>
                          <a:effectLst/>
                          <a:latin typeface="Arial"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59372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5/5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smtClean="0">
                          <a:ln>
                            <a:noFill/>
                          </a:ln>
                          <a:solidFill>
                            <a:srgbClr val="969696"/>
                          </a:solidFill>
                          <a:effectLst/>
                          <a:latin typeface="Arial" charset="0"/>
                        </a:rPr>
                        <a:t>9652</a:t>
                      </a:r>
                      <a:r>
                        <a:rPr kumimoji="1" lang="pt-BR" sz="2400" b="0" i="0" u="none" strike="noStrike" cap="none" normalizeH="0" baseline="0" smtClean="0">
                          <a:ln>
                            <a:noFill/>
                          </a:ln>
                          <a:solidFill>
                            <a:srgbClr val="969696"/>
                          </a:solidFill>
                          <a:effectLst/>
                          <a:latin typeface="Arial" charset="0"/>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pt-BR" sz="2400" b="0" i="0" u="none" strike="noStrike" cap="none" normalizeH="0" baseline="0" smtClean="0">
                          <a:ln>
                            <a:noFill/>
                          </a:ln>
                          <a:solidFill>
                            <a:srgbClr val="969696"/>
                          </a:solidFill>
                          <a:effectLst/>
                          <a:latin typeface="Arial" charset="0"/>
                        </a:rPr>
                        <a:t>160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US" sz="2400" b="0" i="0" u="none" strike="noStrike" cap="none" normalizeH="0" baseline="0" smtClean="0">
                          <a:ln>
                            <a:noFill/>
                          </a:ln>
                          <a:solidFill>
                            <a:srgbClr val="808080"/>
                          </a:solidFill>
                          <a:effectLst/>
                          <a:latin typeface="Arial" charset="0"/>
                        </a:rPr>
                        <a:t>12853</a:t>
                      </a:r>
                      <a:endParaRPr kumimoji="1" lang="pt-BR" sz="2400" b="0" i="0" u="none" strike="noStrike" cap="none" normalizeH="0" baseline="0" smtClean="0">
                        <a:ln>
                          <a:noFill/>
                        </a:ln>
                        <a:solidFill>
                          <a:srgbClr val="808080"/>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FF66"/>
                        </a:buClr>
                        <a:buSzPct val="65000"/>
                        <a:buFont typeface="Monotype Sorts" pitchFamily="2" charset="2"/>
                        <a:buNone/>
                        <a:tabLst/>
                      </a:pPr>
                      <a:r>
                        <a:rPr kumimoji="1" lang="en-AU" sz="2400" b="0" i="0" u="none" strike="noStrike" cap="none" normalizeH="0" baseline="0" dirty="0" smtClean="0">
                          <a:ln>
                            <a:noFill/>
                          </a:ln>
                          <a:solidFill>
                            <a:srgbClr val="808080"/>
                          </a:solidFill>
                          <a:effectLst/>
                          <a:latin typeface="Arial" charset="0"/>
                        </a:rPr>
                        <a:t>32</a:t>
                      </a:r>
                      <a:endParaRPr kumimoji="1" lang="pt-BR" sz="2400" b="0" i="0" u="none" strike="noStrike" cap="none" normalizeH="0" baseline="0" dirty="0" smtClean="0">
                        <a:ln>
                          <a:noFill/>
                        </a:ln>
                        <a:solidFill>
                          <a:srgbClr val="808080"/>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AutoShape 53"/>
          <p:cNvSpPr>
            <a:spLocks/>
          </p:cNvSpPr>
          <p:nvPr/>
        </p:nvSpPr>
        <p:spPr bwMode="auto">
          <a:xfrm>
            <a:off x="206375" y="5408613"/>
            <a:ext cx="4378325" cy="1066800"/>
          </a:xfrm>
          <a:prstGeom prst="borderCallout2">
            <a:avLst>
              <a:gd name="adj1" fmla="val 10713"/>
              <a:gd name="adj2" fmla="val 101741"/>
              <a:gd name="adj3" fmla="val 10713"/>
              <a:gd name="adj4" fmla="val 116787"/>
              <a:gd name="adj5" fmla="val -101665"/>
              <a:gd name="adj6" fmla="val 133733"/>
            </a:avLst>
          </a:prstGeom>
          <a:solidFill>
            <a:srgbClr val="33CC33"/>
          </a:solidFill>
          <a:ln w="76200" cap="sq">
            <a:solidFill>
              <a:srgbClr val="33CC33"/>
            </a:solidFill>
            <a:miter lim="800000"/>
            <a:headEnd/>
            <a:tailEnd/>
          </a:ln>
        </p:spPr>
        <p:txBody>
          <a:bodyPr anchor="ctr"/>
          <a:lstStyle/>
          <a:p>
            <a:r>
              <a:rPr lang="pt-BR" sz="2400" dirty="0"/>
              <a:t>- Test time roughly equivalent</a:t>
            </a:r>
          </a:p>
          <a:p>
            <a:r>
              <a:rPr lang="pt-BR" sz="2400" dirty="0"/>
              <a:t>- </a:t>
            </a:r>
            <a:r>
              <a:rPr lang="pt-BR" sz="2400" b="1" dirty="0"/>
              <a:t>50% ATE cost reduction</a:t>
            </a:r>
          </a:p>
        </p:txBody>
      </p:sp>
      <p:sp>
        <p:nvSpPr>
          <p:cNvPr id="7" name="Line 54"/>
          <p:cNvSpPr>
            <a:spLocks noChangeShapeType="1"/>
          </p:cNvSpPr>
          <p:nvPr/>
        </p:nvSpPr>
        <p:spPr bwMode="auto">
          <a:xfrm flipH="1" flipV="1">
            <a:off x="4495800" y="3429000"/>
            <a:ext cx="841375" cy="2070100"/>
          </a:xfrm>
          <a:prstGeom prst="line">
            <a:avLst/>
          </a:prstGeom>
          <a:noFill/>
          <a:ln w="76200" cap="sq">
            <a:solidFill>
              <a:srgbClr val="00CC00"/>
            </a:solidFill>
            <a:round/>
            <a:headEnd/>
            <a:tailEnd/>
          </a:ln>
        </p:spPr>
        <p:txBody>
          <a:bodyPr wrap="none" anchor="ct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3" name="Content Placeholder 2"/>
          <p:cNvSpPr>
            <a:spLocks noGrp="1"/>
          </p:cNvSpPr>
          <p:nvPr>
            <p:ph idx="1"/>
          </p:nvPr>
        </p:nvSpPr>
        <p:spPr>
          <a:xfrm>
            <a:off x="457200" y="1485900"/>
            <a:ext cx="8229600" cy="4914900"/>
          </a:xfrm>
        </p:spPr>
        <p:txBody>
          <a:bodyPr>
            <a:normAutofit/>
          </a:bodyPr>
          <a:lstStyle/>
          <a:p>
            <a:pPr>
              <a:lnSpc>
                <a:spcPct val="90000"/>
              </a:lnSpc>
            </a:pPr>
            <a:r>
              <a:rPr lang="pt-BR" dirty="0" smtClean="0"/>
              <a:t>Combination of NoC-based testing and horizontal compression </a:t>
            </a:r>
          </a:p>
          <a:p>
            <a:pPr lvl="1">
              <a:lnSpc>
                <a:spcPct val="90000"/>
              </a:lnSpc>
            </a:pPr>
            <a:r>
              <a:rPr lang="pt-BR" dirty="0" smtClean="0"/>
              <a:t>Reduces SoC test time</a:t>
            </a:r>
          </a:p>
          <a:p>
            <a:pPr lvl="1">
              <a:lnSpc>
                <a:spcPct val="90000"/>
              </a:lnSpc>
            </a:pPr>
            <a:r>
              <a:rPr lang="pt-BR" dirty="0" smtClean="0"/>
              <a:t>Reduces ATE costs</a:t>
            </a:r>
          </a:p>
          <a:p>
            <a:pPr>
              <a:lnSpc>
                <a:spcPct val="90000"/>
              </a:lnSpc>
            </a:pPr>
            <a:r>
              <a:rPr lang="pt-BR" dirty="0" smtClean="0"/>
              <a:t>Compression technique</a:t>
            </a:r>
          </a:p>
          <a:p>
            <a:pPr lvl="1">
              <a:lnSpc>
                <a:spcPct val="90000"/>
              </a:lnSpc>
            </a:pPr>
            <a:r>
              <a:rPr lang="pt-BR" dirty="0" smtClean="0"/>
              <a:t>compliant with SoC Testing</a:t>
            </a:r>
          </a:p>
          <a:p>
            <a:pPr>
              <a:lnSpc>
                <a:spcPct val="90000"/>
              </a:lnSpc>
            </a:pPr>
            <a:r>
              <a:rPr lang="pt-BR" dirty="0" smtClean="0"/>
              <a:t>Future works</a:t>
            </a:r>
          </a:p>
          <a:p>
            <a:pPr lvl="1">
              <a:lnSpc>
                <a:spcPct val="90000"/>
              </a:lnSpc>
            </a:pPr>
            <a:r>
              <a:rPr lang="pt-BR" dirty="0" smtClean="0"/>
              <a:t>seek for the best partition of ATE channels into test interfaces at NoC-level</a:t>
            </a:r>
          </a:p>
          <a:p>
            <a:pPr lvl="1">
              <a:lnSpc>
                <a:spcPct val="90000"/>
              </a:lnSpc>
            </a:pPr>
            <a:r>
              <a:rPr lang="pt-BR" dirty="0" smtClean="0"/>
              <a:t>test time reduction / area overhead trade-off</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technologies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12</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66700" y="1485900"/>
            <a:ext cx="8658225" cy="49738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3D-Wafer Level Packaging (3D-WLP)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13</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1485900"/>
            <a:ext cx="8633499" cy="509189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3D-WLP Via Technology Roadmap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14</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 y="1371600"/>
            <a:ext cx="8458200" cy="50320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Ultra Thin Chip Embedding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15</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95250" y="1257300"/>
            <a:ext cx="8934450" cy="523444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3D-SIC = 3D-Stacked IC: Concept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16</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66700" y="1295400"/>
            <a:ext cx="8696325" cy="494547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technologies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17</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04800" y="1524000"/>
            <a:ext cx="8760340" cy="4838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IMEC roadmap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18</a:t>
            </a:fld>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647700" y="1409700"/>
            <a:ext cx="7762875" cy="5229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19</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3D TSV-based Integrated Circuits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266700" y="1562100"/>
            <a:ext cx="8535826" cy="480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a:t>
            </a:fld>
            <a:endParaRPr lang="en-US" dirty="0"/>
          </a:p>
        </p:txBody>
      </p:sp>
      <p:sp>
        <p:nvSpPr>
          <p:cNvPr id="5" name="Content Placeholder 4"/>
          <p:cNvSpPr>
            <a:spLocks noGrp="1"/>
          </p:cNvSpPr>
          <p:nvPr>
            <p:ph idx="1"/>
          </p:nvPr>
        </p:nvSpPr>
        <p:spPr/>
        <p:txBody>
          <a:bodyPr/>
          <a:lstStyle/>
          <a:p>
            <a:r>
              <a:rPr lang="en-US" dirty="0" smtClean="0">
                <a:solidFill>
                  <a:srgbClr val="FF0000"/>
                </a:solidFill>
              </a:rPr>
              <a:t>3D integration</a:t>
            </a:r>
          </a:p>
          <a:p>
            <a:pPr lvl="1"/>
            <a:r>
              <a:rPr lang="en-US" dirty="0" smtClean="0"/>
              <a:t>Main idea</a:t>
            </a:r>
          </a:p>
          <a:p>
            <a:pPr lvl="1"/>
            <a:r>
              <a:rPr lang="en-US" dirty="0" smtClean="0"/>
              <a:t>Pros and cons</a:t>
            </a:r>
          </a:p>
          <a:p>
            <a:pPr lvl="1"/>
            <a:r>
              <a:rPr lang="en-US" dirty="0" smtClean="0"/>
              <a:t>Technologies</a:t>
            </a:r>
          </a:p>
          <a:p>
            <a:pPr lvl="1"/>
            <a:r>
              <a:rPr lang="en-US" dirty="0" smtClean="0"/>
              <a:t>Example: IMEC</a:t>
            </a:r>
          </a:p>
          <a:p>
            <a:pPr lvl="1"/>
            <a:r>
              <a:rPr lang="en-US" dirty="0" smtClean="0"/>
              <a:t>3D </a:t>
            </a:r>
            <a:r>
              <a:rPr lang="en-US" dirty="0" err="1" smtClean="0"/>
              <a:t>NoCs</a:t>
            </a:r>
            <a:endParaRPr lang="en-US" dirty="0" smtClean="0"/>
          </a:p>
          <a:p>
            <a:r>
              <a:rPr lang="en-US" dirty="0" err="1" smtClean="0"/>
              <a:t>Reconfigurability</a:t>
            </a:r>
            <a:r>
              <a:rPr lang="en-US" dirty="0" smtClean="0"/>
              <a:t>, FPGAs, and </a:t>
            </a:r>
            <a:r>
              <a:rPr lang="en-US" dirty="0" err="1" smtClean="0"/>
              <a:t>NoCs</a:t>
            </a:r>
            <a:endParaRPr lang="en-US" dirty="0" smtClean="0"/>
          </a:p>
          <a:p>
            <a:r>
              <a:rPr lang="en-US" dirty="0" smtClean="0"/>
              <a:t>Testing of </a:t>
            </a:r>
            <a:r>
              <a:rPr lang="en-US" dirty="0" err="1" smtClean="0"/>
              <a:t>NoCs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Summing up…</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Good power and speed</a:t>
            </a:r>
          </a:p>
          <a:p>
            <a:r>
              <a:rPr lang="en-US" dirty="0" smtClean="0"/>
              <a:t>Area overhead is significant</a:t>
            </a:r>
          </a:p>
          <a:p>
            <a:r>
              <a:rPr lang="en-US" dirty="0" smtClean="0"/>
              <a:t>Reliability not ideal (fabrication and aging)</a:t>
            </a:r>
          </a:p>
          <a:p>
            <a:r>
              <a:rPr lang="en-US" dirty="0" smtClean="0"/>
              <a:t>Synchronization is hard (skew minimization across layers)</a:t>
            </a:r>
          </a:p>
          <a:p>
            <a:r>
              <a:rPr lang="en-US" dirty="0" smtClean="0"/>
              <a:t>Therefore:</a:t>
            </a:r>
          </a:p>
          <a:p>
            <a:pPr lvl="1"/>
            <a:r>
              <a:rPr lang="en-US" dirty="0" smtClean="0"/>
              <a:t>Cost and design effort are not trivial</a:t>
            </a:r>
          </a:p>
          <a:p>
            <a:pPr lvl="1"/>
            <a:r>
              <a:rPr lang="en-US" dirty="0" smtClean="0"/>
              <a:t>Not just another dimension for wiring (as of today)</a:t>
            </a:r>
          </a:p>
          <a:p>
            <a:pPr lvl="1"/>
            <a:r>
              <a:rPr lang="en-US" dirty="0" smtClean="0"/>
              <a:t>Need a </a:t>
            </a:r>
            <a:r>
              <a:rPr lang="en-US" dirty="0" err="1" smtClean="0"/>
              <a:t>sistematic</a:t>
            </a:r>
            <a:r>
              <a:rPr lang="en-US" dirty="0" smtClean="0"/>
              <a:t> way to deal with non-ideality</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3D </a:t>
            </a:r>
            <a:r>
              <a:rPr lang="en-US" b="1" dirty="0" err="1" smtClean="0"/>
              <a:t>NoCs</a:t>
            </a:r>
            <a:endParaRPr lang="en-US" b="1"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21</a:t>
            </a:fld>
            <a:endParaRPr lang="en-US" dirty="0"/>
          </a:p>
        </p:txBody>
      </p:sp>
      <p:sp>
        <p:nvSpPr>
          <p:cNvPr id="6" name="Content Placeholder 2"/>
          <p:cNvSpPr>
            <a:spLocks noGrp="1"/>
          </p:cNvSpPr>
          <p:nvPr>
            <p:ph idx="1"/>
          </p:nvPr>
        </p:nvSpPr>
        <p:spPr>
          <a:xfrm>
            <a:off x="266700" y="1257300"/>
            <a:ext cx="4686300" cy="1752600"/>
          </a:xfrm>
        </p:spPr>
        <p:txBody>
          <a:bodyPr>
            <a:normAutofit/>
          </a:bodyPr>
          <a:lstStyle/>
          <a:p>
            <a:r>
              <a:rPr lang="en-US" dirty="0" smtClean="0"/>
              <a:t>Shorter channel length</a:t>
            </a:r>
          </a:p>
          <a:p>
            <a:r>
              <a:rPr lang="en-US" dirty="0" smtClean="0"/>
              <a:t>Reduced average number of hops</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991100" y="690178"/>
            <a:ext cx="4076700" cy="353892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38100" y="3619500"/>
            <a:ext cx="5791200" cy="3200887"/>
          </a:xfrm>
          <a:prstGeom prst="rect">
            <a:avLst/>
          </a:prstGeom>
          <a:noFill/>
          <a:ln w="9525">
            <a:noFill/>
            <a:miter lim="800000"/>
            <a:headEnd/>
            <a:tailEnd/>
          </a:ln>
        </p:spPr>
      </p:pic>
      <p:sp>
        <p:nvSpPr>
          <p:cNvPr id="9" name="Text Box 10"/>
          <p:cNvSpPr txBox="1">
            <a:spLocks noChangeArrowheads="1"/>
          </p:cNvSpPr>
          <p:nvPr/>
        </p:nvSpPr>
        <p:spPr bwMode="auto">
          <a:xfrm>
            <a:off x="3619500" y="4343400"/>
            <a:ext cx="685800" cy="523220"/>
          </a:xfrm>
          <a:prstGeom prst="rect">
            <a:avLst/>
          </a:prstGeom>
          <a:noFill/>
          <a:ln w="9525" algn="ctr">
            <a:noFill/>
            <a:miter lim="800000"/>
            <a:headEnd/>
            <a:tailEnd/>
          </a:ln>
        </p:spPr>
        <p:txBody>
          <a:bodyPr wrap="square">
            <a:spAutoFit/>
          </a:bodyPr>
          <a:lstStyle/>
          <a:p>
            <a:pPr marL="342900" indent="-342900"/>
            <a:r>
              <a:rPr lang="it-IT" sz="2800" b="1" dirty="0" smtClean="0">
                <a:solidFill>
                  <a:schemeClr val="bg1"/>
                </a:solidFill>
                <a:latin typeface="Arial Narrow" pitchFamily="34" charset="0"/>
              </a:rPr>
              <a:t>PE</a:t>
            </a:r>
            <a:endParaRPr lang="it-IT" sz="2800" b="1" dirty="0">
              <a:solidFill>
                <a:schemeClr val="bg1"/>
              </a:solidFill>
              <a:latin typeface="Arial Narrow" pitchFamily="34" charset="0"/>
            </a:endParaRPr>
          </a:p>
        </p:txBody>
      </p:sp>
      <p:sp>
        <p:nvSpPr>
          <p:cNvPr id="10" name="Text Box 10"/>
          <p:cNvSpPr txBox="1">
            <a:spLocks noChangeArrowheads="1"/>
          </p:cNvSpPr>
          <p:nvPr/>
        </p:nvSpPr>
        <p:spPr bwMode="auto">
          <a:xfrm>
            <a:off x="2400300" y="4343400"/>
            <a:ext cx="685800" cy="523220"/>
          </a:xfrm>
          <a:prstGeom prst="rect">
            <a:avLst/>
          </a:prstGeom>
          <a:noFill/>
          <a:ln w="9525" algn="ctr">
            <a:noFill/>
            <a:miter lim="800000"/>
            <a:headEnd/>
            <a:tailEnd/>
          </a:ln>
        </p:spPr>
        <p:txBody>
          <a:bodyPr wrap="square">
            <a:spAutoFit/>
          </a:bodyPr>
          <a:lstStyle/>
          <a:p>
            <a:pPr marL="342900" indent="-342900"/>
            <a:r>
              <a:rPr lang="it-IT" sz="2800" b="1" dirty="0" smtClean="0">
                <a:solidFill>
                  <a:schemeClr val="bg1"/>
                </a:solidFill>
                <a:latin typeface="Arial Narrow" pitchFamily="34" charset="0"/>
              </a:rPr>
              <a:t>PE</a:t>
            </a:r>
            <a:endParaRPr lang="it-IT" sz="2800" b="1" dirty="0">
              <a:solidFill>
                <a:schemeClr val="bg1"/>
              </a:solidFill>
              <a:latin typeface="Arial Narrow" pitchFamily="34" charset="0"/>
            </a:endParaRPr>
          </a:p>
        </p:txBody>
      </p:sp>
      <p:sp>
        <p:nvSpPr>
          <p:cNvPr id="11" name="Text Box 10"/>
          <p:cNvSpPr txBox="1">
            <a:spLocks noChangeArrowheads="1"/>
          </p:cNvSpPr>
          <p:nvPr/>
        </p:nvSpPr>
        <p:spPr bwMode="auto">
          <a:xfrm>
            <a:off x="2819400" y="5153680"/>
            <a:ext cx="685800" cy="523220"/>
          </a:xfrm>
          <a:prstGeom prst="rect">
            <a:avLst/>
          </a:prstGeom>
          <a:noFill/>
          <a:ln w="9525" algn="ctr">
            <a:noFill/>
            <a:miter lim="800000"/>
            <a:headEnd/>
            <a:tailEnd/>
          </a:ln>
        </p:spPr>
        <p:txBody>
          <a:bodyPr wrap="square">
            <a:spAutoFit/>
          </a:bodyPr>
          <a:lstStyle/>
          <a:p>
            <a:pPr marL="342900" indent="-342900"/>
            <a:r>
              <a:rPr lang="it-IT" sz="2800" b="1" dirty="0" smtClean="0">
                <a:solidFill>
                  <a:schemeClr val="bg1"/>
                </a:solidFill>
                <a:latin typeface="Arial Narrow" pitchFamily="34" charset="0"/>
              </a:rPr>
              <a:t>PE</a:t>
            </a:r>
            <a:endParaRPr lang="it-IT" sz="2800" b="1" dirty="0">
              <a:solidFill>
                <a:schemeClr val="bg1"/>
              </a:solidFill>
              <a:latin typeface="Arial Narrow" pitchFamily="34" charset="0"/>
            </a:endParaRPr>
          </a:p>
        </p:txBody>
      </p:sp>
      <p:sp>
        <p:nvSpPr>
          <p:cNvPr id="12" name="Text Box 10"/>
          <p:cNvSpPr txBox="1">
            <a:spLocks noChangeArrowheads="1"/>
          </p:cNvSpPr>
          <p:nvPr/>
        </p:nvSpPr>
        <p:spPr bwMode="auto">
          <a:xfrm>
            <a:off x="1638300" y="5153680"/>
            <a:ext cx="685800" cy="523220"/>
          </a:xfrm>
          <a:prstGeom prst="rect">
            <a:avLst/>
          </a:prstGeom>
          <a:noFill/>
          <a:ln w="9525" algn="ctr">
            <a:noFill/>
            <a:miter lim="800000"/>
            <a:headEnd/>
            <a:tailEnd/>
          </a:ln>
        </p:spPr>
        <p:txBody>
          <a:bodyPr wrap="square">
            <a:spAutoFit/>
          </a:bodyPr>
          <a:lstStyle/>
          <a:p>
            <a:pPr marL="342900" indent="-342900"/>
            <a:r>
              <a:rPr lang="it-IT" sz="2800" b="1" dirty="0" smtClean="0">
                <a:solidFill>
                  <a:schemeClr val="bg1"/>
                </a:solidFill>
                <a:latin typeface="Arial Narrow" pitchFamily="34" charset="0"/>
              </a:rPr>
              <a:t>PE</a:t>
            </a:r>
            <a:endParaRPr lang="it-IT" sz="2800" b="1" dirty="0">
              <a:solidFill>
                <a:schemeClr val="bg1"/>
              </a:solidFill>
              <a:latin typeface="Arial Narrow" pitchFamily="34" charset="0"/>
            </a:endParaRPr>
          </a:p>
        </p:txBody>
      </p:sp>
      <p:sp>
        <p:nvSpPr>
          <p:cNvPr id="13" name="Text Box 10"/>
          <p:cNvSpPr txBox="1">
            <a:spLocks noChangeArrowheads="1"/>
          </p:cNvSpPr>
          <p:nvPr/>
        </p:nvSpPr>
        <p:spPr bwMode="auto">
          <a:xfrm>
            <a:off x="190500" y="3848100"/>
            <a:ext cx="1828800" cy="461665"/>
          </a:xfrm>
          <a:prstGeom prst="rect">
            <a:avLst/>
          </a:prstGeom>
          <a:noFill/>
          <a:ln w="9525" algn="ctr">
            <a:noFill/>
            <a:miter lim="800000"/>
            <a:headEnd/>
            <a:tailEnd/>
          </a:ln>
        </p:spPr>
        <p:txBody>
          <a:bodyPr wrap="square">
            <a:spAutoFit/>
          </a:bodyPr>
          <a:lstStyle/>
          <a:p>
            <a:pPr marL="342900" indent="-342900"/>
            <a:r>
              <a:rPr lang="it-IT" sz="2400" b="1" dirty="0" smtClean="0">
                <a:solidFill>
                  <a:schemeClr val="bg1"/>
                </a:solidFill>
                <a:latin typeface="Arial Narrow" pitchFamily="34" charset="0"/>
              </a:rPr>
              <a:t>Planar link</a:t>
            </a:r>
            <a:endParaRPr lang="it-IT" sz="2400" b="1" dirty="0">
              <a:solidFill>
                <a:schemeClr val="bg1"/>
              </a:solidFill>
              <a:latin typeface="Arial Narrow" pitchFamily="34" charset="0"/>
            </a:endParaRPr>
          </a:p>
        </p:txBody>
      </p:sp>
      <p:sp>
        <p:nvSpPr>
          <p:cNvPr id="14" name="Text Box 10"/>
          <p:cNvSpPr txBox="1">
            <a:spLocks noChangeArrowheads="1"/>
          </p:cNvSpPr>
          <p:nvPr/>
        </p:nvSpPr>
        <p:spPr bwMode="auto">
          <a:xfrm>
            <a:off x="4305300" y="5981700"/>
            <a:ext cx="1219200" cy="461665"/>
          </a:xfrm>
          <a:prstGeom prst="rect">
            <a:avLst/>
          </a:prstGeom>
          <a:noFill/>
          <a:ln w="9525" algn="ctr">
            <a:noFill/>
            <a:miter lim="800000"/>
            <a:headEnd/>
            <a:tailEnd/>
          </a:ln>
        </p:spPr>
        <p:txBody>
          <a:bodyPr wrap="square">
            <a:spAutoFit/>
          </a:bodyPr>
          <a:lstStyle/>
          <a:p>
            <a:pPr marL="342900" indent="-342900"/>
            <a:r>
              <a:rPr lang="it-IT" sz="2400" b="1" dirty="0" smtClean="0">
                <a:solidFill>
                  <a:schemeClr val="bg1"/>
                </a:solidFill>
                <a:latin typeface="Arial Narrow" pitchFamily="34" charset="0"/>
              </a:rPr>
              <a:t>TSV</a:t>
            </a:r>
            <a:endParaRPr lang="it-IT" sz="2400" b="1" dirty="0">
              <a:solidFill>
                <a:schemeClr val="bg1"/>
              </a:solidFill>
              <a:latin typeface="Arial Narrow" pitchFamily="34" charset="0"/>
            </a:endParaRPr>
          </a:p>
        </p:txBody>
      </p:sp>
      <p:sp>
        <p:nvSpPr>
          <p:cNvPr id="15" name="Text Box 10"/>
          <p:cNvSpPr txBox="1">
            <a:spLocks noChangeArrowheads="1"/>
          </p:cNvSpPr>
          <p:nvPr/>
        </p:nvSpPr>
        <p:spPr bwMode="auto">
          <a:xfrm>
            <a:off x="228600" y="4800600"/>
            <a:ext cx="1219200" cy="461665"/>
          </a:xfrm>
          <a:prstGeom prst="rect">
            <a:avLst/>
          </a:prstGeom>
          <a:noFill/>
          <a:ln w="9525" algn="ctr">
            <a:noFill/>
            <a:miter lim="800000"/>
            <a:headEnd/>
            <a:tailEnd/>
          </a:ln>
        </p:spPr>
        <p:txBody>
          <a:bodyPr wrap="square">
            <a:spAutoFit/>
          </a:bodyPr>
          <a:lstStyle/>
          <a:p>
            <a:pPr marL="342900" indent="-342900"/>
            <a:r>
              <a:rPr lang="it-IT" sz="2400" b="1" dirty="0" smtClean="0">
                <a:solidFill>
                  <a:schemeClr val="bg1"/>
                </a:solidFill>
                <a:latin typeface="Arial Narrow" pitchFamily="34" charset="0"/>
              </a:rPr>
              <a:t>Router</a:t>
            </a:r>
            <a:endParaRPr lang="it-IT" sz="2400" b="1" dirty="0">
              <a:solidFill>
                <a:schemeClr val="bg1"/>
              </a:solidFill>
              <a:latin typeface="Arial Narrow" pitchFamily="34" charset="0"/>
            </a:endParaRPr>
          </a:p>
        </p:txBody>
      </p:sp>
      <p:cxnSp>
        <p:nvCxnSpPr>
          <p:cNvPr id="16" name="Straight Arrow Connector 15"/>
          <p:cNvCxnSpPr>
            <a:stCxn id="13" idx="2"/>
          </p:cNvCxnSpPr>
          <p:nvPr/>
        </p:nvCxnSpPr>
        <p:spPr>
          <a:xfrm rot="16200000" flipH="1">
            <a:off x="1450033" y="3964632"/>
            <a:ext cx="262235" cy="9525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2"/>
          </p:cNvCxnSpPr>
          <p:nvPr/>
        </p:nvCxnSpPr>
        <p:spPr>
          <a:xfrm rot="16200000" flipH="1">
            <a:off x="726132" y="5374332"/>
            <a:ext cx="452737" cy="22860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3390902" y="5939135"/>
            <a:ext cx="914399" cy="27339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topology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22</a:t>
            </a:fld>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69346" y="1371600"/>
            <a:ext cx="8665104" cy="49911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layer layout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23</a:t>
            </a:fld>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571500" y="1371600"/>
            <a:ext cx="8305800" cy="518302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overhead of TSV bundle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24</a:t>
            </a:fld>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495300" y="1524000"/>
            <a:ext cx="8215006" cy="4762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t>
            </a:r>
            <a:r>
              <a:rPr lang="en-US" dirty="0" err="1" smtClean="0"/>
              <a:t>NoC</a:t>
            </a:r>
            <a:r>
              <a:rPr lang="en-US" dirty="0" smtClean="0"/>
              <a:t> test chip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25</a:t>
            </a:fld>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42900" y="1447800"/>
            <a:ext cx="8535073" cy="5067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challenges</a:t>
            </a:r>
            <a:endParaRPr lang="en-US" dirty="0"/>
          </a:p>
        </p:txBody>
      </p:sp>
      <p:sp>
        <p:nvSpPr>
          <p:cNvPr id="3" name="Content Placeholder 2"/>
          <p:cNvSpPr>
            <a:spLocks noGrp="1"/>
          </p:cNvSpPr>
          <p:nvPr>
            <p:ph idx="1"/>
          </p:nvPr>
        </p:nvSpPr>
        <p:spPr/>
        <p:txBody>
          <a:bodyPr/>
          <a:lstStyle/>
          <a:p>
            <a:r>
              <a:rPr lang="en-US" dirty="0" err="1" smtClean="0"/>
              <a:t>Mesochronous</a:t>
            </a:r>
            <a:r>
              <a:rPr lang="en-US" dirty="0" smtClean="0"/>
              <a:t> Synchronization</a:t>
            </a:r>
          </a:p>
          <a:p>
            <a:r>
              <a:rPr lang="en-US" dirty="0" smtClean="0"/>
              <a:t>Performance Analysis</a:t>
            </a:r>
          </a:p>
          <a:p>
            <a:r>
              <a:rPr lang="en-US" dirty="0" smtClean="0"/>
              <a:t>Reliability Enhancement</a:t>
            </a:r>
          </a:p>
          <a:p>
            <a:r>
              <a:rPr lang="en-US" dirty="0" smtClean="0"/>
              <a:t>3D </a:t>
            </a:r>
            <a:r>
              <a:rPr lang="en-US" dirty="0" err="1" smtClean="0"/>
              <a:t>NoC</a:t>
            </a:r>
            <a:r>
              <a:rPr lang="en-US" dirty="0" smtClean="0"/>
              <a:t> Topology Synthesis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Mesochronous</a:t>
            </a:r>
            <a:r>
              <a:rPr lang="en-US" dirty="0" smtClean="0"/>
              <a:t> Synchronization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27</a:t>
            </a:fld>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66700" y="1485900"/>
            <a:ext cx="8477778" cy="514128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28</a:t>
            </a:fld>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152400" y="1790700"/>
            <a:ext cx="8857800" cy="4800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Enhancement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29</a:t>
            </a:fld>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647700" y="1257300"/>
            <a:ext cx="7934325" cy="531522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communication bottleneck</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a:t>
            </a:fld>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19100" y="1562099"/>
            <a:ext cx="8383482" cy="513987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30</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Reference NoC design flow</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114300" y="1257300"/>
            <a:ext cx="8915400" cy="5511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t>
            </a:r>
            <a:r>
              <a:rPr lang="en-US" dirty="0" err="1" smtClean="0"/>
              <a:t>NoC</a:t>
            </a:r>
            <a:r>
              <a:rPr lang="en-US" dirty="0" smtClean="0"/>
              <a:t> Topology Synthesis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31</a:t>
            </a:fld>
            <a:endParaRPr 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609600" y="1752600"/>
            <a:ext cx="7933236" cy="4686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Synthesis Algorithm</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32</a:t>
            </a:fld>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4966" y="1600200"/>
            <a:ext cx="8708509" cy="4724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TSV Constraint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33</a:t>
            </a:fld>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342900" y="1638300"/>
            <a:ext cx="8286750" cy="484027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err="1" smtClean="0"/>
              <a:t>NoC</a:t>
            </a:r>
            <a:r>
              <a:rPr lang="en-US" dirty="0" smtClean="0"/>
              <a:t> Frequency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34</a:t>
            </a:fld>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228600" y="1447800"/>
            <a:ext cx="8594574" cy="49149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35</a:t>
            </a:fld>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419100" y="1485900"/>
            <a:ext cx="8508076" cy="5257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Generated 3D topology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36</a:t>
            </a:fld>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876300" y="1295400"/>
            <a:ext cx="7267575" cy="520276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err="1" smtClean="0"/>
              <a:t>Floorplan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37</a:t>
            </a:fld>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723900" y="1523999"/>
            <a:ext cx="7600950" cy="483221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2D </a:t>
            </a:r>
            <a:r>
              <a:rPr lang="en-US" dirty="0" err="1" smtClean="0"/>
              <a:t>NoC</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38</a:t>
            </a:fld>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381000" y="1371600"/>
            <a:ext cx="8420100" cy="529092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Length Distribution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39</a:t>
            </a:fld>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1600200" y="1562100"/>
            <a:ext cx="6019800" cy="50016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integration: main idea</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3900" y="1938338"/>
            <a:ext cx="8857700" cy="425224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ideas/solutions: bus based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40</a:t>
            </a:fld>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457200" y="1447800"/>
            <a:ext cx="8229600" cy="512479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Multi-layer On-Chip Interconnect</a:t>
            </a:r>
            <a:br>
              <a:rPr lang="en-US" dirty="0" smtClean="0"/>
            </a:br>
            <a:r>
              <a:rPr lang="en-US" dirty="0" smtClean="0"/>
              <a:t>Router Architecture (MIRA)</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41</a:t>
            </a:fld>
            <a:endParaRPr lang="en-US" dirty="0"/>
          </a:p>
        </p:txBody>
      </p:sp>
      <p:pic>
        <p:nvPicPr>
          <p:cNvPr id="33795" name="Picture 3"/>
          <p:cNvPicPr>
            <a:picLocks noChangeAspect="1" noChangeArrowheads="1"/>
          </p:cNvPicPr>
          <p:nvPr/>
        </p:nvPicPr>
        <p:blipFill>
          <a:blip r:embed="rId2" cstate="print"/>
          <a:srcRect/>
          <a:stretch>
            <a:fillRect/>
          </a:stretch>
        </p:blipFill>
        <p:spPr bwMode="auto">
          <a:xfrm>
            <a:off x="419100" y="1675039"/>
            <a:ext cx="8229600" cy="510676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42</a:t>
            </a:fld>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228600" y="1447800"/>
            <a:ext cx="8643740" cy="4953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43</a:t>
            </a:fld>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304800" y="1676400"/>
            <a:ext cx="5283798" cy="42672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5829300" y="1485900"/>
            <a:ext cx="3133725" cy="48925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44</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4"/>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3D integration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Reconfigurability</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FPGAs, and </a:t>
            </a: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NoCs</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800100" lvl="1" indent="-342900">
              <a:spcBef>
                <a:spcPct val="20000"/>
              </a:spcBef>
              <a:buFont typeface="Arial" pitchFamily="34" charset="0"/>
              <a:buChar char="•"/>
            </a:pPr>
            <a:r>
              <a:rPr lang="en-US" sz="3200" dirty="0" smtClean="0"/>
              <a:t>FPGAs background</a:t>
            </a:r>
          </a:p>
          <a:p>
            <a:pPr marL="800100" lvl="1" indent="-342900">
              <a:spcBef>
                <a:spcPct val="20000"/>
              </a:spcBef>
              <a:buFont typeface="Arial" pitchFamily="34" charset="0"/>
              <a:buChar char="•"/>
            </a:pPr>
            <a:r>
              <a:rPr lang="en-US" sz="3200" dirty="0" smtClean="0"/>
              <a:t>Configurable </a:t>
            </a:r>
            <a:r>
              <a:rPr lang="en-US" sz="3200" dirty="0" err="1" smtClean="0"/>
              <a:t>SoCs</a:t>
            </a:r>
            <a:endParaRPr lang="en-US" sz="3200" dirty="0" smtClean="0"/>
          </a:p>
          <a:p>
            <a:pPr marL="800100" lvl="1" indent="-342900">
              <a:spcBef>
                <a:spcPct val="20000"/>
              </a:spcBef>
              <a:buFont typeface="Arial" pitchFamily="34" charset="0"/>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NoCs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prototyping</a:t>
            </a:r>
          </a:p>
          <a:p>
            <a:pPr marL="800100" lvl="1" indent="-342900">
              <a:spcBef>
                <a:spcPct val="20000"/>
              </a:spcBef>
              <a:buFont typeface="Arial" pitchFamily="34" charset="0"/>
              <a:buChar char="•"/>
            </a:pPr>
            <a:r>
              <a:rPr lang="en-US" sz="3200" dirty="0" smtClean="0"/>
              <a:t>Reconfigurable </a:t>
            </a:r>
            <a:r>
              <a:rPr lang="en-US" sz="3200" dirty="0" err="1" smtClean="0"/>
              <a:t>NoCs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Testing of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NoCs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Field-Programmable Gate Arrays (FPGAs)</a:t>
            </a:r>
            <a:endParaRPr lang="en-US" sz="3600"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45</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533400" y="1409700"/>
            <a:ext cx="8229600" cy="523591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Title 1812"/>
          <p:cNvSpPr>
            <a:spLocks noGrp="1"/>
          </p:cNvSpPr>
          <p:nvPr>
            <p:ph type="title"/>
          </p:nvPr>
        </p:nvSpPr>
        <p:spPr/>
        <p:txBody>
          <a:bodyPr/>
          <a:lstStyle/>
          <a:p>
            <a:r>
              <a:rPr lang="en-US" dirty="0" smtClean="0"/>
              <a:t>FPGAs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46</a:t>
            </a:fld>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1143000" y="1257300"/>
            <a:ext cx="6781800" cy="539510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a:t>
            </a:r>
            <a:endParaRPr lang="en-US" dirty="0"/>
          </a:p>
        </p:txBody>
      </p:sp>
      <p:sp>
        <p:nvSpPr>
          <p:cNvPr id="3" name="Content Placeholder 2"/>
          <p:cNvSpPr>
            <a:spLocks noGrp="1"/>
          </p:cNvSpPr>
          <p:nvPr>
            <p:ph idx="1"/>
          </p:nvPr>
        </p:nvSpPr>
        <p:spPr>
          <a:xfrm>
            <a:off x="457200" y="1600201"/>
            <a:ext cx="8229600" cy="1600199"/>
          </a:xfrm>
        </p:spPr>
        <p:txBody>
          <a:bodyPr>
            <a:normAutofit lnSpcReduction="10000"/>
          </a:bodyPr>
          <a:lstStyle/>
          <a:p>
            <a:pPr lvl="0">
              <a:defRPr/>
            </a:pPr>
            <a:r>
              <a:rPr lang="en-US" dirty="0" smtClean="0"/>
              <a:t>Program configuration bits for required functionality</a:t>
            </a:r>
          </a:p>
          <a:p>
            <a:pPr lvl="0">
              <a:defRPr/>
            </a:pPr>
            <a:r>
              <a:rPr lang="en-US" dirty="0" smtClean="0"/>
              <a:t>Computes “any” 2-input function</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47</a:t>
            </a:fld>
            <a:endParaRPr lang="en-US" dirty="0"/>
          </a:p>
        </p:txBody>
      </p:sp>
      <p:grpSp>
        <p:nvGrpSpPr>
          <p:cNvPr id="5" name="Group 4"/>
          <p:cNvGrpSpPr/>
          <p:nvPr/>
        </p:nvGrpSpPr>
        <p:grpSpPr>
          <a:xfrm>
            <a:off x="114300" y="3340100"/>
            <a:ext cx="8915400" cy="3355975"/>
            <a:chOff x="114300" y="3340100"/>
            <a:chExt cx="8915400" cy="3355975"/>
          </a:xfrm>
        </p:grpSpPr>
        <p:sp>
          <p:nvSpPr>
            <p:cNvPr id="6" name="Line 40"/>
            <p:cNvSpPr>
              <a:spLocks noChangeShapeType="1"/>
            </p:cNvSpPr>
            <p:nvPr/>
          </p:nvSpPr>
          <p:spPr bwMode="auto">
            <a:xfrm>
              <a:off x="3771900" y="4848225"/>
              <a:ext cx="762000" cy="0"/>
            </a:xfrm>
            <a:prstGeom prst="line">
              <a:avLst/>
            </a:prstGeom>
            <a:noFill/>
            <a:ln w="9525">
              <a:solidFill>
                <a:schemeClr val="tx1"/>
              </a:solidFill>
              <a:round/>
              <a:headEnd/>
              <a:tailEnd/>
            </a:ln>
          </p:spPr>
          <p:txBody>
            <a:bodyPr/>
            <a:lstStyle/>
            <a:p>
              <a:endParaRPr lang="en-US"/>
            </a:p>
          </p:txBody>
        </p:sp>
        <p:sp>
          <p:nvSpPr>
            <p:cNvPr id="7" name="Rectangle 4"/>
            <p:cNvSpPr>
              <a:spLocks noChangeArrowheads="1"/>
            </p:cNvSpPr>
            <p:nvPr/>
          </p:nvSpPr>
          <p:spPr bwMode="auto">
            <a:xfrm>
              <a:off x="5808391" y="3873500"/>
              <a:ext cx="1600200" cy="1981200"/>
            </a:xfrm>
            <a:prstGeom prst="rect">
              <a:avLst/>
            </a:prstGeom>
            <a:solidFill>
              <a:schemeClr val="tx2"/>
            </a:solidFill>
            <a:ln w="28575">
              <a:solidFill>
                <a:schemeClr val="tx1"/>
              </a:solidFill>
              <a:miter lim="800000"/>
              <a:headEnd/>
              <a:tailEnd/>
            </a:ln>
          </p:spPr>
          <p:txBody>
            <a:bodyPr wrap="none" anchor="ctr"/>
            <a:lstStyle/>
            <a:p>
              <a:pPr algn="ctr"/>
              <a:endParaRPr lang="en-US" sz="6000">
                <a:solidFill>
                  <a:schemeClr val="bg1"/>
                </a:solidFill>
                <a:latin typeface="Times New Roman" pitchFamily="18" charset="0"/>
              </a:endParaRPr>
            </a:p>
          </p:txBody>
        </p:sp>
        <p:sp>
          <p:nvSpPr>
            <p:cNvPr id="8" name="Line 5"/>
            <p:cNvSpPr>
              <a:spLocks noChangeShapeType="1"/>
            </p:cNvSpPr>
            <p:nvPr/>
          </p:nvSpPr>
          <p:spPr bwMode="auto">
            <a:xfrm flipH="1" flipV="1">
              <a:off x="5270228" y="4541838"/>
              <a:ext cx="538163" cy="6350"/>
            </a:xfrm>
            <a:prstGeom prst="line">
              <a:avLst/>
            </a:prstGeom>
            <a:noFill/>
            <a:ln w="28575">
              <a:solidFill>
                <a:schemeClr val="tx1"/>
              </a:solidFill>
              <a:round/>
              <a:headEnd/>
              <a:tailEnd/>
            </a:ln>
          </p:spPr>
          <p:txBody>
            <a:bodyPr wrap="none" anchor="ctr"/>
            <a:lstStyle/>
            <a:p>
              <a:endParaRPr lang="en-US"/>
            </a:p>
          </p:txBody>
        </p:sp>
        <p:sp>
          <p:nvSpPr>
            <p:cNvPr id="9" name="Line 6"/>
            <p:cNvSpPr>
              <a:spLocks noChangeShapeType="1"/>
            </p:cNvSpPr>
            <p:nvPr/>
          </p:nvSpPr>
          <p:spPr bwMode="auto">
            <a:xfrm flipH="1" flipV="1">
              <a:off x="5270228" y="5273675"/>
              <a:ext cx="538163" cy="6350"/>
            </a:xfrm>
            <a:prstGeom prst="line">
              <a:avLst/>
            </a:prstGeom>
            <a:noFill/>
            <a:ln w="28575">
              <a:solidFill>
                <a:schemeClr val="tx1"/>
              </a:solidFill>
              <a:round/>
              <a:headEnd/>
              <a:tailEnd/>
            </a:ln>
          </p:spPr>
          <p:txBody>
            <a:bodyPr wrap="none" anchor="ctr"/>
            <a:lstStyle/>
            <a:p>
              <a:endParaRPr lang="en-US"/>
            </a:p>
          </p:txBody>
        </p:sp>
        <p:sp>
          <p:nvSpPr>
            <p:cNvPr id="10" name="Line 7"/>
            <p:cNvSpPr>
              <a:spLocks noChangeShapeType="1"/>
            </p:cNvSpPr>
            <p:nvPr/>
          </p:nvSpPr>
          <p:spPr bwMode="auto">
            <a:xfrm>
              <a:off x="7408591" y="4921250"/>
              <a:ext cx="376237" cy="0"/>
            </a:xfrm>
            <a:prstGeom prst="line">
              <a:avLst/>
            </a:prstGeom>
            <a:noFill/>
            <a:ln w="28575">
              <a:solidFill>
                <a:schemeClr val="tx1"/>
              </a:solidFill>
              <a:round/>
              <a:headEnd/>
              <a:tailEnd/>
            </a:ln>
          </p:spPr>
          <p:txBody>
            <a:bodyPr wrap="none" anchor="ctr"/>
            <a:lstStyle/>
            <a:p>
              <a:endParaRPr lang="en-US"/>
            </a:p>
          </p:txBody>
        </p:sp>
        <p:sp>
          <p:nvSpPr>
            <p:cNvPr id="11" name="Text Box 8"/>
            <p:cNvSpPr txBox="1">
              <a:spLocks noChangeArrowheads="1"/>
            </p:cNvSpPr>
            <p:nvPr/>
          </p:nvSpPr>
          <p:spPr bwMode="auto">
            <a:xfrm>
              <a:off x="5960791" y="3949700"/>
              <a:ext cx="1276350" cy="19177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In     Out</a:t>
              </a:r>
            </a:p>
            <a:p>
              <a:r>
                <a:rPr lang="en-US" sz="2400">
                  <a:solidFill>
                    <a:schemeClr val="bg1"/>
                  </a:solidFill>
                  <a:latin typeface="Times New Roman" pitchFamily="18" charset="0"/>
                </a:rPr>
                <a:t>00      0</a:t>
              </a:r>
            </a:p>
            <a:p>
              <a:r>
                <a:rPr lang="en-US" sz="2400">
                  <a:solidFill>
                    <a:schemeClr val="bg1"/>
                  </a:solidFill>
                  <a:latin typeface="Times New Roman" pitchFamily="18" charset="0"/>
                </a:rPr>
                <a:t>01      0</a:t>
              </a:r>
            </a:p>
            <a:p>
              <a:r>
                <a:rPr lang="en-US" sz="2400">
                  <a:solidFill>
                    <a:schemeClr val="bg1"/>
                  </a:solidFill>
                  <a:latin typeface="Times New Roman" pitchFamily="18" charset="0"/>
                </a:rPr>
                <a:t>10      0</a:t>
              </a:r>
            </a:p>
            <a:p>
              <a:r>
                <a:rPr lang="en-US" sz="2400">
                  <a:solidFill>
                    <a:schemeClr val="bg1"/>
                  </a:solidFill>
                  <a:latin typeface="Times New Roman" pitchFamily="18" charset="0"/>
                </a:rPr>
                <a:t>11      1</a:t>
              </a:r>
            </a:p>
          </p:txBody>
        </p:sp>
        <p:sp>
          <p:nvSpPr>
            <p:cNvPr id="12" name="Line 9"/>
            <p:cNvSpPr>
              <a:spLocks noChangeShapeType="1"/>
            </p:cNvSpPr>
            <p:nvPr/>
          </p:nvSpPr>
          <p:spPr bwMode="auto">
            <a:xfrm>
              <a:off x="5803628" y="4387850"/>
              <a:ext cx="1600200" cy="0"/>
            </a:xfrm>
            <a:prstGeom prst="line">
              <a:avLst/>
            </a:prstGeom>
            <a:noFill/>
            <a:ln w="38100">
              <a:solidFill>
                <a:schemeClr val="bg1"/>
              </a:solidFill>
              <a:round/>
              <a:headEnd/>
              <a:tailEnd/>
            </a:ln>
          </p:spPr>
          <p:txBody>
            <a:bodyPr wrap="none" anchor="ctr"/>
            <a:lstStyle/>
            <a:p>
              <a:endParaRPr lang="en-US"/>
            </a:p>
          </p:txBody>
        </p:sp>
        <p:sp>
          <p:nvSpPr>
            <p:cNvPr id="13" name="Line 10"/>
            <p:cNvSpPr>
              <a:spLocks noChangeShapeType="1"/>
            </p:cNvSpPr>
            <p:nvPr/>
          </p:nvSpPr>
          <p:spPr bwMode="auto">
            <a:xfrm>
              <a:off x="6565628" y="3854450"/>
              <a:ext cx="4763" cy="1981200"/>
            </a:xfrm>
            <a:prstGeom prst="line">
              <a:avLst/>
            </a:prstGeom>
            <a:noFill/>
            <a:ln w="28575">
              <a:solidFill>
                <a:schemeClr val="bg1"/>
              </a:solidFill>
              <a:round/>
              <a:headEnd/>
              <a:tailEnd/>
            </a:ln>
          </p:spPr>
          <p:txBody>
            <a:bodyPr wrap="none" anchor="ctr"/>
            <a:lstStyle/>
            <a:p>
              <a:endParaRPr lang="en-US"/>
            </a:p>
          </p:txBody>
        </p:sp>
        <p:sp>
          <p:nvSpPr>
            <p:cNvPr id="14" name="Text Box 11"/>
            <p:cNvSpPr txBox="1">
              <a:spLocks noChangeArrowheads="1"/>
            </p:cNvSpPr>
            <p:nvPr/>
          </p:nvSpPr>
          <p:spPr bwMode="auto">
            <a:xfrm>
              <a:off x="5956028" y="3340100"/>
              <a:ext cx="1145635" cy="584775"/>
            </a:xfrm>
            <a:prstGeom prst="rect">
              <a:avLst/>
            </a:prstGeom>
            <a:noFill/>
            <a:ln w="9525">
              <a:noFill/>
              <a:miter lim="800000"/>
              <a:headEnd/>
              <a:tailEnd/>
            </a:ln>
          </p:spPr>
          <p:txBody>
            <a:bodyPr wrap="none">
              <a:spAutoFit/>
            </a:bodyPr>
            <a:lstStyle/>
            <a:p>
              <a:r>
                <a:rPr lang="en-US" sz="3200" dirty="0"/>
                <a:t>2-LUT</a:t>
              </a:r>
              <a:endParaRPr lang="en-US" sz="2000" dirty="0"/>
            </a:p>
          </p:txBody>
        </p:sp>
        <p:grpSp>
          <p:nvGrpSpPr>
            <p:cNvPr id="15" name="Group 12"/>
            <p:cNvGrpSpPr>
              <a:grpSpLocks noChangeAspect="1"/>
            </p:cNvGrpSpPr>
            <p:nvPr/>
          </p:nvGrpSpPr>
          <p:grpSpPr bwMode="auto">
            <a:xfrm>
              <a:off x="2203271" y="3844925"/>
              <a:ext cx="381000" cy="381000"/>
              <a:chOff x="288" y="2976"/>
              <a:chExt cx="96" cy="96"/>
            </a:xfrm>
          </p:grpSpPr>
          <p:sp>
            <p:nvSpPr>
              <p:cNvPr id="45" name="Oval 13"/>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 name="Line 14"/>
              <p:cNvSpPr>
                <a:spLocks noChangeAspect="1"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47" name="Line 15"/>
              <p:cNvSpPr>
                <a:spLocks noChangeAspect="1"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16" name="Group 16"/>
            <p:cNvGrpSpPr>
              <a:grpSpLocks noChangeAspect="1"/>
            </p:cNvGrpSpPr>
            <p:nvPr/>
          </p:nvGrpSpPr>
          <p:grpSpPr bwMode="auto">
            <a:xfrm>
              <a:off x="2203271" y="4378325"/>
              <a:ext cx="381000" cy="381000"/>
              <a:chOff x="288" y="2976"/>
              <a:chExt cx="96" cy="96"/>
            </a:xfrm>
          </p:grpSpPr>
          <p:sp>
            <p:nvSpPr>
              <p:cNvPr id="42" name="Oval 17"/>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3" name="Line 18"/>
              <p:cNvSpPr>
                <a:spLocks noChangeAspect="1"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44" name="Line 19"/>
              <p:cNvSpPr>
                <a:spLocks noChangeAspect="1"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17" name="Group 20"/>
            <p:cNvGrpSpPr>
              <a:grpSpLocks noChangeAspect="1"/>
            </p:cNvGrpSpPr>
            <p:nvPr/>
          </p:nvGrpSpPr>
          <p:grpSpPr bwMode="auto">
            <a:xfrm>
              <a:off x="2203271" y="4911725"/>
              <a:ext cx="381000" cy="381000"/>
              <a:chOff x="288" y="2976"/>
              <a:chExt cx="96" cy="96"/>
            </a:xfrm>
          </p:grpSpPr>
          <p:sp>
            <p:nvSpPr>
              <p:cNvPr id="39" name="Oval 21"/>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0" name="Line 22"/>
              <p:cNvSpPr>
                <a:spLocks noChangeAspect="1"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41" name="Line 23"/>
              <p:cNvSpPr>
                <a:spLocks noChangeAspect="1"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18" name="Group 24"/>
            <p:cNvGrpSpPr>
              <a:grpSpLocks noChangeAspect="1"/>
            </p:cNvGrpSpPr>
            <p:nvPr/>
          </p:nvGrpSpPr>
          <p:grpSpPr bwMode="auto">
            <a:xfrm>
              <a:off x="2203271" y="5445125"/>
              <a:ext cx="381000" cy="381000"/>
              <a:chOff x="288" y="2976"/>
              <a:chExt cx="96" cy="96"/>
            </a:xfrm>
          </p:grpSpPr>
          <p:sp>
            <p:nvSpPr>
              <p:cNvPr id="36" name="Oval 25"/>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37" name="Line 26"/>
              <p:cNvSpPr>
                <a:spLocks noChangeAspect="1"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38" name="Line 27"/>
              <p:cNvSpPr>
                <a:spLocks noChangeAspect="1"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sp>
          <p:nvSpPr>
            <p:cNvPr id="19" name="Line 28"/>
            <p:cNvSpPr>
              <a:spLocks noChangeShapeType="1"/>
            </p:cNvSpPr>
            <p:nvPr/>
          </p:nvSpPr>
          <p:spPr bwMode="auto">
            <a:xfrm>
              <a:off x="2584271" y="4022725"/>
              <a:ext cx="1295400" cy="0"/>
            </a:xfrm>
            <a:prstGeom prst="line">
              <a:avLst/>
            </a:prstGeom>
            <a:noFill/>
            <a:ln w="9525">
              <a:solidFill>
                <a:schemeClr val="tx1"/>
              </a:solidFill>
              <a:round/>
              <a:headEnd/>
              <a:tailEnd/>
            </a:ln>
          </p:spPr>
          <p:txBody>
            <a:bodyPr/>
            <a:lstStyle/>
            <a:p>
              <a:endParaRPr lang="en-US"/>
            </a:p>
          </p:txBody>
        </p:sp>
        <p:sp>
          <p:nvSpPr>
            <p:cNvPr id="20" name="Line 29"/>
            <p:cNvSpPr>
              <a:spLocks noChangeShapeType="1"/>
            </p:cNvSpPr>
            <p:nvPr/>
          </p:nvSpPr>
          <p:spPr bwMode="auto">
            <a:xfrm>
              <a:off x="2584271" y="4568825"/>
              <a:ext cx="1295400" cy="0"/>
            </a:xfrm>
            <a:prstGeom prst="line">
              <a:avLst/>
            </a:prstGeom>
            <a:noFill/>
            <a:ln w="9525">
              <a:solidFill>
                <a:schemeClr val="tx1"/>
              </a:solidFill>
              <a:round/>
              <a:headEnd/>
              <a:tailEnd/>
            </a:ln>
          </p:spPr>
          <p:txBody>
            <a:bodyPr/>
            <a:lstStyle/>
            <a:p>
              <a:endParaRPr lang="en-US"/>
            </a:p>
          </p:txBody>
        </p:sp>
        <p:sp>
          <p:nvSpPr>
            <p:cNvPr id="21" name="Line 30"/>
            <p:cNvSpPr>
              <a:spLocks noChangeShapeType="1"/>
            </p:cNvSpPr>
            <p:nvPr/>
          </p:nvSpPr>
          <p:spPr bwMode="auto">
            <a:xfrm>
              <a:off x="2584271" y="5089525"/>
              <a:ext cx="1295400" cy="0"/>
            </a:xfrm>
            <a:prstGeom prst="line">
              <a:avLst/>
            </a:prstGeom>
            <a:noFill/>
            <a:ln w="9525">
              <a:solidFill>
                <a:schemeClr val="tx1"/>
              </a:solidFill>
              <a:round/>
              <a:headEnd/>
              <a:tailEnd/>
            </a:ln>
          </p:spPr>
          <p:txBody>
            <a:bodyPr/>
            <a:lstStyle/>
            <a:p>
              <a:endParaRPr lang="en-US"/>
            </a:p>
          </p:txBody>
        </p:sp>
        <p:sp>
          <p:nvSpPr>
            <p:cNvPr id="22" name="Line 31"/>
            <p:cNvSpPr>
              <a:spLocks noChangeShapeType="1"/>
            </p:cNvSpPr>
            <p:nvPr/>
          </p:nvSpPr>
          <p:spPr bwMode="auto">
            <a:xfrm>
              <a:off x="2584271" y="5635625"/>
              <a:ext cx="1295400" cy="0"/>
            </a:xfrm>
            <a:prstGeom prst="line">
              <a:avLst/>
            </a:prstGeom>
            <a:noFill/>
            <a:ln w="9525">
              <a:solidFill>
                <a:schemeClr val="tx1"/>
              </a:solidFill>
              <a:round/>
              <a:headEnd/>
              <a:tailEnd/>
            </a:ln>
          </p:spPr>
          <p:txBody>
            <a:bodyPr/>
            <a:lstStyle/>
            <a:p>
              <a:endParaRPr lang="en-US"/>
            </a:p>
          </p:txBody>
        </p:sp>
        <p:sp>
          <p:nvSpPr>
            <p:cNvPr id="23" name="AutoShape 32"/>
            <p:cNvSpPr>
              <a:spLocks noChangeArrowheads="1"/>
            </p:cNvSpPr>
            <p:nvPr/>
          </p:nvSpPr>
          <p:spPr bwMode="auto">
            <a:xfrm rot="16200000">
              <a:off x="2667000" y="4457700"/>
              <a:ext cx="2209800" cy="762000"/>
            </a:xfrm>
            <a:prstGeom prst="flowChartManualOperation">
              <a:avLst/>
            </a:prstGeom>
            <a:solidFill>
              <a:schemeClr val="tx2"/>
            </a:solidFill>
            <a:ln w="9525">
              <a:solidFill>
                <a:schemeClr val="tx1"/>
              </a:solidFill>
              <a:miter lim="800000"/>
              <a:headEnd/>
              <a:tailEnd/>
            </a:ln>
          </p:spPr>
          <p:txBody>
            <a:bodyPr wrap="none" anchor="ctr"/>
            <a:lstStyle/>
            <a:p>
              <a:endParaRPr lang="en-US"/>
            </a:p>
          </p:txBody>
        </p:sp>
        <p:sp>
          <p:nvSpPr>
            <p:cNvPr id="24" name="Text Box 33"/>
            <p:cNvSpPr txBox="1">
              <a:spLocks noChangeArrowheads="1"/>
            </p:cNvSpPr>
            <p:nvPr/>
          </p:nvSpPr>
          <p:spPr bwMode="auto">
            <a:xfrm>
              <a:off x="120650" y="3811588"/>
              <a:ext cx="2082621" cy="369332"/>
            </a:xfrm>
            <a:prstGeom prst="rect">
              <a:avLst/>
            </a:prstGeom>
            <a:noFill/>
            <a:ln w="9525">
              <a:noFill/>
              <a:miter lim="800000"/>
              <a:headEnd/>
              <a:tailEnd/>
            </a:ln>
          </p:spPr>
          <p:txBody>
            <a:bodyPr wrap="none">
              <a:spAutoFit/>
            </a:bodyPr>
            <a:lstStyle/>
            <a:p>
              <a:pPr eaLnBrk="1" hangingPunct="1"/>
              <a:r>
                <a:rPr lang="en-US" dirty="0">
                  <a:latin typeface="Arial" pitchFamily="34" charset="0"/>
                </a:rPr>
                <a:t>Configuration Bit 0</a:t>
              </a:r>
            </a:p>
          </p:txBody>
        </p:sp>
        <p:sp>
          <p:nvSpPr>
            <p:cNvPr id="25" name="Text Box 34"/>
            <p:cNvSpPr txBox="1">
              <a:spLocks noChangeArrowheads="1"/>
            </p:cNvSpPr>
            <p:nvPr/>
          </p:nvSpPr>
          <p:spPr bwMode="auto">
            <a:xfrm>
              <a:off x="136525" y="4359275"/>
              <a:ext cx="2082621" cy="369332"/>
            </a:xfrm>
            <a:prstGeom prst="rect">
              <a:avLst/>
            </a:prstGeom>
            <a:noFill/>
            <a:ln w="9525">
              <a:noFill/>
              <a:miter lim="800000"/>
              <a:headEnd/>
              <a:tailEnd/>
            </a:ln>
          </p:spPr>
          <p:txBody>
            <a:bodyPr wrap="none">
              <a:spAutoFit/>
            </a:bodyPr>
            <a:lstStyle/>
            <a:p>
              <a:pPr eaLnBrk="1" hangingPunct="1"/>
              <a:r>
                <a:rPr lang="en-US">
                  <a:latin typeface="Arial" pitchFamily="34" charset="0"/>
                </a:rPr>
                <a:t>Configuration Bit 1</a:t>
              </a:r>
            </a:p>
          </p:txBody>
        </p:sp>
        <p:sp>
          <p:nvSpPr>
            <p:cNvPr id="26" name="Text Box 35"/>
            <p:cNvSpPr txBox="1">
              <a:spLocks noChangeArrowheads="1"/>
            </p:cNvSpPr>
            <p:nvPr/>
          </p:nvSpPr>
          <p:spPr bwMode="auto">
            <a:xfrm>
              <a:off x="114300" y="4878388"/>
              <a:ext cx="2082621" cy="369332"/>
            </a:xfrm>
            <a:prstGeom prst="rect">
              <a:avLst/>
            </a:prstGeom>
            <a:noFill/>
            <a:ln w="9525">
              <a:noFill/>
              <a:miter lim="800000"/>
              <a:headEnd/>
              <a:tailEnd/>
            </a:ln>
          </p:spPr>
          <p:txBody>
            <a:bodyPr wrap="none">
              <a:spAutoFit/>
            </a:bodyPr>
            <a:lstStyle/>
            <a:p>
              <a:pPr eaLnBrk="1" hangingPunct="1"/>
              <a:r>
                <a:rPr lang="en-US">
                  <a:latin typeface="Arial" pitchFamily="34" charset="0"/>
                </a:rPr>
                <a:t>Configuration Bit 2</a:t>
              </a:r>
            </a:p>
          </p:txBody>
        </p:sp>
        <p:sp>
          <p:nvSpPr>
            <p:cNvPr id="27" name="Text Box 36"/>
            <p:cNvSpPr txBox="1">
              <a:spLocks noChangeArrowheads="1"/>
            </p:cNvSpPr>
            <p:nvPr/>
          </p:nvSpPr>
          <p:spPr bwMode="auto">
            <a:xfrm>
              <a:off x="130175" y="5426075"/>
              <a:ext cx="2082621" cy="369332"/>
            </a:xfrm>
            <a:prstGeom prst="rect">
              <a:avLst/>
            </a:prstGeom>
            <a:noFill/>
            <a:ln w="9525">
              <a:noFill/>
              <a:miter lim="800000"/>
              <a:headEnd/>
              <a:tailEnd/>
            </a:ln>
          </p:spPr>
          <p:txBody>
            <a:bodyPr wrap="none">
              <a:spAutoFit/>
            </a:bodyPr>
            <a:lstStyle/>
            <a:p>
              <a:pPr eaLnBrk="1" hangingPunct="1"/>
              <a:r>
                <a:rPr lang="en-US">
                  <a:latin typeface="Arial" pitchFamily="34" charset="0"/>
                </a:rPr>
                <a:t>Configuration Bit 3</a:t>
              </a:r>
            </a:p>
          </p:txBody>
        </p:sp>
        <p:sp>
          <p:nvSpPr>
            <p:cNvPr id="28" name="Line 37"/>
            <p:cNvSpPr>
              <a:spLocks noChangeShapeType="1"/>
            </p:cNvSpPr>
            <p:nvPr/>
          </p:nvSpPr>
          <p:spPr bwMode="auto">
            <a:xfrm>
              <a:off x="3543300" y="5876925"/>
              <a:ext cx="0" cy="409575"/>
            </a:xfrm>
            <a:prstGeom prst="line">
              <a:avLst/>
            </a:prstGeom>
            <a:noFill/>
            <a:ln w="9525">
              <a:solidFill>
                <a:schemeClr val="tx1"/>
              </a:solidFill>
              <a:round/>
              <a:headEnd/>
              <a:tailEnd/>
            </a:ln>
          </p:spPr>
          <p:txBody>
            <a:bodyPr/>
            <a:lstStyle/>
            <a:p>
              <a:endParaRPr lang="en-US"/>
            </a:p>
          </p:txBody>
        </p:sp>
        <p:sp>
          <p:nvSpPr>
            <p:cNvPr id="29" name="Text Box 38"/>
            <p:cNvSpPr txBox="1">
              <a:spLocks noChangeArrowheads="1"/>
            </p:cNvSpPr>
            <p:nvPr/>
          </p:nvSpPr>
          <p:spPr bwMode="auto">
            <a:xfrm>
              <a:off x="3362325" y="6238875"/>
              <a:ext cx="387350" cy="457200"/>
            </a:xfrm>
            <a:prstGeom prst="rect">
              <a:avLst/>
            </a:prstGeom>
            <a:noFill/>
            <a:ln w="9525">
              <a:noFill/>
              <a:miter lim="800000"/>
              <a:headEnd/>
              <a:tailEnd/>
            </a:ln>
          </p:spPr>
          <p:txBody>
            <a:bodyPr wrap="none">
              <a:spAutoFit/>
            </a:bodyPr>
            <a:lstStyle/>
            <a:p>
              <a:pPr eaLnBrk="1" hangingPunct="1"/>
              <a:r>
                <a:rPr lang="en-US" sz="2400">
                  <a:latin typeface="Arial" pitchFamily="34" charset="0"/>
                </a:rPr>
                <a:t>A</a:t>
              </a:r>
            </a:p>
          </p:txBody>
        </p:sp>
        <p:sp>
          <p:nvSpPr>
            <p:cNvPr id="30" name="Text Box 39"/>
            <p:cNvSpPr txBox="1">
              <a:spLocks noChangeArrowheads="1"/>
            </p:cNvSpPr>
            <p:nvPr/>
          </p:nvSpPr>
          <p:spPr bwMode="auto">
            <a:xfrm>
              <a:off x="3771900" y="6238875"/>
              <a:ext cx="387350" cy="457200"/>
            </a:xfrm>
            <a:prstGeom prst="rect">
              <a:avLst/>
            </a:prstGeom>
            <a:noFill/>
            <a:ln w="9525">
              <a:noFill/>
              <a:miter lim="800000"/>
              <a:headEnd/>
              <a:tailEnd/>
            </a:ln>
          </p:spPr>
          <p:txBody>
            <a:bodyPr wrap="none">
              <a:spAutoFit/>
            </a:bodyPr>
            <a:lstStyle/>
            <a:p>
              <a:pPr eaLnBrk="1" hangingPunct="1"/>
              <a:r>
                <a:rPr lang="en-US" sz="2400">
                  <a:latin typeface="Arial" pitchFamily="34" charset="0"/>
                </a:rPr>
                <a:t>B</a:t>
              </a:r>
            </a:p>
          </p:txBody>
        </p:sp>
        <p:sp>
          <p:nvSpPr>
            <p:cNvPr id="31" name="Text Box 41"/>
            <p:cNvSpPr txBox="1">
              <a:spLocks noChangeArrowheads="1"/>
            </p:cNvSpPr>
            <p:nvPr/>
          </p:nvSpPr>
          <p:spPr bwMode="auto">
            <a:xfrm>
              <a:off x="4191000" y="4305300"/>
              <a:ext cx="441325" cy="519112"/>
            </a:xfrm>
            <a:prstGeom prst="rect">
              <a:avLst/>
            </a:prstGeom>
            <a:noFill/>
            <a:ln w="9525">
              <a:noFill/>
              <a:miter lim="800000"/>
              <a:headEnd/>
              <a:tailEnd/>
            </a:ln>
          </p:spPr>
          <p:txBody>
            <a:bodyPr wrap="none">
              <a:spAutoFit/>
            </a:bodyPr>
            <a:lstStyle/>
            <a:p>
              <a:pPr eaLnBrk="1" hangingPunct="1"/>
              <a:r>
                <a:rPr lang="en-US" sz="2800" dirty="0">
                  <a:latin typeface="Arial" pitchFamily="34" charset="0"/>
                </a:rPr>
                <a:t>C</a:t>
              </a:r>
            </a:p>
          </p:txBody>
        </p:sp>
        <p:sp>
          <p:nvSpPr>
            <p:cNvPr id="32" name="Line 42"/>
            <p:cNvSpPr>
              <a:spLocks noChangeShapeType="1"/>
            </p:cNvSpPr>
            <p:nvPr/>
          </p:nvSpPr>
          <p:spPr bwMode="auto">
            <a:xfrm>
              <a:off x="3924300" y="5597525"/>
              <a:ext cx="0" cy="688975"/>
            </a:xfrm>
            <a:prstGeom prst="line">
              <a:avLst/>
            </a:prstGeom>
            <a:noFill/>
            <a:ln w="9525">
              <a:solidFill>
                <a:schemeClr val="tx1"/>
              </a:solidFill>
              <a:round/>
              <a:headEnd/>
              <a:tailEnd/>
            </a:ln>
          </p:spPr>
          <p:txBody>
            <a:bodyPr/>
            <a:lstStyle/>
            <a:p>
              <a:endParaRPr lang="en-US"/>
            </a:p>
          </p:txBody>
        </p:sp>
        <p:sp>
          <p:nvSpPr>
            <p:cNvPr id="33" name="Text Box 43"/>
            <p:cNvSpPr txBox="1">
              <a:spLocks noChangeArrowheads="1"/>
            </p:cNvSpPr>
            <p:nvPr/>
          </p:nvSpPr>
          <p:spPr bwMode="auto">
            <a:xfrm>
              <a:off x="4953000" y="4235450"/>
              <a:ext cx="431528" cy="584775"/>
            </a:xfrm>
            <a:prstGeom prst="rect">
              <a:avLst/>
            </a:prstGeom>
            <a:noFill/>
            <a:ln w="9525">
              <a:noFill/>
              <a:miter lim="800000"/>
              <a:headEnd/>
              <a:tailEnd/>
            </a:ln>
          </p:spPr>
          <p:txBody>
            <a:bodyPr wrap="none">
              <a:spAutoFit/>
            </a:bodyPr>
            <a:lstStyle/>
            <a:p>
              <a:pPr eaLnBrk="1" hangingPunct="1"/>
              <a:r>
                <a:rPr lang="en-US" sz="3200" dirty="0">
                  <a:latin typeface="Tahoma" pitchFamily="34" charset="0"/>
                </a:rPr>
                <a:t>A</a:t>
              </a:r>
            </a:p>
          </p:txBody>
        </p:sp>
        <p:sp>
          <p:nvSpPr>
            <p:cNvPr id="34" name="Text Box 44"/>
            <p:cNvSpPr txBox="1">
              <a:spLocks noChangeArrowheads="1"/>
            </p:cNvSpPr>
            <p:nvPr/>
          </p:nvSpPr>
          <p:spPr bwMode="auto">
            <a:xfrm>
              <a:off x="4957763" y="4984750"/>
              <a:ext cx="426720" cy="584775"/>
            </a:xfrm>
            <a:prstGeom prst="rect">
              <a:avLst/>
            </a:prstGeom>
            <a:noFill/>
            <a:ln w="9525">
              <a:noFill/>
              <a:miter lim="800000"/>
              <a:headEnd/>
              <a:tailEnd/>
            </a:ln>
          </p:spPr>
          <p:txBody>
            <a:bodyPr wrap="none">
              <a:spAutoFit/>
            </a:bodyPr>
            <a:lstStyle/>
            <a:p>
              <a:pPr eaLnBrk="1" hangingPunct="1"/>
              <a:r>
                <a:rPr lang="en-US" sz="3200" dirty="0">
                  <a:latin typeface="Tahoma" pitchFamily="34" charset="0"/>
                </a:rPr>
                <a:t>B</a:t>
              </a:r>
            </a:p>
          </p:txBody>
        </p:sp>
        <p:sp>
          <p:nvSpPr>
            <p:cNvPr id="35" name="Text Box 45"/>
            <p:cNvSpPr txBox="1">
              <a:spLocks noChangeArrowheads="1"/>
            </p:cNvSpPr>
            <p:nvPr/>
          </p:nvSpPr>
          <p:spPr bwMode="auto">
            <a:xfrm>
              <a:off x="7772400" y="4572000"/>
              <a:ext cx="1257300" cy="584775"/>
            </a:xfrm>
            <a:prstGeom prst="rect">
              <a:avLst/>
            </a:prstGeom>
            <a:noFill/>
            <a:ln w="9525">
              <a:noFill/>
              <a:miter lim="800000"/>
              <a:headEnd/>
              <a:tailEnd/>
            </a:ln>
          </p:spPr>
          <p:txBody>
            <a:bodyPr wrap="square">
              <a:spAutoFit/>
            </a:bodyPr>
            <a:lstStyle/>
            <a:p>
              <a:pPr eaLnBrk="1" hangingPunct="1"/>
              <a:r>
                <a:rPr lang="en-US" sz="3200" dirty="0" smtClean="0">
                  <a:latin typeface="Tahoma" pitchFamily="34" charset="0"/>
                </a:rPr>
                <a:t>C=A</a:t>
              </a:r>
              <a:r>
                <a:rPr lang="en-US" sz="3200" dirty="0" smtClean="0">
                  <a:latin typeface="Tahoma" pitchFamily="34" charset="0"/>
                  <a:sym typeface="Symbol" pitchFamily="18" charset="2"/>
                </a:rPr>
                <a:t>B</a:t>
              </a:r>
              <a:endParaRPr lang="en-US" sz="3200" dirty="0">
                <a:latin typeface="Tahoma" pitchFamily="34" charset="0"/>
                <a:sym typeface="Symbol" pitchFamily="18" charset="2"/>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48</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Programmable interconnects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304800" y="1300163"/>
            <a:ext cx="8534400" cy="15573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Interconnect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Fast local interconnect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Horizontal and vertical lines of various lengths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7" name="Group 4"/>
          <p:cNvGrpSpPr>
            <a:grpSpLocks/>
          </p:cNvGrpSpPr>
          <p:nvPr/>
        </p:nvGrpSpPr>
        <p:grpSpPr bwMode="auto">
          <a:xfrm>
            <a:off x="1787525" y="3084513"/>
            <a:ext cx="5572125" cy="3544887"/>
            <a:chOff x="1219" y="945"/>
            <a:chExt cx="3802" cy="2233"/>
          </a:xfrm>
        </p:grpSpPr>
        <p:sp>
          <p:nvSpPr>
            <p:cNvPr id="8" name="Rectangle 5"/>
            <p:cNvSpPr>
              <a:spLocks noChangeArrowheads="1"/>
            </p:cNvSpPr>
            <p:nvPr/>
          </p:nvSpPr>
          <p:spPr bwMode="auto">
            <a:xfrm>
              <a:off x="1407" y="1104"/>
              <a:ext cx="337" cy="520"/>
            </a:xfrm>
            <a:prstGeom prst="rect">
              <a:avLst/>
            </a:prstGeom>
            <a:solidFill>
              <a:schemeClr val="tx2"/>
            </a:solidFill>
            <a:ln w="25400">
              <a:solidFill>
                <a:schemeClr val="tx1"/>
              </a:solidFill>
              <a:miter lim="800000"/>
              <a:headEnd/>
              <a:tailEnd/>
            </a:ln>
            <a:effectLst>
              <a:outerShdw dist="107763" dir="2700000" algn="ctr" rotWithShape="0">
                <a:schemeClr val="bg2"/>
              </a:outerShdw>
            </a:effectLst>
          </p:spPr>
          <p:txBody>
            <a:bodyPr anchor="ctr" anchorCtr="1"/>
            <a:lstStyle/>
            <a:p>
              <a:pPr algn="ctr" eaLnBrk="1" hangingPunct="1">
                <a:defRPr/>
              </a:pPr>
              <a:r>
                <a:rPr lang="en-GB" sz="1600" b="1" dirty="0">
                  <a:solidFill>
                    <a:schemeClr val="bg1"/>
                  </a:solidFill>
                  <a:latin typeface="Arial" pitchFamily="34" charset="0"/>
                  <a:ea typeface="+mn-ea"/>
                </a:rPr>
                <a:t>C L</a:t>
              </a:r>
            </a:p>
            <a:p>
              <a:pPr algn="ctr" eaLnBrk="1" hangingPunct="1">
                <a:defRPr/>
              </a:pPr>
              <a:r>
                <a:rPr lang="en-GB" sz="1600" b="1" dirty="0">
                  <a:solidFill>
                    <a:schemeClr val="bg1"/>
                  </a:solidFill>
                  <a:latin typeface="Arial" pitchFamily="34" charset="0"/>
                  <a:ea typeface="+mn-ea"/>
                </a:rPr>
                <a:t>B</a:t>
              </a:r>
              <a:endParaRPr lang="en-US" sz="1600" b="1" dirty="0">
                <a:solidFill>
                  <a:schemeClr val="bg1"/>
                </a:solidFill>
                <a:latin typeface="Arial" pitchFamily="34" charset="0"/>
                <a:ea typeface="+mn-ea"/>
              </a:endParaRPr>
            </a:p>
          </p:txBody>
        </p:sp>
        <p:sp>
          <p:nvSpPr>
            <p:cNvPr id="9" name="Line 6"/>
            <p:cNvSpPr>
              <a:spLocks noChangeShapeType="1"/>
            </p:cNvSpPr>
            <p:nvPr/>
          </p:nvSpPr>
          <p:spPr bwMode="auto">
            <a:xfrm>
              <a:off x="1662" y="945"/>
              <a:ext cx="1" cy="154"/>
            </a:xfrm>
            <a:prstGeom prst="line">
              <a:avLst/>
            </a:prstGeom>
            <a:noFill/>
            <a:ln w="15875">
              <a:solidFill>
                <a:schemeClr val="tx1"/>
              </a:solidFill>
              <a:round/>
              <a:headEnd/>
              <a:tailEnd/>
            </a:ln>
          </p:spPr>
          <p:txBody>
            <a:bodyPr/>
            <a:lstStyle/>
            <a:p>
              <a:endParaRPr lang="en-US"/>
            </a:p>
          </p:txBody>
        </p:sp>
        <p:sp>
          <p:nvSpPr>
            <p:cNvPr id="10" name="Line 7"/>
            <p:cNvSpPr>
              <a:spLocks noChangeShapeType="1"/>
            </p:cNvSpPr>
            <p:nvPr/>
          </p:nvSpPr>
          <p:spPr bwMode="auto">
            <a:xfrm>
              <a:off x="1469" y="1619"/>
              <a:ext cx="1" cy="154"/>
            </a:xfrm>
            <a:prstGeom prst="line">
              <a:avLst/>
            </a:prstGeom>
            <a:noFill/>
            <a:ln w="15875">
              <a:solidFill>
                <a:schemeClr val="tx1"/>
              </a:solidFill>
              <a:round/>
              <a:headEnd/>
              <a:tailEnd/>
            </a:ln>
          </p:spPr>
          <p:txBody>
            <a:bodyPr/>
            <a:lstStyle/>
            <a:p>
              <a:endParaRPr lang="en-US"/>
            </a:p>
          </p:txBody>
        </p:sp>
        <p:sp>
          <p:nvSpPr>
            <p:cNvPr id="11" name="Line 8"/>
            <p:cNvSpPr>
              <a:spLocks noChangeShapeType="1"/>
            </p:cNvSpPr>
            <p:nvPr/>
          </p:nvSpPr>
          <p:spPr bwMode="auto">
            <a:xfrm flipH="1">
              <a:off x="1258" y="1186"/>
              <a:ext cx="144" cy="1"/>
            </a:xfrm>
            <a:prstGeom prst="line">
              <a:avLst/>
            </a:prstGeom>
            <a:noFill/>
            <a:ln w="15875">
              <a:solidFill>
                <a:schemeClr val="tx1"/>
              </a:solidFill>
              <a:round/>
              <a:headEnd/>
              <a:tailEnd/>
            </a:ln>
          </p:spPr>
          <p:txBody>
            <a:bodyPr/>
            <a:lstStyle/>
            <a:p>
              <a:endParaRPr lang="en-US"/>
            </a:p>
          </p:txBody>
        </p:sp>
        <p:sp>
          <p:nvSpPr>
            <p:cNvPr id="12" name="Line 9"/>
            <p:cNvSpPr>
              <a:spLocks noChangeShapeType="1"/>
            </p:cNvSpPr>
            <p:nvPr/>
          </p:nvSpPr>
          <p:spPr bwMode="auto">
            <a:xfrm flipH="1">
              <a:off x="1248" y="1359"/>
              <a:ext cx="144" cy="1"/>
            </a:xfrm>
            <a:prstGeom prst="line">
              <a:avLst/>
            </a:prstGeom>
            <a:noFill/>
            <a:ln w="15875">
              <a:solidFill>
                <a:schemeClr val="tx1"/>
              </a:solidFill>
              <a:round/>
              <a:headEnd/>
              <a:tailEnd/>
            </a:ln>
          </p:spPr>
          <p:txBody>
            <a:bodyPr/>
            <a:lstStyle/>
            <a:p>
              <a:endParaRPr lang="en-US"/>
            </a:p>
          </p:txBody>
        </p:sp>
        <p:sp>
          <p:nvSpPr>
            <p:cNvPr id="13" name="Line 10"/>
            <p:cNvSpPr>
              <a:spLocks noChangeShapeType="1"/>
            </p:cNvSpPr>
            <p:nvPr/>
          </p:nvSpPr>
          <p:spPr bwMode="auto">
            <a:xfrm flipH="1">
              <a:off x="1258" y="1523"/>
              <a:ext cx="144" cy="1"/>
            </a:xfrm>
            <a:prstGeom prst="line">
              <a:avLst/>
            </a:prstGeom>
            <a:noFill/>
            <a:ln w="15875">
              <a:solidFill>
                <a:schemeClr val="tx1"/>
              </a:solidFill>
              <a:round/>
              <a:headEnd/>
              <a:tailEnd/>
            </a:ln>
          </p:spPr>
          <p:txBody>
            <a:bodyPr/>
            <a:lstStyle/>
            <a:p>
              <a:endParaRPr lang="en-US"/>
            </a:p>
          </p:txBody>
        </p:sp>
        <p:sp>
          <p:nvSpPr>
            <p:cNvPr id="14" name="Line 11"/>
            <p:cNvSpPr>
              <a:spLocks noChangeShapeType="1"/>
            </p:cNvSpPr>
            <p:nvPr/>
          </p:nvSpPr>
          <p:spPr bwMode="auto">
            <a:xfrm flipH="1">
              <a:off x="1758" y="1359"/>
              <a:ext cx="145" cy="1"/>
            </a:xfrm>
            <a:prstGeom prst="line">
              <a:avLst/>
            </a:prstGeom>
            <a:noFill/>
            <a:ln w="15875">
              <a:solidFill>
                <a:schemeClr val="tx1"/>
              </a:solidFill>
              <a:round/>
              <a:headEnd/>
              <a:tailEnd/>
            </a:ln>
          </p:spPr>
          <p:txBody>
            <a:bodyPr/>
            <a:lstStyle/>
            <a:p>
              <a:endParaRPr lang="en-US"/>
            </a:p>
          </p:txBody>
        </p:sp>
        <p:sp>
          <p:nvSpPr>
            <p:cNvPr id="15" name="Line 12"/>
            <p:cNvSpPr>
              <a:spLocks noChangeShapeType="1"/>
            </p:cNvSpPr>
            <p:nvPr/>
          </p:nvSpPr>
          <p:spPr bwMode="auto">
            <a:xfrm flipH="1">
              <a:off x="1749" y="1523"/>
              <a:ext cx="144" cy="1"/>
            </a:xfrm>
            <a:prstGeom prst="line">
              <a:avLst/>
            </a:prstGeom>
            <a:noFill/>
            <a:ln w="15875">
              <a:solidFill>
                <a:schemeClr val="tx1"/>
              </a:solidFill>
              <a:round/>
              <a:headEnd/>
              <a:tailEnd/>
            </a:ln>
          </p:spPr>
          <p:txBody>
            <a:bodyPr/>
            <a:lstStyle/>
            <a:p>
              <a:endParaRPr lang="en-US"/>
            </a:p>
          </p:txBody>
        </p:sp>
        <p:sp>
          <p:nvSpPr>
            <p:cNvPr id="16" name="Rectangle 13"/>
            <p:cNvSpPr>
              <a:spLocks noChangeArrowheads="1"/>
            </p:cNvSpPr>
            <p:nvPr/>
          </p:nvSpPr>
          <p:spPr bwMode="auto">
            <a:xfrm>
              <a:off x="1378" y="2510"/>
              <a:ext cx="337" cy="519"/>
            </a:xfrm>
            <a:prstGeom prst="rect">
              <a:avLst/>
            </a:prstGeom>
            <a:solidFill>
              <a:schemeClr val="tx2"/>
            </a:solidFill>
            <a:ln w="25400" algn="ctr">
              <a:solidFill>
                <a:schemeClr val="tx1"/>
              </a:solidFill>
              <a:miter lim="800000"/>
              <a:headEnd/>
              <a:tailEnd/>
            </a:ln>
            <a:effectLst>
              <a:outerShdw dist="107763" dir="2700000" algn="ctr" rotWithShape="0">
                <a:schemeClr val="bg2"/>
              </a:outerShdw>
            </a:effectLst>
          </p:spPr>
          <p:txBody>
            <a:bodyPr anchor="ctr" anchorCtr="1"/>
            <a:lstStyle/>
            <a:p>
              <a:pPr eaLnBrk="1" hangingPunct="1">
                <a:defRPr/>
              </a:pPr>
              <a:r>
                <a:rPr lang="en-GB" sz="1600" b="1">
                  <a:solidFill>
                    <a:schemeClr val="bg1"/>
                  </a:solidFill>
                  <a:latin typeface="Tahoma" pitchFamily="34" charset="0"/>
                </a:rPr>
                <a:t>C L</a:t>
              </a:r>
            </a:p>
            <a:p>
              <a:pPr eaLnBrk="1" hangingPunct="1">
                <a:defRPr/>
              </a:pPr>
              <a:r>
                <a:rPr lang="en-GB" sz="1600" b="1">
                  <a:solidFill>
                    <a:schemeClr val="bg1"/>
                  </a:solidFill>
                  <a:latin typeface="Tahoma" pitchFamily="34" charset="0"/>
                </a:rPr>
                <a:t>B</a:t>
              </a:r>
              <a:endParaRPr lang="en-US" sz="1600" b="1">
                <a:solidFill>
                  <a:schemeClr val="bg1"/>
                </a:solidFill>
                <a:latin typeface="Tahoma" pitchFamily="34" charset="0"/>
              </a:endParaRPr>
            </a:p>
          </p:txBody>
        </p:sp>
        <p:sp>
          <p:nvSpPr>
            <p:cNvPr id="17" name="Line 14"/>
            <p:cNvSpPr>
              <a:spLocks noChangeShapeType="1"/>
            </p:cNvSpPr>
            <p:nvPr/>
          </p:nvSpPr>
          <p:spPr bwMode="auto">
            <a:xfrm>
              <a:off x="1633" y="2351"/>
              <a:ext cx="1" cy="154"/>
            </a:xfrm>
            <a:prstGeom prst="line">
              <a:avLst/>
            </a:prstGeom>
            <a:noFill/>
            <a:ln w="15875">
              <a:solidFill>
                <a:schemeClr val="tx1"/>
              </a:solidFill>
              <a:round/>
              <a:headEnd/>
              <a:tailEnd/>
            </a:ln>
          </p:spPr>
          <p:txBody>
            <a:bodyPr/>
            <a:lstStyle/>
            <a:p>
              <a:endParaRPr lang="en-US"/>
            </a:p>
          </p:txBody>
        </p:sp>
        <p:sp>
          <p:nvSpPr>
            <p:cNvPr id="18" name="Line 15"/>
            <p:cNvSpPr>
              <a:spLocks noChangeShapeType="1"/>
            </p:cNvSpPr>
            <p:nvPr/>
          </p:nvSpPr>
          <p:spPr bwMode="auto">
            <a:xfrm>
              <a:off x="1441" y="3024"/>
              <a:ext cx="1" cy="154"/>
            </a:xfrm>
            <a:prstGeom prst="line">
              <a:avLst/>
            </a:prstGeom>
            <a:noFill/>
            <a:ln w="15875">
              <a:solidFill>
                <a:schemeClr val="tx1"/>
              </a:solidFill>
              <a:round/>
              <a:headEnd/>
              <a:tailEnd/>
            </a:ln>
          </p:spPr>
          <p:txBody>
            <a:bodyPr/>
            <a:lstStyle/>
            <a:p>
              <a:endParaRPr lang="en-US"/>
            </a:p>
          </p:txBody>
        </p:sp>
        <p:sp>
          <p:nvSpPr>
            <p:cNvPr id="19" name="Line 16"/>
            <p:cNvSpPr>
              <a:spLocks noChangeShapeType="1"/>
            </p:cNvSpPr>
            <p:nvPr/>
          </p:nvSpPr>
          <p:spPr bwMode="auto">
            <a:xfrm flipH="1">
              <a:off x="1229" y="2591"/>
              <a:ext cx="144" cy="1"/>
            </a:xfrm>
            <a:prstGeom prst="line">
              <a:avLst/>
            </a:prstGeom>
            <a:noFill/>
            <a:ln w="15875">
              <a:solidFill>
                <a:schemeClr val="tx1"/>
              </a:solidFill>
              <a:round/>
              <a:headEnd/>
              <a:tailEnd/>
            </a:ln>
          </p:spPr>
          <p:txBody>
            <a:bodyPr/>
            <a:lstStyle/>
            <a:p>
              <a:endParaRPr lang="en-US"/>
            </a:p>
          </p:txBody>
        </p:sp>
        <p:sp>
          <p:nvSpPr>
            <p:cNvPr id="20" name="Line 17"/>
            <p:cNvSpPr>
              <a:spLocks noChangeShapeType="1"/>
            </p:cNvSpPr>
            <p:nvPr/>
          </p:nvSpPr>
          <p:spPr bwMode="auto">
            <a:xfrm flipH="1">
              <a:off x="1219" y="2764"/>
              <a:ext cx="145" cy="1"/>
            </a:xfrm>
            <a:prstGeom prst="line">
              <a:avLst/>
            </a:prstGeom>
            <a:noFill/>
            <a:ln w="15875">
              <a:solidFill>
                <a:schemeClr val="tx1"/>
              </a:solidFill>
              <a:round/>
              <a:headEnd/>
              <a:tailEnd/>
            </a:ln>
          </p:spPr>
          <p:txBody>
            <a:bodyPr/>
            <a:lstStyle/>
            <a:p>
              <a:endParaRPr lang="en-US"/>
            </a:p>
          </p:txBody>
        </p:sp>
        <p:sp>
          <p:nvSpPr>
            <p:cNvPr id="21" name="Line 18"/>
            <p:cNvSpPr>
              <a:spLocks noChangeShapeType="1"/>
            </p:cNvSpPr>
            <p:nvPr/>
          </p:nvSpPr>
          <p:spPr bwMode="auto">
            <a:xfrm flipH="1">
              <a:off x="1229" y="2928"/>
              <a:ext cx="144" cy="1"/>
            </a:xfrm>
            <a:prstGeom prst="line">
              <a:avLst/>
            </a:prstGeom>
            <a:noFill/>
            <a:ln w="15875">
              <a:solidFill>
                <a:schemeClr val="tx1"/>
              </a:solidFill>
              <a:round/>
              <a:headEnd/>
              <a:tailEnd/>
            </a:ln>
          </p:spPr>
          <p:txBody>
            <a:bodyPr/>
            <a:lstStyle/>
            <a:p>
              <a:endParaRPr lang="en-US"/>
            </a:p>
          </p:txBody>
        </p:sp>
        <p:sp>
          <p:nvSpPr>
            <p:cNvPr id="22" name="Line 19"/>
            <p:cNvSpPr>
              <a:spLocks noChangeShapeType="1"/>
            </p:cNvSpPr>
            <p:nvPr/>
          </p:nvSpPr>
          <p:spPr bwMode="auto">
            <a:xfrm flipH="1">
              <a:off x="1729" y="2764"/>
              <a:ext cx="145" cy="1"/>
            </a:xfrm>
            <a:prstGeom prst="line">
              <a:avLst/>
            </a:prstGeom>
            <a:noFill/>
            <a:ln w="15875">
              <a:solidFill>
                <a:schemeClr val="tx1"/>
              </a:solidFill>
              <a:round/>
              <a:headEnd/>
              <a:tailEnd/>
            </a:ln>
          </p:spPr>
          <p:txBody>
            <a:bodyPr/>
            <a:lstStyle/>
            <a:p>
              <a:endParaRPr lang="en-US"/>
            </a:p>
          </p:txBody>
        </p:sp>
        <p:sp>
          <p:nvSpPr>
            <p:cNvPr id="23" name="Line 20"/>
            <p:cNvSpPr>
              <a:spLocks noChangeShapeType="1"/>
            </p:cNvSpPr>
            <p:nvPr/>
          </p:nvSpPr>
          <p:spPr bwMode="auto">
            <a:xfrm flipH="1">
              <a:off x="1720" y="2928"/>
              <a:ext cx="144" cy="1"/>
            </a:xfrm>
            <a:prstGeom prst="line">
              <a:avLst/>
            </a:prstGeom>
            <a:noFill/>
            <a:ln w="15875">
              <a:solidFill>
                <a:schemeClr val="tx1"/>
              </a:solidFill>
              <a:round/>
              <a:headEnd/>
              <a:tailEnd/>
            </a:ln>
          </p:spPr>
          <p:txBody>
            <a:bodyPr/>
            <a:lstStyle/>
            <a:p>
              <a:endParaRPr lang="en-US"/>
            </a:p>
          </p:txBody>
        </p:sp>
        <p:sp>
          <p:nvSpPr>
            <p:cNvPr id="24" name="Rectangle 21"/>
            <p:cNvSpPr>
              <a:spLocks noChangeArrowheads="1"/>
            </p:cNvSpPr>
            <p:nvPr/>
          </p:nvSpPr>
          <p:spPr bwMode="auto">
            <a:xfrm>
              <a:off x="2860" y="1133"/>
              <a:ext cx="337" cy="520"/>
            </a:xfrm>
            <a:prstGeom prst="rect">
              <a:avLst/>
            </a:prstGeom>
            <a:solidFill>
              <a:schemeClr val="tx2"/>
            </a:solidFill>
            <a:ln w="25400" algn="ctr">
              <a:solidFill>
                <a:schemeClr val="tx1"/>
              </a:solidFill>
              <a:miter lim="800000"/>
              <a:headEnd/>
              <a:tailEnd/>
            </a:ln>
            <a:effectLst>
              <a:outerShdw dist="107763" dir="2700000" algn="ctr" rotWithShape="0">
                <a:schemeClr val="bg2"/>
              </a:outerShdw>
            </a:effectLst>
          </p:spPr>
          <p:txBody>
            <a:bodyPr anchor="ctr" anchorCtr="1"/>
            <a:lstStyle/>
            <a:p>
              <a:pPr eaLnBrk="1" hangingPunct="1">
                <a:defRPr/>
              </a:pPr>
              <a:r>
                <a:rPr lang="en-GB" sz="1600" b="1">
                  <a:solidFill>
                    <a:schemeClr val="bg1"/>
                  </a:solidFill>
                  <a:latin typeface="Tahoma" pitchFamily="34" charset="0"/>
                </a:rPr>
                <a:t>C L</a:t>
              </a:r>
            </a:p>
            <a:p>
              <a:pPr eaLnBrk="1" hangingPunct="1">
                <a:defRPr/>
              </a:pPr>
              <a:r>
                <a:rPr lang="en-GB" sz="1600" b="1">
                  <a:solidFill>
                    <a:schemeClr val="bg1"/>
                  </a:solidFill>
                  <a:latin typeface="Tahoma" pitchFamily="34" charset="0"/>
                </a:rPr>
                <a:t>B</a:t>
              </a:r>
              <a:endParaRPr lang="en-US" sz="1600" b="1">
                <a:solidFill>
                  <a:schemeClr val="bg1"/>
                </a:solidFill>
                <a:latin typeface="Tahoma" pitchFamily="34" charset="0"/>
              </a:endParaRPr>
            </a:p>
          </p:txBody>
        </p:sp>
        <p:sp>
          <p:nvSpPr>
            <p:cNvPr id="25" name="Line 22"/>
            <p:cNvSpPr>
              <a:spLocks noChangeShapeType="1"/>
            </p:cNvSpPr>
            <p:nvPr/>
          </p:nvSpPr>
          <p:spPr bwMode="auto">
            <a:xfrm>
              <a:off x="3115" y="974"/>
              <a:ext cx="1" cy="154"/>
            </a:xfrm>
            <a:prstGeom prst="line">
              <a:avLst/>
            </a:prstGeom>
            <a:noFill/>
            <a:ln w="15875">
              <a:solidFill>
                <a:schemeClr val="tx1"/>
              </a:solidFill>
              <a:round/>
              <a:headEnd/>
              <a:tailEnd/>
            </a:ln>
          </p:spPr>
          <p:txBody>
            <a:bodyPr/>
            <a:lstStyle/>
            <a:p>
              <a:endParaRPr lang="en-US"/>
            </a:p>
          </p:txBody>
        </p:sp>
        <p:sp>
          <p:nvSpPr>
            <p:cNvPr id="26" name="Line 23"/>
            <p:cNvSpPr>
              <a:spLocks noChangeShapeType="1"/>
            </p:cNvSpPr>
            <p:nvPr/>
          </p:nvSpPr>
          <p:spPr bwMode="auto">
            <a:xfrm>
              <a:off x="2923" y="1648"/>
              <a:ext cx="1" cy="154"/>
            </a:xfrm>
            <a:prstGeom prst="line">
              <a:avLst/>
            </a:prstGeom>
            <a:noFill/>
            <a:ln w="15875">
              <a:solidFill>
                <a:schemeClr val="tx1"/>
              </a:solidFill>
              <a:round/>
              <a:headEnd/>
              <a:tailEnd/>
            </a:ln>
          </p:spPr>
          <p:txBody>
            <a:bodyPr/>
            <a:lstStyle/>
            <a:p>
              <a:endParaRPr lang="en-US"/>
            </a:p>
          </p:txBody>
        </p:sp>
        <p:sp>
          <p:nvSpPr>
            <p:cNvPr id="27" name="Line 24"/>
            <p:cNvSpPr>
              <a:spLocks noChangeShapeType="1"/>
            </p:cNvSpPr>
            <p:nvPr/>
          </p:nvSpPr>
          <p:spPr bwMode="auto">
            <a:xfrm flipH="1">
              <a:off x="2711" y="1215"/>
              <a:ext cx="144" cy="1"/>
            </a:xfrm>
            <a:prstGeom prst="line">
              <a:avLst/>
            </a:prstGeom>
            <a:noFill/>
            <a:ln w="15875">
              <a:solidFill>
                <a:schemeClr val="tx1"/>
              </a:solidFill>
              <a:round/>
              <a:headEnd/>
              <a:tailEnd/>
            </a:ln>
          </p:spPr>
          <p:txBody>
            <a:bodyPr/>
            <a:lstStyle/>
            <a:p>
              <a:endParaRPr lang="en-US"/>
            </a:p>
          </p:txBody>
        </p:sp>
        <p:sp>
          <p:nvSpPr>
            <p:cNvPr id="28" name="Line 25"/>
            <p:cNvSpPr>
              <a:spLocks noChangeShapeType="1"/>
            </p:cNvSpPr>
            <p:nvPr/>
          </p:nvSpPr>
          <p:spPr bwMode="auto">
            <a:xfrm flipH="1">
              <a:off x="2701" y="1388"/>
              <a:ext cx="145" cy="1"/>
            </a:xfrm>
            <a:prstGeom prst="line">
              <a:avLst/>
            </a:prstGeom>
            <a:noFill/>
            <a:ln w="15875">
              <a:solidFill>
                <a:schemeClr val="tx1"/>
              </a:solidFill>
              <a:round/>
              <a:headEnd/>
              <a:tailEnd/>
            </a:ln>
          </p:spPr>
          <p:txBody>
            <a:bodyPr/>
            <a:lstStyle/>
            <a:p>
              <a:endParaRPr lang="en-US"/>
            </a:p>
          </p:txBody>
        </p:sp>
        <p:sp>
          <p:nvSpPr>
            <p:cNvPr id="29" name="Line 26"/>
            <p:cNvSpPr>
              <a:spLocks noChangeShapeType="1"/>
            </p:cNvSpPr>
            <p:nvPr/>
          </p:nvSpPr>
          <p:spPr bwMode="auto">
            <a:xfrm flipH="1">
              <a:off x="2711" y="1552"/>
              <a:ext cx="144" cy="1"/>
            </a:xfrm>
            <a:prstGeom prst="line">
              <a:avLst/>
            </a:prstGeom>
            <a:noFill/>
            <a:ln w="15875">
              <a:solidFill>
                <a:schemeClr val="tx1"/>
              </a:solidFill>
              <a:round/>
              <a:headEnd/>
              <a:tailEnd/>
            </a:ln>
          </p:spPr>
          <p:txBody>
            <a:bodyPr/>
            <a:lstStyle/>
            <a:p>
              <a:endParaRPr lang="en-US"/>
            </a:p>
          </p:txBody>
        </p:sp>
        <p:sp>
          <p:nvSpPr>
            <p:cNvPr id="30" name="Line 27"/>
            <p:cNvSpPr>
              <a:spLocks noChangeShapeType="1"/>
            </p:cNvSpPr>
            <p:nvPr/>
          </p:nvSpPr>
          <p:spPr bwMode="auto">
            <a:xfrm flipH="1">
              <a:off x="3211" y="1388"/>
              <a:ext cx="145" cy="1"/>
            </a:xfrm>
            <a:prstGeom prst="line">
              <a:avLst/>
            </a:prstGeom>
            <a:noFill/>
            <a:ln w="15875">
              <a:solidFill>
                <a:schemeClr val="tx1"/>
              </a:solidFill>
              <a:round/>
              <a:headEnd/>
              <a:tailEnd/>
            </a:ln>
          </p:spPr>
          <p:txBody>
            <a:bodyPr/>
            <a:lstStyle/>
            <a:p>
              <a:endParaRPr lang="en-US"/>
            </a:p>
          </p:txBody>
        </p:sp>
        <p:sp>
          <p:nvSpPr>
            <p:cNvPr id="31" name="Line 28"/>
            <p:cNvSpPr>
              <a:spLocks noChangeShapeType="1"/>
            </p:cNvSpPr>
            <p:nvPr/>
          </p:nvSpPr>
          <p:spPr bwMode="auto">
            <a:xfrm flipH="1">
              <a:off x="3202" y="1552"/>
              <a:ext cx="144" cy="1"/>
            </a:xfrm>
            <a:prstGeom prst="line">
              <a:avLst/>
            </a:prstGeom>
            <a:noFill/>
            <a:ln w="15875">
              <a:solidFill>
                <a:schemeClr val="tx1"/>
              </a:solidFill>
              <a:round/>
              <a:headEnd/>
              <a:tailEnd/>
            </a:ln>
          </p:spPr>
          <p:txBody>
            <a:bodyPr/>
            <a:lstStyle/>
            <a:p>
              <a:endParaRPr lang="en-US"/>
            </a:p>
          </p:txBody>
        </p:sp>
        <p:sp>
          <p:nvSpPr>
            <p:cNvPr id="32" name="Rectangle 29"/>
            <p:cNvSpPr>
              <a:spLocks noChangeArrowheads="1"/>
            </p:cNvSpPr>
            <p:nvPr/>
          </p:nvSpPr>
          <p:spPr bwMode="auto">
            <a:xfrm>
              <a:off x="2870" y="2500"/>
              <a:ext cx="336" cy="519"/>
            </a:xfrm>
            <a:prstGeom prst="rect">
              <a:avLst/>
            </a:prstGeom>
            <a:solidFill>
              <a:schemeClr val="tx2"/>
            </a:solidFill>
            <a:ln w="25400" algn="ctr">
              <a:solidFill>
                <a:schemeClr val="tx1"/>
              </a:solidFill>
              <a:miter lim="800000"/>
              <a:headEnd/>
              <a:tailEnd/>
            </a:ln>
            <a:effectLst>
              <a:outerShdw dist="107763" dir="2700000" algn="ctr" rotWithShape="0">
                <a:schemeClr val="bg2"/>
              </a:outerShdw>
            </a:effectLst>
          </p:spPr>
          <p:txBody>
            <a:bodyPr anchor="ctr" anchorCtr="1"/>
            <a:lstStyle/>
            <a:p>
              <a:pPr eaLnBrk="1" hangingPunct="1">
                <a:defRPr/>
              </a:pPr>
              <a:r>
                <a:rPr lang="en-GB" sz="1600" b="1">
                  <a:solidFill>
                    <a:schemeClr val="bg1"/>
                  </a:solidFill>
                  <a:latin typeface="Tahoma" pitchFamily="34" charset="0"/>
                </a:rPr>
                <a:t>C L</a:t>
              </a:r>
            </a:p>
            <a:p>
              <a:pPr eaLnBrk="1" hangingPunct="1">
                <a:defRPr/>
              </a:pPr>
              <a:r>
                <a:rPr lang="en-GB" sz="1600" b="1">
                  <a:solidFill>
                    <a:schemeClr val="bg1"/>
                  </a:solidFill>
                  <a:latin typeface="Tahoma" pitchFamily="34" charset="0"/>
                </a:rPr>
                <a:t>B</a:t>
              </a:r>
              <a:endParaRPr lang="en-US" sz="1600" b="1">
                <a:solidFill>
                  <a:schemeClr val="bg1"/>
                </a:solidFill>
                <a:latin typeface="Tahoma" pitchFamily="34" charset="0"/>
              </a:endParaRPr>
            </a:p>
          </p:txBody>
        </p:sp>
        <p:sp>
          <p:nvSpPr>
            <p:cNvPr id="33" name="Line 30"/>
            <p:cNvSpPr>
              <a:spLocks noChangeShapeType="1"/>
            </p:cNvSpPr>
            <p:nvPr/>
          </p:nvSpPr>
          <p:spPr bwMode="auto">
            <a:xfrm>
              <a:off x="3125" y="2341"/>
              <a:ext cx="1" cy="154"/>
            </a:xfrm>
            <a:prstGeom prst="line">
              <a:avLst/>
            </a:prstGeom>
            <a:noFill/>
            <a:ln w="15875">
              <a:solidFill>
                <a:schemeClr val="tx1"/>
              </a:solidFill>
              <a:round/>
              <a:headEnd/>
              <a:tailEnd/>
            </a:ln>
          </p:spPr>
          <p:txBody>
            <a:bodyPr/>
            <a:lstStyle/>
            <a:p>
              <a:endParaRPr lang="en-US"/>
            </a:p>
          </p:txBody>
        </p:sp>
        <p:sp>
          <p:nvSpPr>
            <p:cNvPr id="34" name="Line 31"/>
            <p:cNvSpPr>
              <a:spLocks noChangeShapeType="1"/>
            </p:cNvSpPr>
            <p:nvPr/>
          </p:nvSpPr>
          <p:spPr bwMode="auto">
            <a:xfrm>
              <a:off x="2932" y="3015"/>
              <a:ext cx="1" cy="154"/>
            </a:xfrm>
            <a:prstGeom prst="line">
              <a:avLst/>
            </a:prstGeom>
            <a:noFill/>
            <a:ln w="15875">
              <a:solidFill>
                <a:schemeClr val="tx1"/>
              </a:solidFill>
              <a:round/>
              <a:headEnd/>
              <a:tailEnd/>
            </a:ln>
          </p:spPr>
          <p:txBody>
            <a:bodyPr/>
            <a:lstStyle/>
            <a:p>
              <a:endParaRPr lang="en-US"/>
            </a:p>
          </p:txBody>
        </p:sp>
        <p:sp>
          <p:nvSpPr>
            <p:cNvPr id="35" name="Line 32"/>
            <p:cNvSpPr>
              <a:spLocks noChangeShapeType="1"/>
            </p:cNvSpPr>
            <p:nvPr/>
          </p:nvSpPr>
          <p:spPr bwMode="auto">
            <a:xfrm flipH="1">
              <a:off x="2721" y="2582"/>
              <a:ext cx="144" cy="1"/>
            </a:xfrm>
            <a:prstGeom prst="line">
              <a:avLst/>
            </a:prstGeom>
            <a:noFill/>
            <a:ln w="15875">
              <a:solidFill>
                <a:schemeClr val="tx1"/>
              </a:solidFill>
              <a:round/>
              <a:headEnd/>
              <a:tailEnd/>
            </a:ln>
          </p:spPr>
          <p:txBody>
            <a:bodyPr/>
            <a:lstStyle/>
            <a:p>
              <a:endParaRPr lang="en-US"/>
            </a:p>
          </p:txBody>
        </p:sp>
        <p:sp>
          <p:nvSpPr>
            <p:cNvPr id="36" name="Line 33"/>
            <p:cNvSpPr>
              <a:spLocks noChangeShapeType="1"/>
            </p:cNvSpPr>
            <p:nvPr/>
          </p:nvSpPr>
          <p:spPr bwMode="auto">
            <a:xfrm flipH="1">
              <a:off x="2711" y="2755"/>
              <a:ext cx="144" cy="1"/>
            </a:xfrm>
            <a:prstGeom prst="line">
              <a:avLst/>
            </a:prstGeom>
            <a:noFill/>
            <a:ln w="15875">
              <a:solidFill>
                <a:schemeClr val="tx1"/>
              </a:solidFill>
              <a:round/>
              <a:headEnd/>
              <a:tailEnd/>
            </a:ln>
          </p:spPr>
          <p:txBody>
            <a:bodyPr/>
            <a:lstStyle/>
            <a:p>
              <a:endParaRPr lang="en-US"/>
            </a:p>
          </p:txBody>
        </p:sp>
        <p:sp>
          <p:nvSpPr>
            <p:cNvPr id="37" name="Line 34"/>
            <p:cNvSpPr>
              <a:spLocks noChangeShapeType="1"/>
            </p:cNvSpPr>
            <p:nvPr/>
          </p:nvSpPr>
          <p:spPr bwMode="auto">
            <a:xfrm flipH="1">
              <a:off x="2721" y="2918"/>
              <a:ext cx="144" cy="1"/>
            </a:xfrm>
            <a:prstGeom prst="line">
              <a:avLst/>
            </a:prstGeom>
            <a:noFill/>
            <a:ln w="15875">
              <a:solidFill>
                <a:schemeClr val="tx1"/>
              </a:solidFill>
              <a:round/>
              <a:headEnd/>
              <a:tailEnd/>
            </a:ln>
          </p:spPr>
          <p:txBody>
            <a:bodyPr/>
            <a:lstStyle/>
            <a:p>
              <a:endParaRPr lang="en-US"/>
            </a:p>
          </p:txBody>
        </p:sp>
        <p:sp>
          <p:nvSpPr>
            <p:cNvPr id="38" name="Line 35"/>
            <p:cNvSpPr>
              <a:spLocks noChangeShapeType="1"/>
            </p:cNvSpPr>
            <p:nvPr/>
          </p:nvSpPr>
          <p:spPr bwMode="auto">
            <a:xfrm flipH="1">
              <a:off x="3221" y="2755"/>
              <a:ext cx="144" cy="1"/>
            </a:xfrm>
            <a:prstGeom prst="line">
              <a:avLst/>
            </a:prstGeom>
            <a:noFill/>
            <a:ln w="15875">
              <a:solidFill>
                <a:schemeClr val="tx1"/>
              </a:solidFill>
              <a:round/>
              <a:headEnd/>
              <a:tailEnd/>
            </a:ln>
          </p:spPr>
          <p:txBody>
            <a:bodyPr/>
            <a:lstStyle/>
            <a:p>
              <a:endParaRPr lang="en-US"/>
            </a:p>
          </p:txBody>
        </p:sp>
        <p:sp>
          <p:nvSpPr>
            <p:cNvPr id="39" name="Line 36"/>
            <p:cNvSpPr>
              <a:spLocks noChangeShapeType="1"/>
            </p:cNvSpPr>
            <p:nvPr/>
          </p:nvSpPr>
          <p:spPr bwMode="auto">
            <a:xfrm flipH="1">
              <a:off x="3211" y="2918"/>
              <a:ext cx="145" cy="1"/>
            </a:xfrm>
            <a:prstGeom prst="line">
              <a:avLst/>
            </a:prstGeom>
            <a:noFill/>
            <a:ln w="15875">
              <a:solidFill>
                <a:schemeClr val="tx1"/>
              </a:solidFill>
              <a:round/>
              <a:headEnd/>
              <a:tailEnd/>
            </a:ln>
          </p:spPr>
          <p:txBody>
            <a:bodyPr/>
            <a:lstStyle/>
            <a:p>
              <a:endParaRPr lang="en-US"/>
            </a:p>
          </p:txBody>
        </p:sp>
        <p:sp>
          <p:nvSpPr>
            <p:cNvPr id="40" name="Rectangle 37"/>
            <p:cNvSpPr>
              <a:spLocks noChangeArrowheads="1"/>
            </p:cNvSpPr>
            <p:nvPr/>
          </p:nvSpPr>
          <p:spPr bwMode="auto">
            <a:xfrm>
              <a:off x="4391" y="1152"/>
              <a:ext cx="337" cy="520"/>
            </a:xfrm>
            <a:prstGeom prst="rect">
              <a:avLst/>
            </a:prstGeom>
            <a:solidFill>
              <a:schemeClr val="tx2"/>
            </a:solidFill>
            <a:ln w="25400" algn="ctr">
              <a:solidFill>
                <a:schemeClr val="tx1"/>
              </a:solidFill>
              <a:miter lim="800000"/>
              <a:headEnd/>
              <a:tailEnd/>
            </a:ln>
            <a:effectLst>
              <a:outerShdw dist="107763" dir="2700000" algn="ctr" rotWithShape="0">
                <a:schemeClr val="bg2"/>
              </a:outerShdw>
            </a:effectLst>
          </p:spPr>
          <p:txBody>
            <a:bodyPr anchor="ctr" anchorCtr="1"/>
            <a:lstStyle/>
            <a:p>
              <a:pPr eaLnBrk="1" hangingPunct="1">
                <a:defRPr/>
              </a:pPr>
              <a:r>
                <a:rPr lang="en-GB" sz="1600" b="1">
                  <a:solidFill>
                    <a:schemeClr val="bg1"/>
                  </a:solidFill>
                  <a:latin typeface="Tahoma" pitchFamily="34" charset="0"/>
                </a:rPr>
                <a:t>C L</a:t>
              </a:r>
            </a:p>
            <a:p>
              <a:pPr eaLnBrk="1" hangingPunct="1">
                <a:defRPr/>
              </a:pPr>
              <a:r>
                <a:rPr lang="en-GB" sz="1600" b="1">
                  <a:solidFill>
                    <a:schemeClr val="bg1"/>
                  </a:solidFill>
                  <a:latin typeface="Tahoma" pitchFamily="34" charset="0"/>
                </a:rPr>
                <a:t>B</a:t>
              </a:r>
              <a:endParaRPr lang="en-US" sz="1600" b="1">
                <a:solidFill>
                  <a:schemeClr val="bg1"/>
                </a:solidFill>
                <a:latin typeface="Tahoma" pitchFamily="34" charset="0"/>
              </a:endParaRPr>
            </a:p>
          </p:txBody>
        </p:sp>
        <p:sp>
          <p:nvSpPr>
            <p:cNvPr id="41" name="Line 38"/>
            <p:cNvSpPr>
              <a:spLocks noChangeShapeType="1"/>
            </p:cNvSpPr>
            <p:nvPr/>
          </p:nvSpPr>
          <p:spPr bwMode="auto">
            <a:xfrm>
              <a:off x="4645" y="993"/>
              <a:ext cx="1" cy="154"/>
            </a:xfrm>
            <a:prstGeom prst="line">
              <a:avLst/>
            </a:prstGeom>
            <a:noFill/>
            <a:ln w="15875">
              <a:solidFill>
                <a:schemeClr val="tx1"/>
              </a:solidFill>
              <a:round/>
              <a:headEnd/>
              <a:tailEnd/>
            </a:ln>
          </p:spPr>
          <p:txBody>
            <a:bodyPr/>
            <a:lstStyle/>
            <a:p>
              <a:endParaRPr lang="en-US"/>
            </a:p>
          </p:txBody>
        </p:sp>
        <p:sp>
          <p:nvSpPr>
            <p:cNvPr id="42" name="Line 39"/>
            <p:cNvSpPr>
              <a:spLocks noChangeShapeType="1"/>
            </p:cNvSpPr>
            <p:nvPr/>
          </p:nvSpPr>
          <p:spPr bwMode="auto">
            <a:xfrm>
              <a:off x="4453" y="1667"/>
              <a:ext cx="1" cy="154"/>
            </a:xfrm>
            <a:prstGeom prst="line">
              <a:avLst/>
            </a:prstGeom>
            <a:noFill/>
            <a:ln w="15875">
              <a:solidFill>
                <a:schemeClr val="tx1"/>
              </a:solidFill>
              <a:round/>
              <a:headEnd/>
              <a:tailEnd/>
            </a:ln>
          </p:spPr>
          <p:txBody>
            <a:bodyPr/>
            <a:lstStyle/>
            <a:p>
              <a:endParaRPr lang="en-US"/>
            </a:p>
          </p:txBody>
        </p:sp>
        <p:sp>
          <p:nvSpPr>
            <p:cNvPr id="43" name="Line 40"/>
            <p:cNvSpPr>
              <a:spLocks noChangeShapeType="1"/>
            </p:cNvSpPr>
            <p:nvPr/>
          </p:nvSpPr>
          <p:spPr bwMode="auto">
            <a:xfrm flipH="1">
              <a:off x="4241" y="1234"/>
              <a:ext cx="145" cy="1"/>
            </a:xfrm>
            <a:prstGeom prst="line">
              <a:avLst/>
            </a:prstGeom>
            <a:noFill/>
            <a:ln w="15875">
              <a:solidFill>
                <a:schemeClr val="tx1"/>
              </a:solidFill>
              <a:round/>
              <a:headEnd/>
              <a:tailEnd/>
            </a:ln>
          </p:spPr>
          <p:txBody>
            <a:bodyPr/>
            <a:lstStyle/>
            <a:p>
              <a:endParaRPr lang="en-US"/>
            </a:p>
          </p:txBody>
        </p:sp>
        <p:sp>
          <p:nvSpPr>
            <p:cNvPr id="44" name="Line 41"/>
            <p:cNvSpPr>
              <a:spLocks noChangeShapeType="1"/>
            </p:cNvSpPr>
            <p:nvPr/>
          </p:nvSpPr>
          <p:spPr bwMode="auto">
            <a:xfrm flipH="1">
              <a:off x="4232" y="1407"/>
              <a:ext cx="144" cy="1"/>
            </a:xfrm>
            <a:prstGeom prst="line">
              <a:avLst/>
            </a:prstGeom>
            <a:noFill/>
            <a:ln w="15875">
              <a:solidFill>
                <a:schemeClr val="tx1"/>
              </a:solidFill>
              <a:round/>
              <a:headEnd/>
              <a:tailEnd/>
            </a:ln>
          </p:spPr>
          <p:txBody>
            <a:bodyPr/>
            <a:lstStyle/>
            <a:p>
              <a:endParaRPr lang="en-US"/>
            </a:p>
          </p:txBody>
        </p:sp>
        <p:sp>
          <p:nvSpPr>
            <p:cNvPr id="45" name="Line 42"/>
            <p:cNvSpPr>
              <a:spLocks noChangeShapeType="1"/>
            </p:cNvSpPr>
            <p:nvPr/>
          </p:nvSpPr>
          <p:spPr bwMode="auto">
            <a:xfrm flipH="1">
              <a:off x="4241" y="1571"/>
              <a:ext cx="145" cy="1"/>
            </a:xfrm>
            <a:prstGeom prst="line">
              <a:avLst/>
            </a:prstGeom>
            <a:noFill/>
            <a:ln w="15875">
              <a:solidFill>
                <a:schemeClr val="tx1"/>
              </a:solidFill>
              <a:round/>
              <a:headEnd/>
              <a:tailEnd/>
            </a:ln>
          </p:spPr>
          <p:txBody>
            <a:bodyPr/>
            <a:lstStyle/>
            <a:p>
              <a:endParaRPr lang="en-US"/>
            </a:p>
          </p:txBody>
        </p:sp>
        <p:sp>
          <p:nvSpPr>
            <p:cNvPr id="46" name="Line 43"/>
            <p:cNvSpPr>
              <a:spLocks noChangeShapeType="1"/>
            </p:cNvSpPr>
            <p:nvPr/>
          </p:nvSpPr>
          <p:spPr bwMode="auto">
            <a:xfrm flipH="1">
              <a:off x="4742" y="1407"/>
              <a:ext cx="144" cy="1"/>
            </a:xfrm>
            <a:prstGeom prst="line">
              <a:avLst/>
            </a:prstGeom>
            <a:noFill/>
            <a:ln w="15875">
              <a:solidFill>
                <a:schemeClr val="tx1"/>
              </a:solidFill>
              <a:round/>
              <a:headEnd/>
              <a:tailEnd/>
            </a:ln>
          </p:spPr>
          <p:txBody>
            <a:bodyPr/>
            <a:lstStyle/>
            <a:p>
              <a:endParaRPr lang="en-US"/>
            </a:p>
          </p:txBody>
        </p:sp>
        <p:sp>
          <p:nvSpPr>
            <p:cNvPr id="47" name="Line 44"/>
            <p:cNvSpPr>
              <a:spLocks noChangeShapeType="1"/>
            </p:cNvSpPr>
            <p:nvPr/>
          </p:nvSpPr>
          <p:spPr bwMode="auto">
            <a:xfrm flipH="1">
              <a:off x="4732" y="1571"/>
              <a:ext cx="144" cy="1"/>
            </a:xfrm>
            <a:prstGeom prst="line">
              <a:avLst/>
            </a:prstGeom>
            <a:noFill/>
            <a:ln w="15875">
              <a:solidFill>
                <a:schemeClr val="tx1"/>
              </a:solidFill>
              <a:round/>
              <a:headEnd/>
              <a:tailEnd/>
            </a:ln>
          </p:spPr>
          <p:txBody>
            <a:bodyPr/>
            <a:lstStyle/>
            <a:p>
              <a:endParaRPr lang="en-US"/>
            </a:p>
          </p:txBody>
        </p:sp>
        <p:sp>
          <p:nvSpPr>
            <p:cNvPr id="48" name="Rectangle 45"/>
            <p:cNvSpPr>
              <a:spLocks noChangeArrowheads="1"/>
            </p:cNvSpPr>
            <p:nvPr/>
          </p:nvSpPr>
          <p:spPr bwMode="auto">
            <a:xfrm>
              <a:off x="4439" y="2510"/>
              <a:ext cx="336" cy="519"/>
            </a:xfrm>
            <a:prstGeom prst="rect">
              <a:avLst/>
            </a:prstGeom>
            <a:solidFill>
              <a:schemeClr val="tx2"/>
            </a:solidFill>
            <a:ln w="25400" algn="ctr">
              <a:solidFill>
                <a:schemeClr val="tx1"/>
              </a:solidFill>
              <a:miter lim="800000"/>
              <a:headEnd/>
              <a:tailEnd/>
            </a:ln>
            <a:effectLst>
              <a:outerShdw dist="107763" dir="2700000" algn="ctr" rotWithShape="0">
                <a:schemeClr val="bg2"/>
              </a:outerShdw>
            </a:effectLst>
          </p:spPr>
          <p:txBody>
            <a:bodyPr anchor="ctr" anchorCtr="1"/>
            <a:lstStyle/>
            <a:p>
              <a:pPr eaLnBrk="1" hangingPunct="1">
                <a:defRPr/>
              </a:pPr>
              <a:r>
                <a:rPr lang="en-GB" sz="1600" b="1">
                  <a:solidFill>
                    <a:schemeClr val="bg1"/>
                  </a:solidFill>
                  <a:latin typeface="Tahoma" pitchFamily="34" charset="0"/>
                </a:rPr>
                <a:t>C L</a:t>
              </a:r>
            </a:p>
            <a:p>
              <a:pPr eaLnBrk="1" hangingPunct="1">
                <a:defRPr/>
              </a:pPr>
              <a:r>
                <a:rPr lang="en-GB" sz="1600" b="1">
                  <a:solidFill>
                    <a:schemeClr val="bg1"/>
                  </a:solidFill>
                  <a:latin typeface="Tahoma" pitchFamily="34" charset="0"/>
                </a:rPr>
                <a:t>B</a:t>
              </a:r>
              <a:endParaRPr lang="en-US" sz="1600" b="1">
                <a:solidFill>
                  <a:schemeClr val="bg1"/>
                </a:solidFill>
                <a:latin typeface="Tahoma" pitchFamily="34" charset="0"/>
              </a:endParaRPr>
            </a:p>
          </p:txBody>
        </p:sp>
        <p:sp>
          <p:nvSpPr>
            <p:cNvPr id="49" name="Line 46"/>
            <p:cNvSpPr>
              <a:spLocks noChangeShapeType="1"/>
            </p:cNvSpPr>
            <p:nvPr/>
          </p:nvSpPr>
          <p:spPr bwMode="auto">
            <a:xfrm>
              <a:off x="4694" y="2351"/>
              <a:ext cx="1" cy="154"/>
            </a:xfrm>
            <a:prstGeom prst="line">
              <a:avLst/>
            </a:prstGeom>
            <a:noFill/>
            <a:ln w="15875">
              <a:solidFill>
                <a:schemeClr val="tx1"/>
              </a:solidFill>
              <a:round/>
              <a:headEnd/>
              <a:tailEnd/>
            </a:ln>
          </p:spPr>
          <p:txBody>
            <a:bodyPr/>
            <a:lstStyle/>
            <a:p>
              <a:endParaRPr lang="en-US"/>
            </a:p>
          </p:txBody>
        </p:sp>
        <p:sp>
          <p:nvSpPr>
            <p:cNvPr id="50" name="Line 47"/>
            <p:cNvSpPr>
              <a:spLocks noChangeShapeType="1"/>
            </p:cNvSpPr>
            <p:nvPr/>
          </p:nvSpPr>
          <p:spPr bwMode="auto">
            <a:xfrm>
              <a:off x="4501" y="3024"/>
              <a:ext cx="1" cy="154"/>
            </a:xfrm>
            <a:prstGeom prst="line">
              <a:avLst/>
            </a:prstGeom>
            <a:noFill/>
            <a:ln w="15875">
              <a:solidFill>
                <a:schemeClr val="tx1"/>
              </a:solidFill>
              <a:round/>
              <a:headEnd/>
              <a:tailEnd/>
            </a:ln>
          </p:spPr>
          <p:txBody>
            <a:bodyPr/>
            <a:lstStyle/>
            <a:p>
              <a:endParaRPr lang="en-US"/>
            </a:p>
          </p:txBody>
        </p:sp>
        <p:sp>
          <p:nvSpPr>
            <p:cNvPr id="51" name="Line 48"/>
            <p:cNvSpPr>
              <a:spLocks noChangeShapeType="1"/>
            </p:cNvSpPr>
            <p:nvPr/>
          </p:nvSpPr>
          <p:spPr bwMode="auto">
            <a:xfrm flipH="1">
              <a:off x="4289" y="2591"/>
              <a:ext cx="145" cy="1"/>
            </a:xfrm>
            <a:prstGeom prst="line">
              <a:avLst/>
            </a:prstGeom>
            <a:noFill/>
            <a:ln w="15875">
              <a:solidFill>
                <a:schemeClr val="tx1"/>
              </a:solidFill>
              <a:round/>
              <a:headEnd/>
              <a:tailEnd/>
            </a:ln>
          </p:spPr>
          <p:txBody>
            <a:bodyPr/>
            <a:lstStyle/>
            <a:p>
              <a:endParaRPr lang="en-US"/>
            </a:p>
          </p:txBody>
        </p:sp>
        <p:sp>
          <p:nvSpPr>
            <p:cNvPr id="52" name="Line 49"/>
            <p:cNvSpPr>
              <a:spLocks noChangeShapeType="1"/>
            </p:cNvSpPr>
            <p:nvPr/>
          </p:nvSpPr>
          <p:spPr bwMode="auto">
            <a:xfrm flipH="1">
              <a:off x="4280" y="2764"/>
              <a:ext cx="144" cy="1"/>
            </a:xfrm>
            <a:prstGeom prst="line">
              <a:avLst/>
            </a:prstGeom>
            <a:noFill/>
            <a:ln w="15875">
              <a:solidFill>
                <a:schemeClr val="tx1"/>
              </a:solidFill>
              <a:round/>
              <a:headEnd/>
              <a:tailEnd/>
            </a:ln>
          </p:spPr>
          <p:txBody>
            <a:bodyPr/>
            <a:lstStyle/>
            <a:p>
              <a:endParaRPr lang="en-US"/>
            </a:p>
          </p:txBody>
        </p:sp>
        <p:sp>
          <p:nvSpPr>
            <p:cNvPr id="53" name="Line 50"/>
            <p:cNvSpPr>
              <a:spLocks noChangeShapeType="1"/>
            </p:cNvSpPr>
            <p:nvPr/>
          </p:nvSpPr>
          <p:spPr bwMode="auto">
            <a:xfrm flipH="1">
              <a:off x="4289" y="2928"/>
              <a:ext cx="145" cy="1"/>
            </a:xfrm>
            <a:prstGeom prst="line">
              <a:avLst/>
            </a:prstGeom>
            <a:noFill/>
            <a:ln w="15875">
              <a:solidFill>
                <a:schemeClr val="tx1"/>
              </a:solidFill>
              <a:round/>
              <a:headEnd/>
              <a:tailEnd/>
            </a:ln>
          </p:spPr>
          <p:txBody>
            <a:bodyPr/>
            <a:lstStyle/>
            <a:p>
              <a:endParaRPr lang="en-US"/>
            </a:p>
          </p:txBody>
        </p:sp>
        <p:sp>
          <p:nvSpPr>
            <p:cNvPr id="54" name="Line 51"/>
            <p:cNvSpPr>
              <a:spLocks noChangeShapeType="1"/>
            </p:cNvSpPr>
            <p:nvPr/>
          </p:nvSpPr>
          <p:spPr bwMode="auto">
            <a:xfrm flipH="1">
              <a:off x="4790" y="2764"/>
              <a:ext cx="144" cy="1"/>
            </a:xfrm>
            <a:prstGeom prst="line">
              <a:avLst/>
            </a:prstGeom>
            <a:noFill/>
            <a:ln w="15875">
              <a:solidFill>
                <a:schemeClr val="tx1"/>
              </a:solidFill>
              <a:round/>
              <a:headEnd/>
              <a:tailEnd/>
            </a:ln>
          </p:spPr>
          <p:txBody>
            <a:bodyPr/>
            <a:lstStyle/>
            <a:p>
              <a:endParaRPr lang="en-US"/>
            </a:p>
          </p:txBody>
        </p:sp>
        <p:sp>
          <p:nvSpPr>
            <p:cNvPr id="55" name="Line 52"/>
            <p:cNvSpPr>
              <a:spLocks noChangeShapeType="1"/>
            </p:cNvSpPr>
            <p:nvPr/>
          </p:nvSpPr>
          <p:spPr bwMode="auto">
            <a:xfrm flipH="1">
              <a:off x="4780" y="2928"/>
              <a:ext cx="145" cy="1"/>
            </a:xfrm>
            <a:prstGeom prst="line">
              <a:avLst/>
            </a:prstGeom>
            <a:noFill/>
            <a:ln w="15875">
              <a:solidFill>
                <a:schemeClr val="tx1"/>
              </a:solidFill>
              <a:round/>
              <a:headEnd/>
              <a:tailEnd/>
            </a:ln>
          </p:spPr>
          <p:txBody>
            <a:bodyPr/>
            <a:lstStyle/>
            <a:p>
              <a:endParaRPr lang="en-US"/>
            </a:p>
          </p:txBody>
        </p:sp>
        <p:sp>
          <p:nvSpPr>
            <p:cNvPr id="56" name="Rectangle 53"/>
            <p:cNvSpPr>
              <a:spLocks noChangeArrowheads="1"/>
            </p:cNvSpPr>
            <p:nvPr/>
          </p:nvSpPr>
          <p:spPr bwMode="auto">
            <a:xfrm>
              <a:off x="1927" y="1788"/>
              <a:ext cx="625" cy="558"/>
            </a:xfrm>
            <a:prstGeom prst="rect">
              <a:avLst/>
            </a:prstGeom>
            <a:solidFill>
              <a:srgbClr val="FF9900"/>
            </a:solidFill>
            <a:ln w="15875">
              <a:solidFill>
                <a:schemeClr val="tx1"/>
              </a:solidFill>
              <a:miter lim="800000"/>
              <a:headEnd/>
              <a:tailEnd/>
            </a:ln>
          </p:spPr>
          <p:txBody>
            <a:bodyPr lIns="54000" tIns="36000" rIns="54000" bIns="36000" anchor="ctr" anchorCtr="1"/>
            <a:lstStyle/>
            <a:p>
              <a:pPr algn="ctr" eaLnBrk="1" hangingPunct="1"/>
              <a:r>
                <a:rPr lang="en-GB" b="1">
                  <a:solidFill>
                    <a:schemeClr val="bg1"/>
                  </a:solidFill>
                  <a:latin typeface="Arial" pitchFamily="34" charset="0"/>
                </a:rPr>
                <a:t>Switch</a:t>
              </a:r>
            </a:p>
            <a:p>
              <a:pPr algn="ctr" eaLnBrk="1" hangingPunct="1"/>
              <a:r>
                <a:rPr lang="en-GB" b="1">
                  <a:solidFill>
                    <a:schemeClr val="bg1"/>
                  </a:solidFill>
                  <a:latin typeface="Arial" pitchFamily="34" charset="0"/>
                </a:rPr>
                <a:t>Matrix</a:t>
              </a:r>
              <a:endParaRPr lang="en-US" b="1">
                <a:solidFill>
                  <a:schemeClr val="bg1"/>
                </a:solidFill>
                <a:latin typeface="Arial" pitchFamily="34" charset="0"/>
              </a:endParaRPr>
            </a:p>
          </p:txBody>
        </p:sp>
        <p:sp>
          <p:nvSpPr>
            <p:cNvPr id="57" name="Line 54"/>
            <p:cNvSpPr>
              <a:spLocks noChangeShapeType="1"/>
            </p:cNvSpPr>
            <p:nvPr/>
          </p:nvSpPr>
          <p:spPr bwMode="auto">
            <a:xfrm>
              <a:off x="2105" y="1109"/>
              <a:ext cx="1" cy="674"/>
            </a:xfrm>
            <a:prstGeom prst="line">
              <a:avLst/>
            </a:prstGeom>
            <a:noFill/>
            <a:ln w="15875">
              <a:solidFill>
                <a:schemeClr val="tx1"/>
              </a:solidFill>
              <a:round/>
              <a:headEnd/>
              <a:tailEnd/>
            </a:ln>
          </p:spPr>
          <p:txBody>
            <a:bodyPr/>
            <a:lstStyle/>
            <a:p>
              <a:endParaRPr lang="en-US"/>
            </a:p>
          </p:txBody>
        </p:sp>
        <p:sp>
          <p:nvSpPr>
            <p:cNvPr id="58" name="Line 55"/>
            <p:cNvSpPr>
              <a:spLocks noChangeShapeType="1"/>
            </p:cNvSpPr>
            <p:nvPr/>
          </p:nvSpPr>
          <p:spPr bwMode="auto">
            <a:xfrm>
              <a:off x="2249" y="1109"/>
              <a:ext cx="1" cy="674"/>
            </a:xfrm>
            <a:prstGeom prst="line">
              <a:avLst/>
            </a:prstGeom>
            <a:noFill/>
            <a:ln w="15875">
              <a:solidFill>
                <a:schemeClr val="tx1"/>
              </a:solidFill>
              <a:round/>
              <a:headEnd/>
              <a:tailEnd/>
            </a:ln>
          </p:spPr>
          <p:txBody>
            <a:bodyPr/>
            <a:lstStyle/>
            <a:p>
              <a:endParaRPr lang="en-US"/>
            </a:p>
          </p:txBody>
        </p:sp>
        <p:sp>
          <p:nvSpPr>
            <p:cNvPr id="59" name="Line 56"/>
            <p:cNvSpPr>
              <a:spLocks noChangeShapeType="1"/>
            </p:cNvSpPr>
            <p:nvPr/>
          </p:nvSpPr>
          <p:spPr bwMode="auto">
            <a:xfrm>
              <a:off x="2384" y="1109"/>
              <a:ext cx="1" cy="674"/>
            </a:xfrm>
            <a:prstGeom prst="line">
              <a:avLst/>
            </a:prstGeom>
            <a:noFill/>
            <a:ln w="15875">
              <a:solidFill>
                <a:schemeClr val="tx1"/>
              </a:solidFill>
              <a:round/>
              <a:headEnd/>
              <a:tailEnd/>
            </a:ln>
          </p:spPr>
          <p:txBody>
            <a:bodyPr/>
            <a:lstStyle/>
            <a:p>
              <a:endParaRPr lang="en-US"/>
            </a:p>
          </p:txBody>
        </p:sp>
        <p:sp>
          <p:nvSpPr>
            <p:cNvPr id="60" name="Line 57"/>
            <p:cNvSpPr>
              <a:spLocks noChangeShapeType="1"/>
            </p:cNvSpPr>
            <p:nvPr/>
          </p:nvSpPr>
          <p:spPr bwMode="auto">
            <a:xfrm>
              <a:off x="2509" y="1109"/>
              <a:ext cx="1" cy="674"/>
            </a:xfrm>
            <a:prstGeom prst="line">
              <a:avLst/>
            </a:prstGeom>
            <a:noFill/>
            <a:ln w="15875">
              <a:solidFill>
                <a:schemeClr val="tx1"/>
              </a:solidFill>
              <a:round/>
              <a:headEnd/>
              <a:tailEnd/>
            </a:ln>
          </p:spPr>
          <p:txBody>
            <a:bodyPr/>
            <a:lstStyle/>
            <a:p>
              <a:endParaRPr lang="en-US"/>
            </a:p>
          </p:txBody>
        </p:sp>
        <p:sp>
          <p:nvSpPr>
            <p:cNvPr id="61" name="Line 58"/>
            <p:cNvSpPr>
              <a:spLocks noChangeShapeType="1"/>
            </p:cNvSpPr>
            <p:nvPr/>
          </p:nvSpPr>
          <p:spPr bwMode="auto">
            <a:xfrm>
              <a:off x="1980" y="2341"/>
              <a:ext cx="1" cy="674"/>
            </a:xfrm>
            <a:prstGeom prst="line">
              <a:avLst/>
            </a:prstGeom>
            <a:noFill/>
            <a:ln w="15875">
              <a:solidFill>
                <a:schemeClr val="tx1"/>
              </a:solidFill>
              <a:round/>
              <a:headEnd/>
              <a:tailEnd/>
            </a:ln>
          </p:spPr>
          <p:txBody>
            <a:bodyPr/>
            <a:lstStyle/>
            <a:p>
              <a:endParaRPr lang="en-US"/>
            </a:p>
          </p:txBody>
        </p:sp>
        <p:sp>
          <p:nvSpPr>
            <p:cNvPr id="62" name="Line 59"/>
            <p:cNvSpPr>
              <a:spLocks noChangeShapeType="1"/>
            </p:cNvSpPr>
            <p:nvPr/>
          </p:nvSpPr>
          <p:spPr bwMode="auto">
            <a:xfrm>
              <a:off x="2114" y="2341"/>
              <a:ext cx="1" cy="674"/>
            </a:xfrm>
            <a:prstGeom prst="line">
              <a:avLst/>
            </a:prstGeom>
            <a:noFill/>
            <a:ln w="15875">
              <a:solidFill>
                <a:schemeClr val="tx1"/>
              </a:solidFill>
              <a:round/>
              <a:headEnd/>
              <a:tailEnd/>
            </a:ln>
          </p:spPr>
          <p:txBody>
            <a:bodyPr/>
            <a:lstStyle/>
            <a:p>
              <a:endParaRPr lang="en-US"/>
            </a:p>
          </p:txBody>
        </p:sp>
        <p:sp>
          <p:nvSpPr>
            <p:cNvPr id="63" name="Line 60"/>
            <p:cNvSpPr>
              <a:spLocks noChangeShapeType="1"/>
            </p:cNvSpPr>
            <p:nvPr/>
          </p:nvSpPr>
          <p:spPr bwMode="auto">
            <a:xfrm>
              <a:off x="2259" y="2341"/>
              <a:ext cx="1" cy="674"/>
            </a:xfrm>
            <a:prstGeom prst="line">
              <a:avLst/>
            </a:prstGeom>
            <a:noFill/>
            <a:ln w="15875">
              <a:solidFill>
                <a:schemeClr val="tx1"/>
              </a:solidFill>
              <a:round/>
              <a:headEnd/>
              <a:tailEnd/>
            </a:ln>
          </p:spPr>
          <p:txBody>
            <a:bodyPr/>
            <a:lstStyle/>
            <a:p>
              <a:endParaRPr lang="en-US"/>
            </a:p>
          </p:txBody>
        </p:sp>
        <p:sp>
          <p:nvSpPr>
            <p:cNvPr id="64" name="Line 61"/>
            <p:cNvSpPr>
              <a:spLocks noChangeShapeType="1"/>
            </p:cNvSpPr>
            <p:nvPr/>
          </p:nvSpPr>
          <p:spPr bwMode="auto">
            <a:xfrm>
              <a:off x="2393" y="2341"/>
              <a:ext cx="1" cy="674"/>
            </a:xfrm>
            <a:prstGeom prst="line">
              <a:avLst/>
            </a:prstGeom>
            <a:noFill/>
            <a:ln w="15875">
              <a:solidFill>
                <a:schemeClr val="tx1"/>
              </a:solidFill>
              <a:round/>
              <a:headEnd/>
              <a:tailEnd/>
            </a:ln>
          </p:spPr>
          <p:txBody>
            <a:bodyPr/>
            <a:lstStyle/>
            <a:p>
              <a:endParaRPr lang="en-US"/>
            </a:p>
          </p:txBody>
        </p:sp>
        <p:sp>
          <p:nvSpPr>
            <p:cNvPr id="65" name="Line 62"/>
            <p:cNvSpPr>
              <a:spLocks noChangeShapeType="1"/>
            </p:cNvSpPr>
            <p:nvPr/>
          </p:nvSpPr>
          <p:spPr bwMode="auto">
            <a:xfrm>
              <a:off x="2518" y="2341"/>
              <a:ext cx="1" cy="674"/>
            </a:xfrm>
            <a:prstGeom prst="line">
              <a:avLst/>
            </a:prstGeom>
            <a:noFill/>
            <a:ln w="15875">
              <a:solidFill>
                <a:schemeClr val="tx1"/>
              </a:solidFill>
              <a:round/>
              <a:headEnd/>
              <a:tailEnd/>
            </a:ln>
          </p:spPr>
          <p:txBody>
            <a:bodyPr/>
            <a:lstStyle/>
            <a:p>
              <a:endParaRPr lang="en-US"/>
            </a:p>
          </p:txBody>
        </p:sp>
        <p:sp>
          <p:nvSpPr>
            <p:cNvPr id="66" name="Line 63"/>
            <p:cNvSpPr>
              <a:spLocks noChangeShapeType="1"/>
            </p:cNvSpPr>
            <p:nvPr/>
          </p:nvSpPr>
          <p:spPr bwMode="auto">
            <a:xfrm>
              <a:off x="1970" y="1109"/>
              <a:ext cx="1" cy="674"/>
            </a:xfrm>
            <a:prstGeom prst="line">
              <a:avLst/>
            </a:prstGeom>
            <a:noFill/>
            <a:ln w="15875">
              <a:solidFill>
                <a:schemeClr val="tx1"/>
              </a:solidFill>
              <a:round/>
              <a:headEnd/>
              <a:tailEnd/>
            </a:ln>
          </p:spPr>
          <p:txBody>
            <a:bodyPr/>
            <a:lstStyle/>
            <a:p>
              <a:endParaRPr lang="en-US"/>
            </a:p>
          </p:txBody>
        </p:sp>
        <p:sp>
          <p:nvSpPr>
            <p:cNvPr id="67" name="Line 64"/>
            <p:cNvSpPr>
              <a:spLocks noChangeShapeType="1"/>
            </p:cNvSpPr>
            <p:nvPr/>
          </p:nvSpPr>
          <p:spPr bwMode="auto">
            <a:xfrm flipH="1">
              <a:off x="1229" y="1850"/>
              <a:ext cx="698" cy="1"/>
            </a:xfrm>
            <a:prstGeom prst="line">
              <a:avLst/>
            </a:prstGeom>
            <a:noFill/>
            <a:ln w="15875">
              <a:solidFill>
                <a:schemeClr val="tx1"/>
              </a:solidFill>
              <a:round/>
              <a:headEnd/>
              <a:tailEnd/>
            </a:ln>
          </p:spPr>
          <p:txBody>
            <a:bodyPr/>
            <a:lstStyle/>
            <a:p>
              <a:endParaRPr lang="en-US"/>
            </a:p>
          </p:txBody>
        </p:sp>
        <p:sp>
          <p:nvSpPr>
            <p:cNvPr id="68" name="Line 65"/>
            <p:cNvSpPr>
              <a:spLocks noChangeShapeType="1"/>
            </p:cNvSpPr>
            <p:nvPr/>
          </p:nvSpPr>
          <p:spPr bwMode="auto">
            <a:xfrm flipH="1">
              <a:off x="1229" y="2187"/>
              <a:ext cx="698" cy="1"/>
            </a:xfrm>
            <a:prstGeom prst="line">
              <a:avLst/>
            </a:prstGeom>
            <a:noFill/>
            <a:ln w="15875">
              <a:solidFill>
                <a:schemeClr val="tx1"/>
              </a:solidFill>
              <a:round/>
              <a:headEnd/>
              <a:tailEnd/>
            </a:ln>
          </p:spPr>
          <p:txBody>
            <a:bodyPr/>
            <a:lstStyle/>
            <a:p>
              <a:endParaRPr lang="en-US"/>
            </a:p>
          </p:txBody>
        </p:sp>
        <p:sp>
          <p:nvSpPr>
            <p:cNvPr id="69" name="Line 66"/>
            <p:cNvSpPr>
              <a:spLocks noChangeShapeType="1"/>
            </p:cNvSpPr>
            <p:nvPr/>
          </p:nvSpPr>
          <p:spPr bwMode="auto">
            <a:xfrm flipH="1">
              <a:off x="1219" y="2081"/>
              <a:ext cx="708" cy="1"/>
            </a:xfrm>
            <a:prstGeom prst="line">
              <a:avLst/>
            </a:prstGeom>
            <a:noFill/>
            <a:ln w="15875">
              <a:solidFill>
                <a:schemeClr val="tx1"/>
              </a:solidFill>
              <a:round/>
              <a:headEnd/>
              <a:tailEnd/>
            </a:ln>
          </p:spPr>
          <p:txBody>
            <a:bodyPr/>
            <a:lstStyle/>
            <a:p>
              <a:endParaRPr lang="en-US"/>
            </a:p>
          </p:txBody>
        </p:sp>
        <p:sp>
          <p:nvSpPr>
            <p:cNvPr id="70" name="Line 67"/>
            <p:cNvSpPr>
              <a:spLocks noChangeShapeType="1"/>
            </p:cNvSpPr>
            <p:nvPr/>
          </p:nvSpPr>
          <p:spPr bwMode="auto">
            <a:xfrm flipH="1">
              <a:off x="1229" y="2283"/>
              <a:ext cx="698" cy="1"/>
            </a:xfrm>
            <a:prstGeom prst="line">
              <a:avLst/>
            </a:prstGeom>
            <a:noFill/>
            <a:ln w="15875">
              <a:solidFill>
                <a:schemeClr val="tx1"/>
              </a:solidFill>
              <a:round/>
              <a:headEnd/>
              <a:tailEnd/>
            </a:ln>
          </p:spPr>
          <p:txBody>
            <a:bodyPr/>
            <a:lstStyle/>
            <a:p>
              <a:endParaRPr lang="en-US"/>
            </a:p>
          </p:txBody>
        </p:sp>
        <p:sp>
          <p:nvSpPr>
            <p:cNvPr id="71" name="Line 68"/>
            <p:cNvSpPr>
              <a:spLocks noChangeShapeType="1"/>
            </p:cNvSpPr>
            <p:nvPr/>
          </p:nvSpPr>
          <p:spPr bwMode="auto">
            <a:xfrm flipH="1">
              <a:off x="1229" y="1956"/>
              <a:ext cx="683" cy="1"/>
            </a:xfrm>
            <a:prstGeom prst="line">
              <a:avLst/>
            </a:prstGeom>
            <a:noFill/>
            <a:ln w="15875">
              <a:solidFill>
                <a:schemeClr val="tx1"/>
              </a:solidFill>
              <a:round/>
              <a:headEnd/>
              <a:tailEnd/>
            </a:ln>
          </p:spPr>
          <p:txBody>
            <a:bodyPr/>
            <a:lstStyle/>
            <a:p>
              <a:endParaRPr lang="en-US"/>
            </a:p>
          </p:txBody>
        </p:sp>
        <p:sp>
          <p:nvSpPr>
            <p:cNvPr id="72" name="Line 69"/>
            <p:cNvSpPr>
              <a:spLocks noChangeShapeType="1"/>
            </p:cNvSpPr>
            <p:nvPr/>
          </p:nvSpPr>
          <p:spPr bwMode="auto">
            <a:xfrm flipH="1">
              <a:off x="2557" y="1860"/>
              <a:ext cx="905" cy="1"/>
            </a:xfrm>
            <a:prstGeom prst="line">
              <a:avLst/>
            </a:prstGeom>
            <a:noFill/>
            <a:ln w="15875">
              <a:solidFill>
                <a:schemeClr val="tx1"/>
              </a:solidFill>
              <a:round/>
              <a:headEnd/>
              <a:tailEnd/>
            </a:ln>
          </p:spPr>
          <p:txBody>
            <a:bodyPr/>
            <a:lstStyle/>
            <a:p>
              <a:endParaRPr lang="en-US"/>
            </a:p>
          </p:txBody>
        </p:sp>
        <p:sp>
          <p:nvSpPr>
            <p:cNvPr id="73" name="Line 70"/>
            <p:cNvSpPr>
              <a:spLocks noChangeShapeType="1"/>
            </p:cNvSpPr>
            <p:nvPr/>
          </p:nvSpPr>
          <p:spPr bwMode="auto">
            <a:xfrm flipH="1">
              <a:off x="2547" y="2081"/>
              <a:ext cx="944" cy="1"/>
            </a:xfrm>
            <a:prstGeom prst="line">
              <a:avLst/>
            </a:prstGeom>
            <a:noFill/>
            <a:ln w="15875">
              <a:solidFill>
                <a:schemeClr val="tx1"/>
              </a:solidFill>
              <a:round/>
              <a:headEnd/>
              <a:tailEnd/>
            </a:ln>
          </p:spPr>
          <p:txBody>
            <a:bodyPr/>
            <a:lstStyle/>
            <a:p>
              <a:endParaRPr lang="en-US"/>
            </a:p>
          </p:txBody>
        </p:sp>
        <p:sp>
          <p:nvSpPr>
            <p:cNvPr id="74" name="Line 71"/>
            <p:cNvSpPr>
              <a:spLocks noChangeShapeType="1"/>
            </p:cNvSpPr>
            <p:nvPr/>
          </p:nvSpPr>
          <p:spPr bwMode="auto">
            <a:xfrm flipH="1">
              <a:off x="2557" y="2177"/>
              <a:ext cx="934" cy="1"/>
            </a:xfrm>
            <a:prstGeom prst="line">
              <a:avLst/>
            </a:prstGeom>
            <a:noFill/>
            <a:ln w="15875">
              <a:solidFill>
                <a:schemeClr val="tx1"/>
              </a:solidFill>
              <a:round/>
              <a:headEnd/>
              <a:tailEnd/>
            </a:ln>
          </p:spPr>
          <p:txBody>
            <a:bodyPr/>
            <a:lstStyle/>
            <a:p>
              <a:endParaRPr lang="en-US"/>
            </a:p>
          </p:txBody>
        </p:sp>
        <p:sp>
          <p:nvSpPr>
            <p:cNvPr id="75" name="Line 72"/>
            <p:cNvSpPr>
              <a:spLocks noChangeShapeType="1"/>
            </p:cNvSpPr>
            <p:nvPr/>
          </p:nvSpPr>
          <p:spPr bwMode="auto">
            <a:xfrm flipH="1">
              <a:off x="2557" y="2274"/>
              <a:ext cx="934" cy="1"/>
            </a:xfrm>
            <a:prstGeom prst="line">
              <a:avLst/>
            </a:prstGeom>
            <a:noFill/>
            <a:ln w="15875">
              <a:solidFill>
                <a:schemeClr val="tx1"/>
              </a:solidFill>
              <a:round/>
              <a:headEnd/>
              <a:tailEnd/>
            </a:ln>
          </p:spPr>
          <p:txBody>
            <a:bodyPr/>
            <a:lstStyle/>
            <a:p>
              <a:endParaRPr lang="en-US"/>
            </a:p>
          </p:txBody>
        </p:sp>
        <p:sp>
          <p:nvSpPr>
            <p:cNvPr id="76" name="Rectangle 73"/>
            <p:cNvSpPr>
              <a:spLocks noChangeArrowheads="1"/>
            </p:cNvSpPr>
            <p:nvPr/>
          </p:nvSpPr>
          <p:spPr bwMode="auto">
            <a:xfrm>
              <a:off x="3457" y="1807"/>
              <a:ext cx="625" cy="558"/>
            </a:xfrm>
            <a:prstGeom prst="rect">
              <a:avLst/>
            </a:prstGeom>
            <a:solidFill>
              <a:srgbClr val="FF9900"/>
            </a:solidFill>
            <a:ln w="15875" algn="ctr">
              <a:solidFill>
                <a:schemeClr val="tx1"/>
              </a:solidFill>
              <a:miter lim="800000"/>
              <a:headEnd/>
              <a:tailEnd/>
            </a:ln>
          </p:spPr>
          <p:txBody>
            <a:bodyPr lIns="54000" tIns="36000" rIns="54000" bIns="36000" anchor="ctr" anchorCtr="1"/>
            <a:lstStyle/>
            <a:p>
              <a:pPr algn="ctr" eaLnBrk="1" hangingPunct="1"/>
              <a:r>
                <a:rPr lang="en-GB" b="1">
                  <a:solidFill>
                    <a:schemeClr val="bg1"/>
                  </a:solidFill>
                  <a:latin typeface="Arial" pitchFamily="34" charset="0"/>
                </a:rPr>
                <a:t>Switch Matrix</a:t>
              </a:r>
              <a:endParaRPr lang="en-US" b="1">
                <a:solidFill>
                  <a:schemeClr val="bg1"/>
                </a:solidFill>
                <a:latin typeface="Arial" pitchFamily="34" charset="0"/>
              </a:endParaRPr>
            </a:p>
          </p:txBody>
        </p:sp>
        <p:sp>
          <p:nvSpPr>
            <p:cNvPr id="77" name="Line 74"/>
            <p:cNvSpPr>
              <a:spLocks noChangeShapeType="1"/>
            </p:cNvSpPr>
            <p:nvPr/>
          </p:nvSpPr>
          <p:spPr bwMode="auto">
            <a:xfrm>
              <a:off x="3635" y="1128"/>
              <a:ext cx="1" cy="674"/>
            </a:xfrm>
            <a:prstGeom prst="line">
              <a:avLst/>
            </a:prstGeom>
            <a:noFill/>
            <a:ln w="15875">
              <a:solidFill>
                <a:schemeClr val="tx1"/>
              </a:solidFill>
              <a:round/>
              <a:headEnd/>
              <a:tailEnd/>
            </a:ln>
          </p:spPr>
          <p:txBody>
            <a:bodyPr/>
            <a:lstStyle/>
            <a:p>
              <a:endParaRPr lang="en-US"/>
            </a:p>
          </p:txBody>
        </p:sp>
        <p:sp>
          <p:nvSpPr>
            <p:cNvPr id="78" name="Line 75"/>
            <p:cNvSpPr>
              <a:spLocks noChangeShapeType="1"/>
            </p:cNvSpPr>
            <p:nvPr/>
          </p:nvSpPr>
          <p:spPr bwMode="auto">
            <a:xfrm>
              <a:off x="3779" y="1128"/>
              <a:ext cx="1" cy="674"/>
            </a:xfrm>
            <a:prstGeom prst="line">
              <a:avLst/>
            </a:prstGeom>
            <a:noFill/>
            <a:ln w="15875">
              <a:solidFill>
                <a:schemeClr val="tx1"/>
              </a:solidFill>
              <a:round/>
              <a:headEnd/>
              <a:tailEnd/>
            </a:ln>
          </p:spPr>
          <p:txBody>
            <a:bodyPr/>
            <a:lstStyle/>
            <a:p>
              <a:endParaRPr lang="en-US"/>
            </a:p>
          </p:txBody>
        </p:sp>
        <p:sp>
          <p:nvSpPr>
            <p:cNvPr id="79" name="Line 76"/>
            <p:cNvSpPr>
              <a:spLocks noChangeShapeType="1"/>
            </p:cNvSpPr>
            <p:nvPr/>
          </p:nvSpPr>
          <p:spPr bwMode="auto">
            <a:xfrm>
              <a:off x="3914" y="1128"/>
              <a:ext cx="1" cy="674"/>
            </a:xfrm>
            <a:prstGeom prst="line">
              <a:avLst/>
            </a:prstGeom>
            <a:noFill/>
            <a:ln w="15875">
              <a:solidFill>
                <a:schemeClr val="tx1"/>
              </a:solidFill>
              <a:round/>
              <a:headEnd/>
              <a:tailEnd/>
            </a:ln>
          </p:spPr>
          <p:txBody>
            <a:bodyPr/>
            <a:lstStyle/>
            <a:p>
              <a:endParaRPr lang="en-US"/>
            </a:p>
          </p:txBody>
        </p:sp>
        <p:sp>
          <p:nvSpPr>
            <p:cNvPr id="80" name="Line 77"/>
            <p:cNvSpPr>
              <a:spLocks noChangeShapeType="1"/>
            </p:cNvSpPr>
            <p:nvPr/>
          </p:nvSpPr>
          <p:spPr bwMode="auto">
            <a:xfrm>
              <a:off x="4039" y="1128"/>
              <a:ext cx="1" cy="674"/>
            </a:xfrm>
            <a:prstGeom prst="line">
              <a:avLst/>
            </a:prstGeom>
            <a:noFill/>
            <a:ln w="15875">
              <a:solidFill>
                <a:schemeClr val="tx1"/>
              </a:solidFill>
              <a:round/>
              <a:headEnd/>
              <a:tailEnd/>
            </a:ln>
          </p:spPr>
          <p:txBody>
            <a:bodyPr/>
            <a:lstStyle/>
            <a:p>
              <a:endParaRPr lang="en-US"/>
            </a:p>
          </p:txBody>
        </p:sp>
        <p:sp>
          <p:nvSpPr>
            <p:cNvPr id="81" name="Line 78"/>
            <p:cNvSpPr>
              <a:spLocks noChangeShapeType="1"/>
            </p:cNvSpPr>
            <p:nvPr/>
          </p:nvSpPr>
          <p:spPr bwMode="auto">
            <a:xfrm>
              <a:off x="3510" y="2360"/>
              <a:ext cx="1" cy="674"/>
            </a:xfrm>
            <a:prstGeom prst="line">
              <a:avLst/>
            </a:prstGeom>
            <a:noFill/>
            <a:ln w="15875">
              <a:solidFill>
                <a:schemeClr val="tx1"/>
              </a:solidFill>
              <a:round/>
              <a:headEnd/>
              <a:tailEnd/>
            </a:ln>
          </p:spPr>
          <p:txBody>
            <a:bodyPr/>
            <a:lstStyle/>
            <a:p>
              <a:endParaRPr lang="en-US"/>
            </a:p>
          </p:txBody>
        </p:sp>
        <p:sp>
          <p:nvSpPr>
            <p:cNvPr id="82" name="Line 79"/>
            <p:cNvSpPr>
              <a:spLocks noChangeShapeType="1"/>
            </p:cNvSpPr>
            <p:nvPr/>
          </p:nvSpPr>
          <p:spPr bwMode="auto">
            <a:xfrm>
              <a:off x="3645" y="2360"/>
              <a:ext cx="1" cy="674"/>
            </a:xfrm>
            <a:prstGeom prst="line">
              <a:avLst/>
            </a:prstGeom>
            <a:noFill/>
            <a:ln w="15875">
              <a:solidFill>
                <a:schemeClr val="tx1"/>
              </a:solidFill>
              <a:round/>
              <a:headEnd/>
              <a:tailEnd/>
            </a:ln>
          </p:spPr>
          <p:txBody>
            <a:bodyPr/>
            <a:lstStyle/>
            <a:p>
              <a:endParaRPr lang="en-US"/>
            </a:p>
          </p:txBody>
        </p:sp>
        <p:sp>
          <p:nvSpPr>
            <p:cNvPr id="83" name="Line 80"/>
            <p:cNvSpPr>
              <a:spLocks noChangeShapeType="1"/>
            </p:cNvSpPr>
            <p:nvPr/>
          </p:nvSpPr>
          <p:spPr bwMode="auto">
            <a:xfrm>
              <a:off x="3789" y="2360"/>
              <a:ext cx="1" cy="674"/>
            </a:xfrm>
            <a:prstGeom prst="line">
              <a:avLst/>
            </a:prstGeom>
            <a:noFill/>
            <a:ln w="15875">
              <a:solidFill>
                <a:schemeClr val="tx1"/>
              </a:solidFill>
              <a:round/>
              <a:headEnd/>
              <a:tailEnd/>
            </a:ln>
          </p:spPr>
          <p:txBody>
            <a:bodyPr/>
            <a:lstStyle/>
            <a:p>
              <a:endParaRPr lang="en-US"/>
            </a:p>
          </p:txBody>
        </p:sp>
        <p:sp>
          <p:nvSpPr>
            <p:cNvPr id="84" name="Line 81"/>
            <p:cNvSpPr>
              <a:spLocks noChangeShapeType="1"/>
            </p:cNvSpPr>
            <p:nvPr/>
          </p:nvSpPr>
          <p:spPr bwMode="auto">
            <a:xfrm>
              <a:off x="3924" y="2360"/>
              <a:ext cx="1" cy="674"/>
            </a:xfrm>
            <a:prstGeom prst="line">
              <a:avLst/>
            </a:prstGeom>
            <a:noFill/>
            <a:ln w="15875">
              <a:solidFill>
                <a:schemeClr val="tx1"/>
              </a:solidFill>
              <a:round/>
              <a:headEnd/>
              <a:tailEnd/>
            </a:ln>
          </p:spPr>
          <p:txBody>
            <a:bodyPr/>
            <a:lstStyle/>
            <a:p>
              <a:endParaRPr lang="en-US"/>
            </a:p>
          </p:txBody>
        </p:sp>
        <p:sp>
          <p:nvSpPr>
            <p:cNvPr id="85" name="Line 82"/>
            <p:cNvSpPr>
              <a:spLocks noChangeShapeType="1"/>
            </p:cNvSpPr>
            <p:nvPr/>
          </p:nvSpPr>
          <p:spPr bwMode="auto">
            <a:xfrm>
              <a:off x="4049" y="2360"/>
              <a:ext cx="1" cy="674"/>
            </a:xfrm>
            <a:prstGeom prst="line">
              <a:avLst/>
            </a:prstGeom>
            <a:noFill/>
            <a:ln w="15875">
              <a:solidFill>
                <a:schemeClr val="tx1"/>
              </a:solidFill>
              <a:round/>
              <a:headEnd/>
              <a:tailEnd/>
            </a:ln>
          </p:spPr>
          <p:txBody>
            <a:bodyPr/>
            <a:lstStyle/>
            <a:p>
              <a:endParaRPr lang="en-US"/>
            </a:p>
          </p:txBody>
        </p:sp>
        <p:sp>
          <p:nvSpPr>
            <p:cNvPr id="86" name="Line 83"/>
            <p:cNvSpPr>
              <a:spLocks noChangeShapeType="1"/>
            </p:cNvSpPr>
            <p:nvPr/>
          </p:nvSpPr>
          <p:spPr bwMode="auto">
            <a:xfrm>
              <a:off x="3500" y="1128"/>
              <a:ext cx="1" cy="674"/>
            </a:xfrm>
            <a:prstGeom prst="line">
              <a:avLst/>
            </a:prstGeom>
            <a:noFill/>
            <a:ln w="15875">
              <a:solidFill>
                <a:schemeClr val="tx1"/>
              </a:solidFill>
              <a:round/>
              <a:headEnd/>
              <a:tailEnd/>
            </a:ln>
          </p:spPr>
          <p:txBody>
            <a:bodyPr/>
            <a:lstStyle/>
            <a:p>
              <a:endParaRPr lang="en-US"/>
            </a:p>
          </p:txBody>
        </p:sp>
        <p:sp>
          <p:nvSpPr>
            <p:cNvPr id="87" name="Line 84"/>
            <p:cNvSpPr>
              <a:spLocks noChangeShapeType="1"/>
            </p:cNvSpPr>
            <p:nvPr/>
          </p:nvSpPr>
          <p:spPr bwMode="auto">
            <a:xfrm flipH="1">
              <a:off x="4087" y="1879"/>
              <a:ext cx="684" cy="1"/>
            </a:xfrm>
            <a:prstGeom prst="line">
              <a:avLst/>
            </a:prstGeom>
            <a:noFill/>
            <a:ln w="15875">
              <a:solidFill>
                <a:schemeClr val="tx1"/>
              </a:solidFill>
              <a:round/>
              <a:headEnd/>
              <a:tailEnd/>
            </a:ln>
          </p:spPr>
          <p:txBody>
            <a:bodyPr/>
            <a:lstStyle/>
            <a:p>
              <a:endParaRPr lang="en-US"/>
            </a:p>
          </p:txBody>
        </p:sp>
        <p:sp>
          <p:nvSpPr>
            <p:cNvPr id="88" name="Line 85"/>
            <p:cNvSpPr>
              <a:spLocks noChangeShapeType="1"/>
            </p:cNvSpPr>
            <p:nvPr/>
          </p:nvSpPr>
          <p:spPr bwMode="auto">
            <a:xfrm flipH="1">
              <a:off x="4078" y="1985"/>
              <a:ext cx="683" cy="1"/>
            </a:xfrm>
            <a:prstGeom prst="line">
              <a:avLst/>
            </a:prstGeom>
            <a:noFill/>
            <a:ln w="15875">
              <a:solidFill>
                <a:schemeClr val="tx1"/>
              </a:solidFill>
              <a:round/>
              <a:headEnd/>
              <a:tailEnd/>
            </a:ln>
          </p:spPr>
          <p:txBody>
            <a:bodyPr/>
            <a:lstStyle/>
            <a:p>
              <a:endParaRPr lang="en-US"/>
            </a:p>
          </p:txBody>
        </p:sp>
        <p:sp>
          <p:nvSpPr>
            <p:cNvPr id="89" name="Line 86"/>
            <p:cNvSpPr>
              <a:spLocks noChangeShapeType="1"/>
            </p:cNvSpPr>
            <p:nvPr/>
          </p:nvSpPr>
          <p:spPr bwMode="auto">
            <a:xfrm flipH="1">
              <a:off x="4078" y="2100"/>
              <a:ext cx="943" cy="1"/>
            </a:xfrm>
            <a:prstGeom prst="line">
              <a:avLst/>
            </a:prstGeom>
            <a:noFill/>
            <a:ln w="15875">
              <a:solidFill>
                <a:schemeClr val="tx1"/>
              </a:solidFill>
              <a:round/>
              <a:headEnd/>
              <a:tailEnd/>
            </a:ln>
          </p:spPr>
          <p:txBody>
            <a:bodyPr/>
            <a:lstStyle/>
            <a:p>
              <a:endParaRPr lang="en-US"/>
            </a:p>
          </p:txBody>
        </p:sp>
        <p:sp>
          <p:nvSpPr>
            <p:cNvPr id="90" name="Line 87"/>
            <p:cNvSpPr>
              <a:spLocks noChangeShapeType="1"/>
            </p:cNvSpPr>
            <p:nvPr/>
          </p:nvSpPr>
          <p:spPr bwMode="auto">
            <a:xfrm flipH="1">
              <a:off x="4087" y="2197"/>
              <a:ext cx="934" cy="1"/>
            </a:xfrm>
            <a:prstGeom prst="line">
              <a:avLst/>
            </a:prstGeom>
            <a:noFill/>
            <a:ln w="15875">
              <a:solidFill>
                <a:schemeClr val="tx1"/>
              </a:solidFill>
              <a:round/>
              <a:headEnd/>
              <a:tailEnd/>
            </a:ln>
          </p:spPr>
          <p:txBody>
            <a:bodyPr/>
            <a:lstStyle/>
            <a:p>
              <a:endParaRPr lang="en-US"/>
            </a:p>
          </p:txBody>
        </p:sp>
        <p:sp>
          <p:nvSpPr>
            <p:cNvPr id="91" name="Line 88"/>
            <p:cNvSpPr>
              <a:spLocks noChangeShapeType="1"/>
            </p:cNvSpPr>
            <p:nvPr/>
          </p:nvSpPr>
          <p:spPr bwMode="auto">
            <a:xfrm flipH="1">
              <a:off x="4087" y="2293"/>
              <a:ext cx="934" cy="1"/>
            </a:xfrm>
            <a:prstGeom prst="line">
              <a:avLst/>
            </a:prstGeom>
            <a:noFill/>
            <a:ln w="15875">
              <a:solidFill>
                <a:schemeClr val="tx1"/>
              </a:solidFill>
              <a:round/>
              <a:headEnd/>
              <a:tailEnd/>
            </a:ln>
          </p:spPr>
          <p:txBody>
            <a:bodyPr/>
            <a:lstStyle/>
            <a:p>
              <a:endParaRPr lang="en-US"/>
            </a:p>
          </p:txBody>
        </p:sp>
        <p:sp>
          <p:nvSpPr>
            <p:cNvPr id="92" name="Line 89"/>
            <p:cNvSpPr>
              <a:spLocks noChangeShapeType="1"/>
            </p:cNvSpPr>
            <p:nvPr/>
          </p:nvSpPr>
          <p:spPr bwMode="auto">
            <a:xfrm flipH="1">
              <a:off x="4328" y="1879"/>
              <a:ext cx="683" cy="1"/>
            </a:xfrm>
            <a:prstGeom prst="line">
              <a:avLst/>
            </a:prstGeom>
            <a:noFill/>
            <a:ln w="15875">
              <a:solidFill>
                <a:schemeClr val="tx1"/>
              </a:solidFill>
              <a:round/>
              <a:headEnd/>
              <a:tailEnd/>
            </a:ln>
          </p:spPr>
          <p:txBody>
            <a:bodyPr/>
            <a:lstStyle/>
            <a:p>
              <a:endParaRPr lang="en-US"/>
            </a:p>
          </p:txBody>
        </p:sp>
        <p:sp>
          <p:nvSpPr>
            <p:cNvPr id="93" name="Line 90"/>
            <p:cNvSpPr>
              <a:spLocks noChangeShapeType="1"/>
            </p:cNvSpPr>
            <p:nvPr/>
          </p:nvSpPr>
          <p:spPr bwMode="auto">
            <a:xfrm flipH="1">
              <a:off x="4328" y="1985"/>
              <a:ext cx="683" cy="1"/>
            </a:xfrm>
            <a:prstGeom prst="line">
              <a:avLst/>
            </a:prstGeom>
            <a:noFill/>
            <a:ln w="15875">
              <a:solidFill>
                <a:schemeClr val="tx1"/>
              </a:solidFill>
              <a:round/>
              <a:headEnd/>
              <a:tailEnd/>
            </a:ln>
          </p:spPr>
          <p:txBody>
            <a:bodyPr/>
            <a:lstStyle/>
            <a:p>
              <a:endParaRPr lang="en-US"/>
            </a:p>
          </p:txBody>
        </p:sp>
        <p:sp>
          <p:nvSpPr>
            <p:cNvPr id="94" name="Line 91"/>
            <p:cNvSpPr>
              <a:spLocks noChangeShapeType="1"/>
            </p:cNvSpPr>
            <p:nvPr/>
          </p:nvSpPr>
          <p:spPr bwMode="auto">
            <a:xfrm>
              <a:off x="3288" y="1388"/>
              <a:ext cx="1" cy="1"/>
            </a:xfrm>
            <a:prstGeom prst="line">
              <a:avLst/>
            </a:prstGeom>
            <a:noFill/>
            <a:ln w="30163">
              <a:solidFill>
                <a:schemeClr val="tx1"/>
              </a:solidFill>
              <a:round/>
              <a:headEnd/>
              <a:tailEnd/>
            </a:ln>
          </p:spPr>
          <p:txBody>
            <a:bodyPr/>
            <a:lstStyle/>
            <a:p>
              <a:endParaRPr lang="en-US"/>
            </a:p>
          </p:txBody>
        </p:sp>
        <p:sp>
          <p:nvSpPr>
            <p:cNvPr id="95" name="Line 92"/>
            <p:cNvSpPr>
              <a:spLocks noChangeShapeType="1"/>
            </p:cNvSpPr>
            <p:nvPr/>
          </p:nvSpPr>
          <p:spPr bwMode="auto">
            <a:xfrm>
              <a:off x="1787" y="2774"/>
              <a:ext cx="1" cy="1"/>
            </a:xfrm>
            <a:prstGeom prst="line">
              <a:avLst/>
            </a:prstGeom>
            <a:noFill/>
            <a:ln w="30163">
              <a:solidFill>
                <a:schemeClr val="tx1"/>
              </a:solidFill>
              <a:round/>
              <a:headEnd/>
              <a:tailEnd/>
            </a:ln>
          </p:spPr>
          <p:txBody>
            <a:bodyPr/>
            <a:lstStyle/>
            <a:p>
              <a:endParaRPr lang="en-US"/>
            </a:p>
          </p:txBody>
        </p:sp>
        <p:sp>
          <p:nvSpPr>
            <p:cNvPr id="96" name="Line 93"/>
            <p:cNvSpPr>
              <a:spLocks noChangeShapeType="1"/>
            </p:cNvSpPr>
            <p:nvPr/>
          </p:nvSpPr>
          <p:spPr bwMode="auto">
            <a:xfrm>
              <a:off x="1720" y="2765"/>
              <a:ext cx="394" cy="0"/>
            </a:xfrm>
            <a:prstGeom prst="line">
              <a:avLst/>
            </a:prstGeom>
            <a:noFill/>
            <a:ln w="31750">
              <a:solidFill>
                <a:srgbClr val="FFFF00"/>
              </a:solidFill>
              <a:round/>
              <a:headEnd/>
              <a:tailEnd type="triangle" w="med" len="med"/>
            </a:ln>
          </p:spPr>
          <p:txBody>
            <a:bodyPr/>
            <a:lstStyle/>
            <a:p>
              <a:endParaRPr lang="en-US"/>
            </a:p>
          </p:txBody>
        </p:sp>
        <p:sp>
          <p:nvSpPr>
            <p:cNvPr id="97" name="Line 94"/>
            <p:cNvSpPr>
              <a:spLocks noChangeShapeType="1"/>
            </p:cNvSpPr>
            <p:nvPr/>
          </p:nvSpPr>
          <p:spPr bwMode="auto">
            <a:xfrm flipV="1">
              <a:off x="2114" y="2351"/>
              <a:ext cx="0" cy="414"/>
            </a:xfrm>
            <a:prstGeom prst="line">
              <a:avLst/>
            </a:prstGeom>
            <a:noFill/>
            <a:ln w="31750">
              <a:solidFill>
                <a:srgbClr val="FFFF00"/>
              </a:solidFill>
              <a:round/>
              <a:headEnd/>
              <a:tailEnd/>
            </a:ln>
          </p:spPr>
          <p:txBody>
            <a:bodyPr/>
            <a:lstStyle/>
            <a:p>
              <a:endParaRPr lang="en-US"/>
            </a:p>
          </p:txBody>
        </p:sp>
        <p:sp>
          <p:nvSpPr>
            <p:cNvPr id="98" name="Line 95"/>
            <p:cNvSpPr>
              <a:spLocks noChangeShapeType="1"/>
            </p:cNvSpPr>
            <p:nvPr/>
          </p:nvSpPr>
          <p:spPr bwMode="auto">
            <a:xfrm flipV="1">
              <a:off x="2114" y="1788"/>
              <a:ext cx="271" cy="563"/>
            </a:xfrm>
            <a:prstGeom prst="line">
              <a:avLst/>
            </a:prstGeom>
            <a:noFill/>
            <a:ln w="31750">
              <a:solidFill>
                <a:srgbClr val="FFFF00"/>
              </a:solidFill>
              <a:round/>
              <a:headEnd/>
              <a:tailEnd/>
            </a:ln>
          </p:spPr>
          <p:txBody>
            <a:bodyPr/>
            <a:lstStyle/>
            <a:p>
              <a:endParaRPr lang="en-US"/>
            </a:p>
          </p:txBody>
        </p:sp>
        <p:sp>
          <p:nvSpPr>
            <p:cNvPr id="99" name="Line 96"/>
            <p:cNvSpPr>
              <a:spLocks noChangeShapeType="1"/>
            </p:cNvSpPr>
            <p:nvPr/>
          </p:nvSpPr>
          <p:spPr bwMode="auto">
            <a:xfrm flipV="1">
              <a:off x="2384" y="1215"/>
              <a:ext cx="1" cy="568"/>
            </a:xfrm>
            <a:prstGeom prst="line">
              <a:avLst/>
            </a:prstGeom>
            <a:noFill/>
            <a:ln w="31750">
              <a:solidFill>
                <a:srgbClr val="FFFF00"/>
              </a:solidFill>
              <a:round/>
              <a:headEnd/>
              <a:tailEnd/>
            </a:ln>
          </p:spPr>
          <p:txBody>
            <a:bodyPr/>
            <a:lstStyle/>
            <a:p>
              <a:endParaRPr lang="en-US"/>
            </a:p>
          </p:txBody>
        </p:sp>
        <p:sp>
          <p:nvSpPr>
            <p:cNvPr id="100" name="Line 97"/>
            <p:cNvSpPr>
              <a:spLocks noChangeShapeType="1"/>
            </p:cNvSpPr>
            <p:nvPr/>
          </p:nvSpPr>
          <p:spPr bwMode="auto">
            <a:xfrm flipV="1">
              <a:off x="2385" y="1216"/>
              <a:ext cx="470" cy="0"/>
            </a:xfrm>
            <a:prstGeom prst="line">
              <a:avLst/>
            </a:prstGeom>
            <a:noFill/>
            <a:ln w="31750">
              <a:solidFill>
                <a:srgbClr val="FFFF00"/>
              </a:solidFill>
              <a:round/>
              <a:headEnd/>
              <a:tailEnd type="triangle" w="med" len="med"/>
            </a:ln>
          </p:spPr>
          <p:txBody>
            <a:bodyPr/>
            <a:lstStyle/>
            <a:p>
              <a:endParaRPr lang="en-US"/>
            </a:p>
          </p:txBody>
        </p:sp>
        <p:sp>
          <p:nvSpPr>
            <p:cNvPr id="101" name="Line 98"/>
            <p:cNvSpPr>
              <a:spLocks noChangeShapeType="1"/>
            </p:cNvSpPr>
            <p:nvPr/>
          </p:nvSpPr>
          <p:spPr bwMode="auto">
            <a:xfrm flipV="1">
              <a:off x="1469" y="1624"/>
              <a:ext cx="1" cy="332"/>
            </a:xfrm>
            <a:prstGeom prst="line">
              <a:avLst/>
            </a:prstGeom>
            <a:noFill/>
            <a:ln w="31750">
              <a:solidFill>
                <a:srgbClr val="FFFF00"/>
              </a:solidFill>
              <a:round/>
              <a:headEnd/>
              <a:tailEnd type="triangle" w="med" len="med"/>
            </a:ln>
          </p:spPr>
          <p:txBody>
            <a:bodyPr/>
            <a:lstStyle/>
            <a:p>
              <a:endParaRPr lang="en-US"/>
            </a:p>
          </p:txBody>
        </p:sp>
        <p:sp>
          <p:nvSpPr>
            <p:cNvPr id="102" name="Line 99"/>
            <p:cNvSpPr>
              <a:spLocks noChangeShapeType="1"/>
            </p:cNvSpPr>
            <p:nvPr/>
          </p:nvSpPr>
          <p:spPr bwMode="auto">
            <a:xfrm flipH="1" flipV="1">
              <a:off x="1229" y="1956"/>
              <a:ext cx="2228" cy="0"/>
            </a:xfrm>
            <a:prstGeom prst="line">
              <a:avLst/>
            </a:prstGeom>
            <a:noFill/>
            <a:ln w="31750">
              <a:solidFill>
                <a:srgbClr val="FFFF00"/>
              </a:solidFill>
              <a:round/>
              <a:headEnd/>
              <a:tailEnd/>
            </a:ln>
          </p:spPr>
          <p:txBody>
            <a:bodyPr/>
            <a:lstStyle/>
            <a:p>
              <a:endParaRPr lang="en-US"/>
            </a:p>
          </p:txBody>
        </p:sp>
        <p:sp>
          <p:nvSpPr>
            <p:cNvPr id="103" name="Line 100"/>
            <p:cNvSpPr>
              <a:spLocks noChangeShapeType="1"/>
            </p:cNvSpPr>
            <p:nvPr/>
          </p:nvSpPr>
          <p:spPr bwMode="auto">
            <a:xfrm flipH="1" flipV="1">
              <a:off x="3126" y="1966"/>
              <a:ext cx="0" cy="534"/>
            </a:xfrm>
            <a:prstGeom prst="line">
              <a:avLst/>
            </a:prstGeom>
            <a:noFill/>
            <a:ln w="31750">
              <a:solidFill>
                <a:srgbClr val="FFFF00"/>
              </a:solidFill>
              <a:round/>
              <a:headEnd type="triangle" w="med" len="med"/>
              <a:tailEnd/>
            </a:ln>
          </p:spPr>
          <p:txBody>
            <a:bodyPr/>
            <a:lstStyle/>
            <a:p>
              <a:endParaRPr lang="en-US"/>
            </a:p>
          </p:txBody>
        </p:sp>
        <p:sp>
          <p:nvSpPr>
            <p:cNvPr id="104" name="Line 101"/>
            <p:cNvSpPr>
              <a:spLocks noChangeShapeType="1"/>
            </p:cNvSpPr>
            <p:nvPr/>
          </p:nvSpPr>
          <p:spPr bwMode="auto">
            <a:xfrm flipV="1">
              <a:off x="3452" y="1802"/>
              <a:ext cx="337" cy="155"/>
            </a:xfrm>
            <a:prstGeom prst="line">
              <a:avLst/>
            </a:prstGeom>
            <a:noFill/>
            <a:ln w="31750">
              <a:solidFill>
                <a:srgbClr val="FFFF00"/>
              </a:solidFill>
              <a:round/>
              <a:headEnd/>
              <a:tailEnd/>
            </a:ln>
          </p:spPr>
          <p:txBody>
            <a:bodyPr/>
            <a:lstStyle/>
            <a:p>
              <a:endParaRPr lang="en-US"/>
            </a:p>
          </p:txBody>
        </p:sp>
        <p:sp>
          <p:nvSpPr>
            <p:cNvPr id="105" name="Line 102"/>
            <p:cNvSpPr>
              <a:spLocks noChangeShapeType="1"/>
            </p:cNvSpPr>
            <p:nvPr/>
          </p:nvSpPr>
          <p:spPr bwMode="auto">
            <a:xfrm flipH="1" flipV="1">
              <a:off x="3779" y="1109"/>
              <a:ext cx="1" cy="693"/>
            </a:xfrm>
            <a:prstGeom prst="line">
              <a:avLst/>
            </a:prstGeom>
            <a:noFill/>
            <a:ln w="31750">
              <a:solidFill>
                <a:srgbClr val="FFFF00"/>
              </a:solidFill>
              <a:round/>
              <a:headEnd/>
              <a:tailEnd/>
            </a:ln>
          </p:spPr>
          <p:txBody>
            <a:bodyPr/>
            <a:lstStyle/>
            <a:p>
              <a:endParaRPr lang="en-US"/>
            </a:p>
          </p:txBody>
        </p:sp>
        <p:sp>
          <p:nvSpPr>
            <p:cNvPr id="106" name="Line 103"/>
            <p:cNvSpPr>
              <a:spLocks noChangeShapeType="1"/>
            </p:cNvSpPr>
            <p:nvPr/>
          </p:nvSpPr>
          <p:spPr bwMode="auto">
            <a:xfrm>
              <a:off x="3202" y="1388"/>
              <a:ext cx="577" cy="1"/>
            </a:xfrm>
            <a:prstGeom prst="line">
              <a:avLst/>
            </a:prstGeom>
            <a:noFill/>
            <a:ln w="31750">
              <a:solidFill>
                <a:srgbClr val="FFFF00"/>
              </a:solidFill>
              <a:round/>
              <a:headEnd/>
              <a:tailEnd type="triangle" w="med" len="med"/>
            </a:ln>
          </p:spPr>
          <p:txBody>
            <a:bodyPr/>
            <a:lstStyle/>
            <a:p>
              <a:endParaRPr lang="en-US"/>
            </a:p>
          </p:txBody>
        </p:sp>
        <p:sp>
          <p:nvSpPr>
            <p:cNvPr id="107" name="Line 104"/>
            <p:cNvSpPr>
              <a:spLocks noChangeShapeType="1"/>
            </p:cNvSpPr>
            <p:nvPr/>
          </p:nvSpPr>
          <p:spPr bwMode="auto">
            <a:xfrm>
              <a:off x="3211" y="2918"/>
              <a:ext cx="299" cy="1"/>
            </a:xfrm>
            <a:prstGeom prst="line">
              <a:avLst/>
            </a:prstGeom>
            <a:noFill/>
            <a:ln w="31750">
              <a:solidFill>
                <a:srgbClr val="FFFF00"/>
              </a:solidFill>
              <a:round/>
              <a:headEnd/>
              <a:tailEnd type="triangle" w="med" len="med"/>
            </a:ln>
          </p:spPr>
          <p:txBody>
            <a:bodyPr/>
            <a:lstStyle/>
            <a:p>
              <a:endParaRPr lang="en-US"/>
            </a:p>
          </p:txBody>
        </p:sp>
        <p:sp>
          <p:nvSpPr>
            <p:cNvPr id="108" name="Line 105"/>
            <p:cNvSpPr>
              <a:spLocks noChangeShapeType="1"/>
            </p:cNvSpPr>
            <p:nvPr/>
          </p:nvSpPr>
          <p:spPr bwMode="auto">
            <a:xfrm flipH="1" flipV="1">
              <a:off x="3509" y="2365"/>
              <a:ext cx="1" cy="554"/>
            </a:xfrm>
            <a:prstGeom prst="line">
              <a:avLst/>
            </a:prstGeom>
            <a:noFill/>
            <a:ln w="31750">
              <a:solidFill>
                <a:srgbClr val="FFFF00"/>
              </a:solidFill>
              <a:round/>
              <a:headEnd/>
              <a:tailEnd/>
            </a:ln>
          </p:spPr>
          <p:txBody>
            <a:bodyPr/>
            <a:lstStyle/>
            <a:p>
              <a:endParaRPr lang="en-US"/>
            </a:p>
          </p:txBody>
        </p:sp>
        <p:sp>
          <p:nvSpPr>
            <p:cNvPr id="109" name="Line 106"/>
            <p:cNvSpPr>
              <a:spLocks noChangeShapeType="1"/>
            </p:cNvSpPr>
            <p:nvPr/>
          </p:nvSpPr>
          <p:spPr bwMode="auto">
            <a:xfrm flipV="1">
              <a:off x="3507" y="2198"/>
              <a:ext cx="575" cy="162"/>
            </a:xfrm>
            <a:prstGeom prst="line">
              <a:avLst/>
            </a:prstGeom>
            <a:noFill/>
            <a:ln w="31750">
              <a:solidFill>
                <a:srgbClr val="FFFF00"/>
              </a:solidFill>
              <a:round/>
              <a:headEnd/>
              <a:tailEnd/>
            </a:ln>
          </p:spPr>
          <p:txBody>
            <a:bodyPr/>
            <a:lstStyle/>
            <a:p>
              <a:endParaRPr lang="en-US"/>
            </a:p>
          </p:txBody>
        </p:sp>
        <p:sp>
          <p:nvSpPr>
            <p:cNvPr id="110" name="Line 107"/>
            <p:cNvSpPr>
              <a:spLocks noChangeShapeType="1"/>
            </p:cNvSpPr>
            <p:nvPr/>
          </p:nvSpPr>
          <p:spPr bwMode="auto">
            <a:xfrm>
              <a:off x="4087" y="2197"/>
              <a:ext cx="934" cy="1"/>
            </a:xfrm>
            <a:prstGeom prst="line">
              <a:avLst/>
            </a:prstGeom>
            <a:noFill/>
            <a:ln w="31750">
              <a:solidFill>
                <a:srgbClr val="FFFF00"/>
              </a:solidFill>
              <a:round/>
              <a:headEnd/>
              <a:tailEnd/>
            </a:ln>
          </p:spPr>
          <p:txBody>
            <a:bodyPr/>
            <a:lstStyle/>
            <a:p>
              <a:endParaRPr lang="en-US"/>
            </a:p>
          </p:txBody>
        </p:sp>
        <p:sp>
          <p:nvSpPr>
            <p:cNvPr id="111" name="Line 108"/>
            <p:cNvSpPr>
              <a:spLocks noChangeShapeType="1"/>
            </p:cNvSpPr>
            <p:nvPr/>
          </p:nvSpPr>
          <p:spPr bwMode="auto">
            <a:xfrm flipV="1">
              <a:off x="4453" y="1689"/>
              <a:ext cx="0" cy="498"/>
            </a:xfrm>
            <a:prstGeom prst="line">
              <a:avLst/>
            </a:prstGeom>
            <a:noFill/>
            <a:ln w="31750">
              <a:solidFill>
                <a:srgbClr val="FFFF00"/>
              </a:solidFill>
              <a:round/>
              <a:headEnd/>
              <a:tailEnd type="triangle" w="med" len="med"/>
            </a:ln>
          </p:spPr>
          <p:txBody>
            <a:bodyPr/>
            <a:lstStyle/>
            <a:p>
              <a:endParaRPr lang="en-US"/>
            </a:p>
          </p:txBody>
        </p:sp>
        <p:sp>
          <p:nvSpPr>
            <p:cNvPr id="112" name="Line 109"/>
            <p:cNvSpPr>
              <a:spLocks noChangeShapeType="1"/>
            </p:cNvSpPr>
            <p:nvPr/>
          </p:nvSpPr>
          <p:spPr bwMode="auto">
            <a:xfrm>
              <a:off x="3511" y="2759"/>
              <a:ext cx="931" cy="0"/>
            </a:xfrm>
            <a:prstGeom prst="line">
              <a:avLst/>
            </a:prstGeom>
            <a:noFill/>
            <a:ln w="31750">
              <a:solidFill>
                <a:srgbClr val="FFFF00"/>
              </a:solidFill>
              <a:round/>
              <a:headEnd/>
              <a:tailEnd type="triangle" w="med" len="med"/>
            </a:ln>
          </p:spPr>
          <p:txBody>
            <a:bodyPr/>
            <a:lstStyle/>
            <a:p>
              <a:endParaRPr 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49</a:t>
            </a:fld>
            <a:endParaRPr lang="en-US"/>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Switchbox operation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200025" y="4343400"/>
            <a:ext cx="4752975" cy="163988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6 pass transistors per switchbox interconnect point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Pass transistors act as programmable switches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Pass transistor gates are driven by configuration memory cells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4"/>
          <p:cNvSpPr>
            <a:spLocks noChangeArrowheads="1"/>
          </p:cNvSpPr>
          <p:nvPr/>
        </p:nvSpPr>
        <p:spPr bwMode="auto">
          <a:xfrm>
            <a:off x="5448300" y="1355725"/>
            <a:ext cx="2811463" cy="457200"/>
          </a:xfrm>
          <a:prstGeom prst="rect">
            <a:avLst/>
          </a:prstGeom>
          <a:noFill/>
          <a:ln w="12700">
            <a:noFill/>
            <a:miter lim="800000"/>
            <a:headEnd/>
            <a:tailEnd/>
          </a:ln>
        </p:spPr>
        <p:txBody>
          <a:bodyPr lIns="90488" tIns="44450" rIns="90488" bIns="44450"/>
          <a:lstStyle/>
          <a:p>
            <a:pPr algn="ctr"/>
            <a:r>
              <a:rPr lang="en-US" sz="2400">
                <a:latin typeface="Arial" pitchFamily="34" charset="0"/>
              </a:rPr>
              <a:t>After Programming</a:t>
            </a:r>
          </a:p>
        </p:txBody>
      </p:sp>
      <p:grpSp>
        <p:nvGrpSpPr>
          <p:cNvPr id="8" name="Group 5"/>
          <p:cNvGrpSpPr>
            <a:grpSpLocks/>
          </p:cNvGrpSpPr>
          <p:nvPr/>
        </p:nvGrpSpPr>
        <p:grpSpPr bwMode="auto">
          <a:xfrm>
            <a:off x="1349375" y="1833563"/>
            <a:ext cx="2144713" cy="2209800"/>
            <a:chOff x="946" y="1086"/>
            <a:chExt cx="1351" cy="1392"/>
          </a:xfrm>
        </p:grpSpPr>
        <p:sp>
          <p:nvSpPr>
            <p:cNvPr id="9" name="Rectangle 6"/>
            <p:cNvSpPr>
              <a:spLocks noChangeArrowheads="1"/>
            </p:cNvSpPr>
            <p:nvPr/>
          </p:nvSpPr>
          <p:spPr bwMode="auto">
            <a:xfrm>
              <a:off x="1149" y="1290"/>
              <a:ext cx="960" cy="1000"/>
            </a:xfrm>
            <a:prstGeom prst="rect">
              <a:avLst/>
            </a:prstGeom>
            <a:solidFill>
              <a:srgbClr val="FF9900"/>
            </a:solidFill>
            <a:ln w="19050">
              <a:solidFill>
                <a:schemeClr val="tx1"/>
              </a:solidFill>
              <a:miter lim="800000"/>
              <a:headEnd/>
              <a:tailEnd/>
            </a:ln>
          </p:spPr>
          <p:txBody>
            <a:bodyPr/>
            <a:lstStyle/>
            <a:p>
              <a:endParaRPr lang="en-US"/>
            </a:p>
          </p:txBody>
        </p:sp>
        <p:sp>
          <p:nvSpPr>
            <p:cNvPr id="10" name="Freeform 7"/>
            <p:cNvSpPr>
              <a:spLocks/>
            </p:cNvSpPr>
            <p:nvPr/>
          </p:nvSpPr>
          <p:spPr bwMode="auto">
            <a:xfrm>
              <a:off x="1197" y="1934"/>
              <a:ext cx="266" cy="296"/>
            </a:xfrm>
            <a:custGeom>
              <a:avLst/>
              <a:gdLst>
                <a:gd name="T0" fmla="*/ 152 w 288"/>
                <a:gd name="T1" fmla="*/ 0 h 296"/>
                <a:gd name="T2" fmla="*/ 288 w 288"/>
                <a:gd name="T3" fmla="*/ 144 h 296"/>
                <a:gd name="T4" fmla="*/ 144 w 288"/>
                <a:gd name="T5" fmla="*/ 296 h 296"/>
                <a:gd name="T6" fmla="*/ 0 w 288"/>
                <a:gd name="T7" fmla="*/ 152 h 296"/>
                <a:gd name="T8" fmla="*/ 152 w 288"/>
                <a:gd name="T9" fmla="*/ 0 h 296"/>
                <a:gd name="T10" fmla="*/ 0 60000 65536"/>
                <a:gd name="T11" fmla="*/ 0 60000 65536"/>
                <a:gd name="T12" fmla="*/ 0 60000 65536"/>
                <a:gd name="T13" fmla="*/ 0 60000 65536"/>
                <a:gd name="T14" fmla="*/ 0 60000 65536"/>
                <a:gd name="T15" fmla="*/ 0 w 288"/>
                <a:gd name="T16" fmla="*/ 0 h 296"/>
                <a:gd name="T17" fmla="*/ 288 w 288"/>
                <a:gd name="T18" fmla="*/ 296 h 296"/>
              </a:gdLst>
              <a:ahLst/>
              <a:cxnLst>
                <a:cxn ang="T10">
                  <a:pos x="T0" y="T1"/>
                </a:cxn>
                <a:cxn ang="T11">
                  <a:pos x="T2" y="T3"/>
                </a:cxn>
                <a:cxn ang="T12">
                  <a:pos x="T4" y="T5"/>
                </a:cxn>
                <a:cxn ang="T13">
                  <a:pos x="T6" y="T7"/>
                </a:cxn>
                <a:cxn ang="T14">
                  <a:pos x="T8" y="T9"/>
                </a:cxn>
              </a:cxnLst>
              <a:rect l="T15" t="T16" r="T17" b="T18"/>
              <a:pathLst>
                <a:path w="288" h="296">
                  <a:moveTo>
                    <a:pt x="152" y="0"/>
                  </a:moveTo>
                  <a:lnTo>
                    <a:pt x="288" y="144"/>
                  </a:lnTo>
                  <a:lnTo>
                    <a:pt x="144" y="296"/>
                  </a:lnTo>
                  <a:lnTo>
                    <a:pt x="0" y="152"/>
                  </a:lnTo>
                  <a:lnTo>
                    <a:pt x="152" y="0"/>
                  </a:lnTo>
                  <a:close/>
                </a:path>
              </a:pathLst>
            </a:custGeom>
            <a:solidFill>
              <a:srgbClr val="FF9900"/>
            </a:solidFill>
            <a:ln w="38100">
              <a:solidFill>
                <a:schemeClr val="tx1"/>
              </a:solidFill>
              <a:round/>
              <a:headEnd/>
              <a:tailEnd/>
            </a:ln>
          </p:spPr>
          <p:txBody>
            <a:bodyPr/>
            <a:lstStyle/>
            <a:p>
              <a:endParaRPr lang="en-US"/>
            </a:p>
          </p:txBody>
        </p:sp>
        <p:sp>
          <p:nvSpPr>
            <p:cNvPr id="11" name="Line 8"/>
            <p:cNvSpPr>
              <a:spLocks noChangeShapeType="1"/>
            </p:cNvSpPr>
            <p:nvPr/>
          </p:nvSpPr>
          <p:spPr bwMode="auto">
            <a:xfrm>
              <a:off x="946" y="1486"/>
              <a:ext cx="1351" cy="1"/>
            </a:xfrm>
            <a:prstGeom prst="line">
              <a:avLst/>
            </a:prstGeom>
            <a:noFill/>
            <a:ln w="19050">
              <a:solidFill>
                <a:schemeClr val="tx1"/>
              </a:solidFill>
              <a:round/>
              <a:headEnd/>
              <a:tailEnd/>
            </a:ln>
          </p:spPr>
          <p:txBody>
            <a:bodyPr/>
            <a:lstStyle/>
            <a:p>
              <a:endParaRPr lang="en-US"/>
            </a:p>
          </p:txBody>
        </p:sp>
        <p:sp>
          <p:nvSpPr>
            <p:cNvPr id="12" name="Line 9"/>
            <p:cNvSpPr>
              <a:spLocks noChangeShapeType="1"/>
            </p:cNvSpPr>
            <p:nvPr/>
          </p:nvSpPr>
          <p:spPr bwMode="auto">
            <a:xfrm>
              <a:off x="953" y="1686"/>
              <a:ext cx="1337" cy="1"/>
            </a:xfrm>
            <a:prstGeom prst="line">
              <a:avLst/>
            </a:prstGeom>
            <a:noFill/>
            <a:ln w="19050">
              <a:solidFill>
                <a:schemeClr val="tx1"/>
              </a:solidFill>
              <a:round/>
              <a:headEnd/>
              <a:tailEnd/>
            </a:ln>
          </p:spPr>
          <p:txBody>
            <a:bodyPr/>
            <a:lstStyle/>
            <a:p>
              <a:endParaRPr lang="en-US"/>
            </a:p>
          </p:txBody>
        </p:sp>
        <p:sp>
          <p:nvSpPr>
            <p:cNvPr id="13" name="Line 10"/>
            <p:cNvSpPr>
              <a:spLocks noChangeShapeType="1"/>
            </p:cNvSpPr>
            <p:nvPr/>
          </p:nvSpPr>
          <p:spPr bwMode="auto">
            <a:xfrm>
              <a:off x="946" y="1886"/>
              <a:ext cx="1344" cy="1"/>
            </a:xfrm>
            <a:prstGeom prst="line">
              <a:avLst/>
            </a:prstGeom>
            <a:noFill/>
            <a:ln w="19050">
              <a:solidFill>
                <a:schemeClr val="tx1"/>
              </a:solidFill>
              <a:round/>
              <a:headEnd/>
              <a:tailEnd/>
            </a:ln>
          </p:spPr>
          <p:txBody>
            <a:bodyPr/>
            <a:lstStyle/>
            <a:p>
              <a:endParaRPr lang="en-US"/>
            </a:p>
          </p:txBody>
        </p:sp>
        <p:sp>
          <p:nvSpPr>
            <p:cNvPr id="14" name="Line 11"/>
            <p:cNvSpPr>
              <a:spLocks noChangeShapeType="1"/>
            </p:cNvSpPr>
            <p:nvPr/>
          </p:nvSpPr>
          <p:spPr bwMode="auto">
            <a:xfrm>
              <a:off x="960" y="2086"/>
              <a:ext cx="1337" cy="1"/>
            </a:xfrm>
            <a:prstGeom prst="line">
              <a:avLst/>
            </a:prstGeom>
            <a:noFill/>
            <a:ln w="19050">
              <a:solidFill>
                <a:schemeClr val="tx1"/>
              </a:solidFill>
              <a:round/>
              <a:headEnd/>
              <a:tailEnd/>
            </a:ln>
          </p:spPr>
          <p:txBody>
            <a:bodyPr/>
            <a:lstStyle/>
            <a:p>
              <a:endParaRPr lang="en-US"/>
            </a:p>
          </p:txBody>
        </p:sp>
        <p:sp>
          <p:nvSpPr>
            <p:cNvPr id="15" name="Line 12"/>
            <p:cNvSpPr>
              <a:spLocks noChangeShapeType="1"/>
            </p:cNvSpPr>
            <p:nvPr/>
          </p:nvSpPr>
          <p:spPr bwMode="auto">
            <a:xfrm>
              <a:off x="1337" y="1086"/>
              <a:ext cx="1" cy="1392"/>
            </a:xfrm>
            <a:prstGeom prst="line">
              <a:avLst/>
            </a:prstGeom>
            <a:noFill/>
            <a:ln w="19050">
              <a:solidFill>
                <a:schemeClr val="tx1"/>
              </a:solidFill>
              <a:round/>
              <a:headEnd/>
              <a:tailEnd/>
            </a:ln>
          </p:spPr>
          <p:txBody>
            <a:bodyPr/>
            <a:lstStyle/>
            <a:p>
              <a:endParaRPr lang="en-US"/>
            </a:p>
          </p:txBody>
        </p:sp>
        <p:sp>
          <p:nvSpPr>
            <p:cNvPr id="16" name="Line 13"/>
            <p:cNvSpPr>
              <a:spLocks noChangeShapeType="1"/>
            </p:cNvSpPr>
            <p:nvPr/>
          </p:nvSpPr>
          <p:spPr bwMode="auto">
            <a:xfrm>
              <a:off x="1529" y="1086"/>
              <a:ext cx="1" cy="1392"/>
            </a:xfrm>
            <a:prstGeom prst="line">
              <a:avLst/>
            </a:prstGeom>
            <a:noFill/>
            <a:ln w="19050">
              <a:solidFill>
                <a:schemeClr val="tx1"/>
              </a:solidFill>
              <a:round/>
              <a:headEnd/>
              <a:tailEnd/>
            </a:ln>
          </p:spPr>
          <p:txBody>
            <a:bodyPr/>
            <a:lstStyle/>
            <a:p>
              <a:endParaRPr lang="en-US"/>
            </a:p>
          </p:txBody>
        </p:sp>
        <p:sp>
          <p:nvSpPr>
            <p:cNvPr id="17" name="Line 14"/>
            <p:cNvSpPr>
              <a:spLocks noChangeShapeType="1"/>
            </p:cNvSpPr>
            <p:nvPr/>
          </p:nvSpPr>
          <p:spPr bwMode="auto">
            <a:xfrm>
              <a:off x="1721" y="1086"/>
              <a:ext cx="1" cy="1392"/>
            </a:xfrm>
            <a:prstGeom prst="line">
              <a:avLst/>
            </a:prstGeom>
            <a:noFill/>
            <a:ln w="19050">
              <a:solidFill>
                <a:schemeClr val="tx1"/>
              </a:solidFill>
              <a:round/>
              <a:headEnd/>
              <a:tailEnd/>
            </a:ln>
          </p:spPr>
          <p:txBody>
            <a:bodyPr/>
            <a:lstStyle/>
            <a:p>
              <a:endParaRPr lang="en-US"/>
            </a:p>
          </p:txBody>
        </p:sp>
        <p:sp>
          <p:nvSpPr>
            <p:cNvPr id="18" name="Line 15"/>
            <p:cNvSpPr>
              <a:spLocks noChangeShapeType="1"/>
            </p:cNvSpPr>
            <p:nvPr/>
          </p:nvSpPr>
          <p:spPr bwMode="auto">
            <a:xfrm>
              <a:off x="1913" y="1086"/>
              <a:ext cx="1" cy="1392"/>
            </a:xfrm>
            <a:prstGeom prst="line">
              <a:avLst/>
            </a:prstGeom>
            <a:noFill/>
            <a:ln w="19050">
              <a:solidFill>
                <a:schemeClr val="tx1"/>
              </a:solidFill>
              <a:round/>
              <a:headEnd/>
              <a:tailEnd/>
            </a:ln>
          </p:spPr>
          <p:txBody>
            <a:bodyPr/>
            <a:lstStyle/>
            <a:p>
              <a:endParaRPr lang="en-US"/>
            </a:p>
          </p:txBody>
        </p:sp>
        <p:sp>
          <p:nvSpPr>
            <p:cNvPr id="19" name="Freeform 16"/>
            <p:cNvSpPr>
              <a:spLocks/>
            </p:cNvSpPr>
            <p:nvPr/>
          </p:nvSpPr>
          <p:spPr bwMode="auto">
            <a:xfrm>
              <a:off x="1588" y="1542"/>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 name="T10" fmla="*/ 0 60000 65536"/>
                <a:gd name="T11" fmla="*/ 0 60000 65536"/>
                <a:gd name="T12" fmla="*/ 0 60000 65536"/>
                <a:gd name="T13" fmla="*/ 0 60000 65536"/>
                <a:gd name="T14" fmla="*/ 0 60000 65536"/>
                <a:gd name="T15" fmla="*/ 0 w 288"/>
                <a:gd name="T16" fmla="*/ 0 h 296"/>
                <a:gd name="T17" fmla="*/ 288 w 288"/>
                <a:gd name="T18" fmla="*/ 296 h 296"/>
              </a:gdLst>
              <a:ahLst/>
              <a:cxnLst>
                <a:cxn ang="T10">
                  <a:pos x="T0" y="T1"/>
                </a:cxn>
                <a:cxn ang="T11">
                  <a:pos x="T2" y="T3"/>
                </a:cxn>
                <a:cxn ang="T12">
                  <a:pos x="T4" y="T5"/>
                </a:cxn>
                <a:cxn ang="T13">
                  <a:pos x="T6" y="T7"/>
                </a:cxn>
                <a:cxn ang="T14">
                  <a:pos x="T8" y="T9"/>
                </a:cxn>
              </a:cxnLst>
              <a:rect l="T15" t="T16" r="T17" b="T18"/>
              <a:pathLst>
                <a:path w="288" h="296">
                  <a:moveTo>
                    <a:pt x="144" y="0"/>
                  </a:moveTo>
                  <a:lnTo>
                    <a:pt x="288" y="144"/>
                  </a:lnTo>
                  <a:lnTo>
                    <a:pt x="144" y="296"/>
                  </a:lnTo>
                  <a:lnTo>
                    <a:pt x="0" y="152"/>
                  </a:lnTo>
                  <a:lnTo>
                    <a:pt x="144" y="0"/>
                  </a:lnTo>
                  <a:close/>
                </a:path>
              </a:pathLst>
            </a:custGeom>
            <a:solidFill>
              <a:srgbClr val="FF9900"/>
            </a:solidFill>
            <a:ln w="38100">
              <a:solidFill>
                <a:schemeClr val="tx1"/>
              </a:solidFill>
              <a:round/>
              <a:headEnd/>
              <a:tailEnd/>
            </a:ln>
          </p:spPr>
          <p:txBody>
            <a:bodyPr/>
            <a:lstStyle/>
            <a:p>
              <a:endParaRPr lang="en-US"/>
            </a:p>
          </p:txBody>
        </p:sp>
        <p:sp>
          <p:nvSpPr>
            <p:cNvPr id="20" name="Freeform 17"/>
            <p:cNvSpPr>
              <a:spLocks/>
            </p:cNvSpPr>
            <p:nvPr/>
          </p:nvSpPr>
          <p:spPr bwMode="auto">
            <a:xfrm>
              <a:off x="1780" y="1334"/>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 name="T10" fmla="*/ 0 60000 65536"/>
                <a:gd name="T11" fmla="*/ 0 60000 65536"/>
                <a:gd name="T12" fmla="*/ 0 60000 65536"/>
                <a:gd name="T13" fmla="*/ 0 60000 65536"/>
                <a:gd name="T14" fmla="*/ 0 60000 65536"/>
                <a:gd name="T15" fmla="*/ 0 w 288"/>
                <a:gd name="T16" fmla="*/ 0 h 296"/>
                <a:gd name="T17" fmla="*/ 288 w 288"/>
                <a:gd name="T18" fmla="*/ 296 h 296"/>
              </a:gdLst>
              <a:ahLst/>
              <a:cxnLst>
                <a:cxn ang="T10">
                  <a:pos x="T0" y="T1"/>
                </a:cxn>
                <a:cxn ang="T11">
                  <a:pos x="T2" y="T3"/>
                </a:cxn>
                <a:cxn ang="T12">
                  <a:pos x="T4" y="T5"/>
                </a:cxn>
                <a:cxn ang="T13">
                  <a:pos x="T6" y="T7"/>
                </a:cxn>
                <a:cxn ang="T14">
                  <a:pos x="T8" y="T9"/>
                </a:cxn>
              </a:cxnLst>
              <a:rect l="T15" t="T16" r="T17" b="T18"/>
              <a:pathLst>
                <a:path w="288" h="296">
                  <a:moveTo>
                    <a:pt x="144" y="0"/>
                  </a:moveTo>
                  <a:lnTo>
                    <a:pt x="288" y="144"/>
                  </a:lnTo>
                  <a:lnTo>
                    <a:pt x="144" y="296"/>
                  </a:lnTo>
                  <a:lnTo>
                    <a:pt x="0" y="152"/>
                  </a:lnTo>
                  <a:lnTo>
                    <a:pt x="144" y="0"/>
                  </a:lnTo>
                  <a:close/>
                </a:path>
              </a:pathLst>
            </a:custGeom>
            <a:solidFill>
              <a:srgbClr val="FF9900"/>
            </a:solidFill>
            <a:ln w="38100">
              <a:solidFill>
                <a:schemeClr val="tx1"/>
              </a:solidFill>
              <a:round/>
              <a:headEnd/>
              <a:tailEnd/>
            </a:ln>
          </p:spPr>
          <p:txBody>
            <a:bodyPr/>
            <a:lstStyle/>
            <a:p>
              <a:endParaRPr lang="en-US"/>
            </a:p>
          </p:txBody>
        </p:sp>
        <p:sp>
          <p:nvSpPr>
            <p:cNvPr id="21" name="Freeform 18"/>
            <p:cNvSpPr>
              <a:spLocks/>
            </p:cNvSpPr>
            <p:nvPr/>
          </p:nvSpPr>
          <p:spPr bwMode="auto">
            <a:xfrm>
              <a:off x="1396" y="1726"/>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 name="T10" fmla="*/ 0 60000 65536"/>
                <a:gd name="T11" fmla="*/ 0 60000 65536"/>
                <a:gd name="T12" fmla="*/ 0 60000 65536"/>
                <a:gd name="T13" fmla="*/ 0 60000 65536"/>
                <a:gd name="T14" fmla="*/ 0 60000 65536"/>
                <a:gd name="T15" fmla="*/ 0 w 288"/>
                <a:gd name="T16" fmla="*/ 0 h 296"/>
                <a:gd name="T17" fmla="*/ 288 w 288"/>
                <a:gd name="T18" fmla="*/ 296 h 296"/>
              </a:gdLst>
              <a:ahLst/>
              <a:cxnLst>
                <a:cxn ang="T10">
                  <a:pos x="T0" y="T1"/>
                </a:cxn>
                <a:cxn ang="T11">
                  <a:pos x="T2" y="T3"/>
                </a:cxn>
                <a:cxn ang="T12">
                  <a:pos x="T4" y="T5"/>
                </a:cxn>
                <a:cxn ang="T13">
                  <a:pos x="T6" y="T7"/>
                </a:cxn>
                <a:cxn ang="T14">
                  <a:pos x="T8" y="T9"/>
                </a:cxn>
              </a:cxnLst>
              <a:rect l="T15" t="T16" r="T17" b="T18"/>
              <a:pathLst>
                <a:path w="288" h="296">
                  <a:moveTo>
                    <a:pt x="144" y="0"/>
                  </a:moveTo>
                  <a:lnTo>
                    <a:pt x="288" y="144"/>
                  </a:lnTo>
                  <a:lnTo>
                    <a:pt x="144" y="296"/>
                  </a:lnTo>
                  <a:lnTo>
                    <a:pt x="0" y="152"/>
                  </a:lnTo>
                  <a:lnTo>
                    <a:pt x="144" y="0"/>
                  </a:lnTo>
                  <a:close/>
                </a:path>
              </a:pathLst>
            </a:custGeom>
            <a:solidFill>
              <a:srgbClr val="FF9900"/>
            </a:solidFill>
            <a:ln w="38100">
              <a:solidFill>
                <a:schemeClr val="tx1"/>
              </a:solidFill>
              <a:round/>
              <a:headEnd/>
              <a:tailEnd/>
            </a:ln>
          </p:spPr>
          <p:txBody>
            <a:bodyPr/>
            <a:lstStyle/>
            <a:p>
              <a:endParaRPr lang="en-US"/>
            </a:p>
          </p:txBody>
        </p:sp>
      </p:grpSp>
      <p:grpSp>
        <p:nvGrpSpPr>
          <p:cNvPr id="22" name="Group 19"/>
          <p:cNvGrpSpPr>
            <a:grpSpLocks/>
          </p:cNvGrpSpPr>
          <p:nvPr/>
        </p:nvGrpSpPr>
        <p:grpSpPr bwMode="auto">
          <a:xfrm>
            <a:off x="5878513" y="2008188"/>
            <a:ext cx="1997075" cy="1958975"/>
            <a:chOff x="3412" y="1168"/>
            <a:chExt cx="1258" cy="1234"/>
          </a:xfrm>
        </p:grpSpPr>
        <p:sp>
          <p:nvSpPr>
            <p:cNvPr id="23" name="Rectangle 20"/>
            <p:cNvSpPr>
              <a:spLocks noChangeArrowheads="1"/>
            </p:cNvSpPr>
            <p:nvPr/>
          </p:nvSpPr>
          <p:spPr bwMode="auto">
            <a:xfrm>
              <a:off x="3542" y="1290"/>
              <a:ext cx="960" cy="1000"/>
            </a:xfrm>
            <a:prstGeom prst="rect">
              <a:avLst/>
            </a:prstGeom>
            <a:solidFill>
              <a:srgbClr val="FF9900"/>
            </a:solidFill>
            <a:ln w="12700">
              <a:solidFill>
                <a:schemeClr val="tx1"/>
              </a:solidFill>
              <a:miter lim="800000"/>
              <a:headEnd/>
              <a:tailEnd/>
            </a:ln>
          </p:spPr>
          <p:txBody>
            <a:bodyPr/>
            <a:lstStyle/>
            <a:p>
              <a:endParaRPr lang="en-US"/>
            </a:p>
          </p:txBody>
        </p:sp>
        <p:sp>
          <p:nvSpPr>
            <p:cNvPr id="24" name="Line 21"/>
            <p:cNvSpPr>
              <a:spLocks noChangeShapeType="1"/>
            </p:cNvSpPr>
            <p:nvPr/>
          </p:nvSpPr>
          <p:spPr bwMode="auto">
            <a:xfrm>
              <a:off x="3412" y="1507"/>
              <a:ext cx="1258" cy="0"/>
            </a:xfrm>
            <a:prstGeom prst="line">
              <a:avLst/>
            </a:prstGeom>
            <a:noFill/>
            <a:ln w="12700">
              <a:solidFill>
                <a:schemeClr val="tx1"/>
              </a:solidFill>
              <a:round/>
              <a:headEnd/>
              <a:tailEnd/>
            </a:ln>
          </p:spPr>
          <p:txBody>
            <a:bodyPr/>
            <a:lstStyle/>
            <a:p>
              <a:endParaRPr lang="en-US"/>
            </a:p>
          </p:txBody>
        </p:sp>
        <p:sp>
          <p:nvSpPr>
            <p:cNvPr id="25" name="Line 22"/>
            <p:cNvSpPr>
              <a:spLocks noChangeShapeType="1"/>
            </p:cNvSpPr>
            <p:nvPr/>
          </p:nvSpPr>
          <p:spPr bwMode="auto">
            <a:xfrm>
              <a:off x="3727" y="1168"/>
              <a:ext cx="0" cy="1233"/>
            </a:xfrm>
            <a:prstGeom prst="line">
              <a:avLst/>
            </a:prstGeom>
            <a:noFill/>
            <a:ln w="12700">
              <a:solidFill>
                <a:schemeClr val="tx1"/>
              </a:solidFill>
              <a:round/>
              <a:headEnd/>
              <a:tailEnd/>
            </a:ln>
          </p:spPr>
          <p:txBody>
            <a:bodyPr/>
            <a:lstStyle/>
            <a:p>
              <a:endParaRPr lang="en-US"/>
            </a:p>
          </p:txBody>
        </p:sp>
        <p:sp>
          <p:nvSpPr>
            <p:cNvPr id="26" name="AutoShape 23"/>
            <p:cNvSpPr>
              <a:spLocks noChangeArrowheads="1"/>
            </p:cNvSpPr>
            <p:nvPr/>
          </p:nvSpPr>
          <p:spPr bwMode="auto">
            <a:xfrm>
              <a:off x="3969" y="1555"/>
              <a:ext cx="290" cy="290"/>
            </a:xfrm>
            <a:prstGeom prst="diamond">
              <a:avLst/>
            </a:prstGeom>
            <a:solidFill>
              <a:srgbClr val="FF9900"/>
            </a:solidFill>
            <a:ln w="19050">
              <a:solidFill>
                <a:schemeClr val="tx1"/>
              </a:solidFill>
              <a:miter lim="800000"/>
              <a:headEnd/>
              <a:tailEnd/>
            </a:ln>
          </p:spPr>
          <p:txBody>
            <a:bodyPr wrap="none" anchor="ctr"/>
            <a:lstStyle/>
            <a:p>
              <a:endParaRPr lang="en-US"/>
            </a:p>
          </p:txBody>
        </p:sp>
        <p:sp>
          <p:nvSpPr>
            <p:cNvPr id="27" name="Line 24"/>
            <p:cNvSpPr>
              <a:spLocks noChangeShapeType="1"/>
            </p:cNvSpPr>
            <p:nvPr/>
          </p:nvSpPr>
          <p:spPr bwMode="auto">
            <a:xfrm>
              <a:off x="3412" y="1700"/>
              <a:ext cx="1186" cy="0"/>
            </a:xfrm>
            <a:prstGeom prst="line">
              <a:avLst/>
            </a:prstGeom>
            <a:noFill/>
            <a:ln w="12700">
              <a:solidFill>
                <a:schemeClr val="tx1"/>
              </a:solidFill>
              <a:round/>
              <a:headEnd/>
              <a:tailEnd/>
            </a:ln>
          </p:spPr>
          <p:txBody>
            <a:bodyPr/>
            <a:lstStyle/>
            <a:p>
              <a:endParaRPr lang="en-US"/>
            </a:p>
          </p:txBody>
        </p:sp>
        <p:sp>
          <p:nvSpPr>
            <p:cNvPr id="28" name="Line 25"/>
            <p:cNvSpPr>
              <a:spLocks noChangeShapeType="1"/>
            </p:cNvSpPr>
            <p:nvPr/>
          </p:nvSpPr>
          <p:spPr bwMode="auto">
            <a:xfrm>
              <a:off x="3412" y="1894"/>
              <a:ext cx="1258" cy="0"/>
            </a:xfrm>
            <a:prstGeom prst="line">
              <a:avLst/>
            </a:prstGeom>
            <a:noFill/>
            <a:ln w="12700">
              <a:solidFill>
                <a:schemeClr val="tx1"/>
              </a:solidFill>
              <a:round/>
              <a:headEnd/>
              <a:tailEnd/>
            </a:ln>
          </p:spPr>
          <p:txBody>
            <a:bodyPr/>
            <a:lstStyle/>
            <a:p>
              <a:endParaRPr lang="en-US"/>
            </a:p>
          </p:txBody>
        </p:sp>
        <p:sp>
          <p:nvSpPr>
            <p:cNvPr id="29" name="Line 26"/>
            <p:cNvSpPr>
              <a:spLocks noChangeShapeType="1"/>
            </p:cNvSpPr>
            <p:nvPr/>
          </p:nvSpPr>
          <p:spPr bwMode="auto">
            <a:xfrm>
              <a:off x="3412" y="2087"/>
              <a:ext cx="1258" cy="0"/>
            </a:xfrm>
            <a:prstGeom prst="line">
              <a:avLst/>
            </a:prstGeom>
            <a:noFill/>
            <a:ln w="12700">
              <a:solidFill>
                <a:schemeClr val="tx1"/>
              </a:solidFill>
              <a:round/>
              <a:headEnd/>
              <a:tailEnd/>
            </a:ln>
          </p:spPr>
          <p:txBody>
            <a:bodyPr/>
            <a:lstStyle/>
            <a:p>
              <a:endParaRPr lang="en-US"/>
            </a:p>
          </p:txBody>
        </p:sp>
        <p:sp>
          <p:nvSpPr>
            <p:cNvPr id="30" name="Line 27"/>
            <p:cNvSpPr>
              <a:spLocks noChangeShapeType="1"/>
            </p:cNvSpPr>
            <p:nvPr/>
          </p:nvSpPr>
          <p:spPr bwMode="auto">
            <a:xfrm>
              <a:off x="3920" y="1168"/>
              <a:ext cx="0" cy="1233"/>
            </a:xfrm>
            <a:prstGeom prst="line">
              <a:avLst/>
            </a:prstGeom>
            <a:noFill/>
            <a:ln w="12700">
              <a:solidFill>
                <a:schemeClr val="tx1"/>
              </a:solidFill>
              <a:round/>
              <a:headEnd/>
              <a:tailEnd/>
            </a:ln>
          </p:spPr>
          <p:txBody>
            <a:bodyPr/>
            <a:lstStyle/>
            <a:p>
              <a:endParaRPr lang="en-US"/>
            </a:p>
          </p:txBody>
        </p:sp>
        <p:sp>
          <p:nvSpPr>
            <p:cNvPr id="31" name="Line 28"/>
            <p:cNvSpPr>
              <a:spLocks noChangeShapeType="1"/>
            </p:cNvSpPr>
            <p:nvPr/>
          </p:nvSpPr>
          <p:spPr bwMode="auto">
            <a:xfrm>
              <a:off x="4307" y="1168"/>
              <a:ext cx="0" cy="1233"/>
            </a:xfrm>
            <a:prstGeom prst="line">
              <a:avLst/>
            </a:prstGeom>
            <a:noFill/>
            <a:ln w="12700">
              <a:solidFill>
                <a:schemeClr val="tx1"/>
              </a:solidFill>
              <a:round/>
              <a:headEnd/>
              <a:tailEnd/>
            </a:ln>
          </p:spPr>
          <p:txBody>
            <a:bodyPr/>
            <a:lstStyle/>
            <a:p>
              <a:endParaRPr lang="en-US"/>
            </a:p>
          </p:txBody>
        </p:sp>
        <p:sp>
          <p:nvSpPr>
            <p:cNvPr id="32" name="Line 29"/>
            <p:cNvSpPr>
              <a:spLocks noChangeShapeType="1"/>
            </p:cNvSpPr>
            <p:nvPr/>
          </p:nvSpPr>
          <p:spPr bwMode="auto">
            <a:xfrm>
              <a:off x="4114" y="1168"/>
              <a:ext cx="0" cy="1233"/>
            </a:xfrm>
            <a:prstGeom prst="line">
              <a:avLst/>
            </a:prstGeom>
            <a:noFill/>
            <a:ln w="12700">
              <a:solidFill>
                <a:schemeClr val="tx1"/>
              </a:solidFill>
              <a:round/>
              <a:headEnd/>
              <a:tailEnd/>
            </a:ln>
          </p:spPr>
          <p:txBody>
            <a:bodyPr/>
            <a:lstStyle/>
            <a:p>
              <a:endParaRPr lang="en-US"/>
            </a:p>
          </p:txBody>
        </p:sp>
        <p:sp>
          <p:nvSpPr>
            <p:cNvPr id="33" name="AutoShape 30"/>
            <p:cNvSpPr>
              <a:spLocks noChangeArrowheads="1"/>
            </p:cNvSpPr>
            <p:nvPr/>
          </p:nvSpPr>
          <p:spPr bwMode="auto">
            <a:xfrm>
              <a:off x="3775" y="1749"/>
              <a:ext cx="290" cy="290"/>
            </a:xfrm>
            <a:prstGeom prst="diamond">
              <a:avLst/>
            </a:prstGeom>
            <a:solidFill>
              <a:srgbClr val="FF9900"/>
            </a:solidFill>
            <a:ln w="19050">
              <a:solidFill>
                <a:schemeClr val="tx1"/>
              </a:solidFill>
              <a:miter lim="800000"/>
              <a:headEnd/>
              <a:tailEnd/>
            </a:ln>
          </p:spPr>
          <p:txBody>
            <a:bodyPr wrap="none" anchor="ctr"/>
            <a:lstStyle/>
            <a:p>
              <a:endParaRPr lang="en-US"/>
            </a:p>
          </p:txBody>
        </p:sp>
        <p:sp>
          <p:nvSpPr>
            <p:cNvPr id="34" name="AutoShape 31"/>
            <p:cNvSpPr>
              <a:spLocks noChangeArrowheads="1"/>
            </p:cNvSpPr>
            <p:nvPr/>
          </p:nvSpPr>
          <p:spPr bwMode="auto">
            <a:xfrm>
              <a:off x="3582" y="1942"/>
              <a:ext cx="290" cy="290"/>
            </a:xfrm>
            <a:prstGeom prst="diamond">
              <a:avLst/>
            </a:prstGeom>
            <a:solidFill>
              <a:srgbClr val="FF9900"/>
            </a:solidFill>
            <a:ln w="19050">
              <a:solidFill>
                <a:schemeClr val="tx1"/>
              </a:solidFill>
              <a:miter lim="800000"/>
              <a:headEnd/>
              <a:tailEnd/>
            </a:ln>
          </p:spPr>
          <p:txBody>
            <a:bodyPr wrap="none" anchor="ctr"/>
            <a:lstStyle/>
            <a:p>
              <a:endParaRPr lang="en-US"/>
            </a:p>
          </p:txBody>
        </p:sp>
        <p:sp>
          <p:nvSpPr>
            <p:cNvPr id="35" name="AutoShape 32"/>
            <p:cNvSpPr>
              <a:spLocks noChangeArrowheads="1"/>
            </p:cNvSpPr>
            <p:nvPr/>
          </p:nvSpPr>
          <p:spPr bwMode="auto">
            <a:xfrm>
              <a:off x="4162" y="1362"/>
              <a:ext cx="290" cy="290"/>
            </a:xfrm>
            <a:prstGeom prst="diamond">
              <a:avLst/>
            </a:prstGeom>
            <a:solidFill>
              <a:srgbClr val="FF9900"/>
            </a:solidFill>
            <a:ln w="19050">
              <a:solidFill>
                <a:schemeClr val="tx1"/>
              </a:solidFill>
              <a:miter lim="800000"/>
              <a:headEnd/>
              <a:tailEnd/>
            </a:ln>
          </p:spPr>
          <p:txBody>
            <a:bodyPr wrap="none" anchor="ctr"/>
            <a:lstStyle/>
            <a:p>
              <a:endParaRPr lang="en-US"/>
            </a:p>
          </p:txBody>
        </p:sp>
        <p:sp>
          <p:nvSpPr>
            <p:cNvPr id="36" name="Line 33"/>
            <p:cNvSpPr>
              <a:spLocks noChangeShapeType="1"/>
            </p:cNvSpPr>
            <p:nvPr/>
          </p:nvSpPr>
          <p:spPr bwMode="auto">
            <a:xfrm flipH="1">
              <a:off x="3412" y="1700"/>
              <a:ext cx="557" cy="0"/>
            </a:xfrm>
            <a:prstGeom prst="line">
              <a:avLst/>
            </a:prstGeom>
            <a:noFill/>
            <a:ln w="38100">
              <a:solidFill>
                <a:srgbClr val="FF0000"/>
              </a:solidFill>
              <a:round/>
              <a:headEnd/>
              <a:tailEnd type="triangle" w="med" len="med"/>
            </a:ln>
          </p:spPr>
          <p:txBody>
            <a:bodyPr/>
            <a:lstStyle/>
            <a:p>
              <a:endParaRPr lang="en-US"/>
            </a:p>
          </p:txBody>
        </p:sp>
        <p:sp>
          <p:nvSpPr>
            <p:cNvPr id="37" name="Line 34"/>
            <p:cNvSpPr>
              <a:spLocks noChangeShapeType="1"/>
            </p:cNvSpPr>
            <p:nvPr/>
          </p:nvSpPr>
          <p:spPr bwMode="auto">
            <a:xfrm>
              <a:off x="4114" y="1168"/>
              <a:ext cx="0" cy="387"/>
            </a:xfrm>
            <a:prstGeom prst="line">
              <a:avLst/>
            </a:prstGeom>
            <a:noFill/>
            <a:ln w="38100">
              <a:solidFill>
                <a:srgbClr val="FF0000"/>
              </a:solidFill>
              <a:round/>
              <a:headEnd type="triangle" w="med" len="med"/>
              <a:tailEnd/>
            </a:ln>
          </p:spPr>
          <p:txBody>
            <a:bodyPr/>
            <a:lstStyle/>
            <a:p>
              <a:endParaRPr lang="en-US"/>
            </a:p>
          </p:txBody>
        </p:sp>
        <p:sp>
          <p:nvSpPr>
            <p:cNvPr id="38" name="Line 35"/>
            <p:cNvSpPr>
              <a:spLocks noChangeShapeType="1"/>
            </p:cNvSpPr>
            <p:nvPr/>
          </p:nvSpPr>
          <p:spPr bwMode="auto">
            <a:xfrm flipV="1">
              <a:off x="3969" y="1555"/>
              <a:ext cx="145" cy="145"/>
            </a:xfrm>
            <a:prstGeom prst="line">
              <a:avLst/>
            </a:prstGeom>
            <a:noFill/>
            <a:ln w="38100">
              <a:solidFill>
                <a:srgbClr val="FF0000"/>
              </a:solidFill>
              <a:round/>
              <a:headEnd/>
              <a:tailEnd/>
            </a:ln>
          </p:spPr>
          <p:txBody>
            <a:bodyPr/>
            <a:lstStyle/>
            <a:p>
              <a:endParaRPr lang="en-US"/>
            </a:p>
          </p:txBody>
        </p:sp>
        <p:sp>
          <p:nvSpPr>
            <p:cNvPr id="39" name="Line 36"/>
            <p:cNvSpPr>
              <a:spLocks noChangeShapeType="1"/>
            </p:cNvSpPr>
            <p:nvPr/>
          </p:nvSpPr>
          <p:spPr bwMode="auto">
            <a:xfrm>
              <a:off x="3727" y="1168"/>
              <a:ext cx="0" cy="774"/>
            </a:xfrm>
            <a:prstGeom prst="line">
              <a:avLst/>
            </a:prstGeom>
            <a:noFill/>
            <a:ln w="38100">
              <a:solidFill>
                <a:srgbClr val="00FF00"/>
              </a:solidFill>
              <a:round/>
              <a:headEnd type="triangle" w="med" len="med"/>
              <a:tailEnd/>
            </a:ln>
          </p:spPr>
          <p:txBody>
            <a:bodyPr/>
            <a:lstStyle/>
            <a:p>
              <a:endParaRPr lang="en-US"/>
            </a:p>
          </p:txBody>
        </p:sp>
        <p:sp>
          <p:nvSpPr>
            <p:cNvPr id="40" name="Line 37"/>
            <p:cNvSpPr>
              <a:spLocks noChangeShapeType="1"/>
            </p:cNvSpPr>
            <p:nvPr/>
          </p:nvSpPr>
          <p:spPr bwMode="auto">
            <a:xfrm>
              <a:off x="3727" y="2233"/>
              <a:ext cx="0" cy="169"/>
            </a:xfrm>
            <a:prstGeom prst="line">
              <a:avLst/>
            </a:prstGeom>
            <a:noFill/>
            <a:ln w="38100">
              <a:solidFill>
                <a:srgbClr val="00FF00"/>
              </a:solidFill>
              <a:round/>
              <a:headEnd/>
              <a:tailEnd type="triangle" w="med" len="med"/>
            </a:ln>
          </p:spPr>
          <p:txBody>
            <a:bodyPr/>
            <a:lstStyle/>
            <a:p>
              <a:endParaRPr lang="en-US"/>
            </a:p>
          </p:txBody>
        </p:sp>
        <p:sp>
          <p:nvSpPr>
            <p:cNvPr id="41" name="Line 38"/>
            <p:cNvSpPr>
              <a:spLocks noChangeShapeType="1"/>
            </p:cNvSpPr>
            <p:nvPr/>
          </p:nvSpPr>
          <p:spPr bwMode="auto">
            <a:xfrm>
              <a:off x="3582" y="2087"/>
              <a:ext cx="145" cy="146"/>
            </a:xfrm>
            <a:prstGeom prst="line">
              <a:avLst/>
            </a:prstGeom>
            <a:noFill/>
            <a:ln w="38100">
              <a:solidFill>
                <a:srgbClr val="00FF00"/>
              </a:solidFill>
              <a:round/>
              <a:headEnd/>
              <a:tailEnd/>
            </a:ln>
          </p:spPr>
          <p:txBody>
            <a:bodyPr/>
            <a:lstStyle/>
            <a:p>
              <a:endParaRPr lang="en-US"/>
            </a:p>
          </p:txBody>
        </p:sp>
        <p:sp>
          <p:nvSpPr>
            <p:cNvPr id="42" name="Line 39"/>
            <p:cNvSpPr>
              <a:spLocks noChangeShapeType="1"/>
            </p:cNvSpPr>
            <p:nvPr/>
          </p:nvSpPr>
          <p:spPr bwMode="auto">
            <a:xfrm flipV="1">
              <a:off x="3582" y="1942"/>
              <a:ext cx="145" cy="145"/>
            </a:xfrm>
            <a:prstGeom prst="line">
              <a:avLst/>
            </a:prstGeom>
            <a:noFill/>
            <a:ln w="38100">
              <a:solidFill>
                <a:srgbClr val="00FF00"/>
              </a:solidFill>
              <a:round/>
              <a:headEnd/>
              <a:tailEnd/>
            </a:ln>
          </p:spPr>
          <p:txBody>
            <a:bodyPr/>
            <a:lstStyle/>
            <a:p>
              <a:endParaRPr lang="en-US"/>
            </a:p>
          </p:txBody>
        </p:sp>
        <p:sp>
          <p:nvSpPr>
            <p:cNvPr id="43" name="Line 40"/>
            <p:cNvSpPr>
              <a:spLocks noChangeShapeType="1"/>
            </p:cNvSpPr>
            <p:nvPr/>
          </p:nvSpPr>
          <p:spPr bwMode="auto">
            <a:xfrm>
              <a:off x="3412" y="2087"/>
              <a:ext cx="1258" cy="0"/>
            </a:xfrm>
            <a:prstGeom prst="line">
              <a:avLst/>
            </a:prstGeom>
            <a:noFill/>
            <a:ln w="38100">
              <a:solidFill>
                <a:srgbClr val="00FF00"/>
              </a:solidFill>
              <a:round/>
              <a:headEnd type="triangle" w="med" len="med"/>
              <a:tailEnd type="triangle" w="med" len="med"/>
            </a:ln>
          </p:spPr>
          <p:txBody>
            <a:bodyPr/>
            <a:lstStyle/>
            <a:p>
              <a:endParaRPr lang="en-US"/>
            </a:p>
          </p:txBody>
        </p:sp>
        <p:sp>
          <p:nvSpPr>
            <p:cNvPr id="44" name="Line 41"/>
            <p:cNvSpPr>
              <a:spLocks noChangeShapeType="1"/>
            </p:cNvSpPr>
            <p:nvPr/>
          </p:nvSpPr>
          <p:spPr bwMode="auto">
            <a:xfrm>
              <a:off x="4259" y="1700"/>
              <a:ext cx="411" cy="0"/>
            </a:xfrm>
            <a:prstGeom prst="line">
              <a:avLst/>
            </a:prstGeom>
            <a:noFill/>
            <a:ln w="38100">
              <a:solidFill>
                <a:srgbClr val="FFFF00"/>
              </a:solidFill>
              <a:round/>
              <a:headEnd/>
              <a:tailEnd type="triangle" w="med" len="med"/>
            </a:ln>
          </p:spPr>
          <p:txBody>
            <a:bodyPr/>
            <a:lstStyle/>
            <a:p>
              <a:endParaRPr lang="en-US"/>
            </a:p>
          </p:txBody>
        </p:sp>
        <p:sp>
          <p:nvSpPr>
            <p:cNvPr id="45" name="Line 42"/>
            <p:cNvSpPr>
              <a:spLocks noChangeShapeType="1"/>
            </p:cNvSpPr>
            <p:nvPr/>
          </p:nvSpPr>
          <p:spPr bwMode="auto">
            <a:xfrm>
              <a:off x="4114" y="1845"/>
              <a:ext cx="0" cy="557"/>
            </a:xfrm>
            <a:prstGeom prst="line">
              <a:avLst/>
            </a:prstGeom>
            <a:noFill/>
            <a:ln w="38100">
              <a:solidFill>
                <a:srgbClr val="FFFF00"/>
              </a:solidFill>
              <a:round/>
              <a:headEnd/>
              <a:tailEnd type="triangle" w="med" len="med"/>
            </a:ln>
          </p:spPr>
          <p:txBody>
            <a:bodyPr/>
            <a:lstStyle/>
            <a:p>
              <a:endParaRPr lang="en-US"/>
            </a:p>
          </p:txBody>
        </p:sp>
        <p:sp>
          <p:nvSpPr>
            <p:cNvPr id="46" name="Line 43"/>
            <p:cNvSpPr>
              <a:spLocks noChangeShapeType="1"/>
            </p:cNvSpPr>
            <p:nvPr/>
          </p:nvSpPr>
          <p:spPr bwMode="auto">
            <a:xfrm flipV="1">
              <a:off x="4114" y="1700"/>
              <a:ext cx="145" cy="145"/>
            </a:xfrm>
            <a:prstGeom prst="line">
              <a:avLst/>
            </a:prstGeom>
            <a:noFill/>
            <a:ln w="38100">
              <a:solidFill>
                <a:srgbClr val="FFFF00"/>
              </a:solidFill>
              <a:round/>
              <a:headEnd/>
              <a:tailEnd/>
            </a:ln>
          </p:spPr>
          <p:txBody>
            <a:bodyPr/>
            <a:lstStyle/>
            <a:p>
              <a:endParaRPr lang="en-US"/>
            </a:p>
          </p:txBody>
        </p:sp>
        <p:sp>
          <p:nvSpPr>
            <p:cNvPr id="47" name="Line 44"/>
            <p:cNvSpPr>
              <a:spLocks noChangeShapeType="1"/>
            </p:cNvSpPr>
            <p:nvPr/>
          </p:nvSpPr>
          <p:spPr bwMode="auto">
            <a:xfrm flipH="1">
              <a:off x="4307" y="1168"/>
              <a:ext cx="0" cy="194"/>
            </a:xfrm>
            <a:prstGeom prst="line">
              <a:avLst/>
            </a:prstGeom>
            <a:noFill/>
            <a:ln w="38100">
              <a:solidFill>
                <a:srgbClr val="0000FF"/>
              </a:solidFill>
              <a:round/>
              <a:headEnd type="triangle" w="med" len="med"/>
              <a:tailEnd/>
            </a:ln>
          </p:spPr>
          <p:txBody>
            <a:bodyPr/>
            <a:lstStyle/>
            <a:p>
              <a:endParaRPr lang="en-US"/>
            </a:p>
          </p:txBody>
        </p:sp>
        <p:sp>
          <p:nvSpPr>
            <p:cNvPr id="48" name="Line 45"/>
            <p:cNvSpPr>
              <a:spLocks noChangeShapeType="1"/>
            </p:cNvSpPr>
            <p:nvPr/>
          </p:nvSpPr>
          <p:spPr bwMode="auto">
            <a:xfrm>
              <a:off x="4307" y="1362"/>
              <a:ext cx="146" cy="145"/>
            </a:xfrm>
            <a:prstGeom prst="line">
              <a:avLst/>
            </a:prstGeom>
            <a:noFill/>
            <a:ln w="38100">
              <a:solidFill>
                <a:srgbClr val="0000FF"/>
              </a:solidFill>
              <a:round/>
              <a:headEnd/>
              <a:tailEnd/>
            </a:ln>
          </p:spPr>
          <p:txBody>
            <a:bodyPr/>
            <a:lstStyle/>
            <a:p>
              <a:endParaRPr lang="en-US"/>
            </a:p>
          </p:txBody>
        </p:sp>
        <p:sp>
          <p:nvSpPr>
            <p:cNvPr id="49" name="Line 46"/>
            <p:cNvSpPr>
              <a:spLocks noChangeShapeType="1"/>
            </p:cNvSpPr>
            <p:nvPr/>
          </p:nvSpPr>
          <p:spPr bwMode="auto">
            <a:xfrm flipV="1">
              <a:off x="4453" y="1507"/>
              <a:ext cx="217" cy="0"/>
            </a:xfrm>
            <a:prstGeom prst="line">
              <a:avLst/>
            </a:prstGeom>
            <a:noFill/>
            <a:ln w="38100">
              <a:solidFill>
                <a:srgbClr val="0000FF"/>
              </a:solidFill>
              <a:round/>
              <a:headEnd/>
              <a:tailEnd type="triangle" w="med" len="med"/>
            </a:ln>
          </p:spPr>
          <p:txBody>
            <a:bodyPr/>
            <a:lstStyle/>
            <a:p>
              <a:endParaRPr lang="en-US"/>
            </a:p>
          </p:txBody>
        </p:sp>
      </p:grpSp>
      <p:sp>
        <p:nvSpPr>
          <p:cNvPr id="50" name="Line 47"/>
          <p:cNvSpPr>
            <a:spLocks noChangeShapeType="1"/>
          </p:cNvSpPr>
          <p:nvPr/>
        </p:nvSpPr>
        <p:spPr bwMode="auto">
          <a:xfrm>
            <a:off x="2667000" y="2895600"/>
            <a:ext cx="2743200" cy="1905000"/>
          </a:xfrm>
          <a:prstGeom prst="line">
            <a:avLst/>
          </a:prstGeom>
          <a:noFill/>
          <a:ln w="76200">
            <a:solidFill>
              <a:srgbClr val="FFFF00"/>
            </a:solidFill>
            <a:round/>
            <a:headEnd type="triangle" w="med" len="med"/>
            <a:tailEnd type="triangle" w="med" len="med"/>
          </a:ln>
        </p:spPr>
        <p:txBody>
          <a:bodyPr/>
          <a:lstStyle/>
          <a:p>
            <a:endParaRPr lang="en-US"/>
          </a:p>
        </p:txBody>
      </p:sp>
      <p:sp>
        <p:nvSpPr>
          <p:cNvPr id="51" name="Rectangle 48"/>
          <p:cNvSpPr>
            <a:spLocks noChangeArrowheads="1"/>
          </p:cNvSpPr>
          <p:nvPr/>
        </p:nvSpPr>
        <p:spPr bwMode="auto">
          <a:xfrm>
            <a:off x="965200" y="1295400"/>
            <a:ext cx="3149600" cy="457200"/>
          </a:xfrm>
          <a:prstGeom prst="rect">
            <a:avLst/>
          </a:prstGeom>
          <a:noFill/>
          <a:ln w="12700">
            <a:noFill/>
            <a:miter lim="800000"/>
            <a:headEnd/>
            <a:tailEnd/>
          </a:ln>
        </p:spPr>
        <p:txBody>
          <a:bodyPr lIns="90488" tIns="44450" rIns="90488" bIns="44450"/>
          <a:lstStyle/>
          <a:p>
            <a:pPr algn="ctr"/>
            <a:r>
              <a:rPr lang="en-US" sz="2400">
                <a:latin typeface="Arial" pitchFamily="34" charset="0"/>
              </a:rPr>
              <a:t>Before Programming</a:t>
            </a:r>
          </a:p>
        </p:txBody>
      </p:sp>
      <p:grpSp>
        <p:nvGrpSpPr>
          <p:cNvPr id="52" name="Group 49"/>
          <p:cNvGrpSpPr>
            <a:grpSpLocks/>
          </p:cNvGrpSpPr>
          <p:nvPr/>
        </p:nvGrpSpPr>
        <p:grpSpPr bwMode="auto">
          <a:xfrm>
            <a:off x="5089525" y="4219575"/>
            <a:ext cx="1920875" cy="1800225"/>
            <a:chOff x="2918" y="2595"/>
            <a:chExt cx="1210" cy="1134"/>
          </a:xfrm>
        </p:grpSpPr>
        <p:grpSp>
          <p:nvGrpSpPr>
            <p:cNvPr id="53" name="Group 50"/>
            <p:cNvGrpSpPr>
              <a:grpSpLocks/>
            </p:cNvGrpSpPr>
            <p:nvPr/>
          </p:nvGrpSpPr>
          <p:grpSpPr bwMode="auto">
            <a:xfrm>
              <a:off x="2925" y="2591"/>
              <a:ext cx="1214" cy="1132"/>
              <a:chOff x="2638" y="2716"/>
              <a:chExt cx="1573" cy="1476"/>
            </a:xfrm>
          </p:grpSpPr>
          <p:sp>
            <p:nvSpPr>
              <p:cNvPr id="78" name="Line 51"/>
              <p:cNvSpPr>
                <a:spLocks noChangeShapeType="1"/>
              </p:cNvSpPr>
              <p:nvPr/>
            </p:nvSpPr>
            <p:spPr bwMode="auto">
              <a:xfrm>
                <a:off x="3436" y="2934"/>
                <a:ext cx="218" cy="218"/>
              </a:xfrm>
              <a:prstGeom prst="line">
                <a:avLst/>
              </a:prstGeom>
              <a:noFill/>
              <a:ln w="19050">
                <a:solidFill>
                  <a:schemeClr val="tx1"/>
                </a:solidFill>
                <a:round/>
                <a:headEnd/>
                <a:tailEnd/>
              </a:ln>
            </p:spPr>
            <p:txBody>
              <a:bodyPr/>
              <a:lstStyle/>
              <a:p>
                <a:endParaRPr lang="en-US"/>
              </a:p>
            </p:txBody>
          </p:sp>
          <p:sp>
            <p:nvSpPr>
              <p:cNvPr id="79" name="Line 52"/>
              <p:cNvSpPr>
                <a:spLocks noChangeShapeType="1"/>
              </p:cNvSpPr>
              <p:nvPr/>
            </p:nvSpPr>
            <p:spPr bwMode="auto">
              <a:xfrm flipH="1">
                <a:off x="3751" y="3200"/>
                <a:ext cx="48" cy="48"/>
              </a:xfrm>
              <a:prstGeom prst="line">
                <a:avLst/>
              </a:prstGeom>
              <a:noFill/>
              <a:ln w="19050">
                <a:solidFill>
                  <a:schemeClr val="tx1"/>
                </a:solidFill>
                <a:round/>
                <a:headEnd/>
                <a:tailEnd/>
              </a:ln>
            </p:spPr>
            <p:txBody>
              <a:bodyPr/>
              <a:lstStyle/>
              <a:p>
                <a:endParaRPr lang="en-US"/>
              </a:p>
            </p:txBody>
          </p:sp>
          <p:sp>
            <p:nvSpPr>
              <p:cNvPr id="80" name="Line 53"/>
              <p:cNvSpPr>
                <a:spLocks noChangeShapeType="1"/>
              </p:cNvSpPr>
              <p:nvPr/>
            </p:nvSpPr>
            <p:spPr bwMode="auto">
              <a:xfrm flipH="1">
                <a:off x="3654" y="3103"/>
                <a:ext cx="49" cy="50"/>
              </a:xfrm>
              <a:prstGeom prst="line">
                <a:avLst/>
              </a:prstGeom>
              <a:noFill/>
              <a:ln w="19050">
                <a:solidFill>
                  <a:schemeClr val="tx1"/>
                </a:solidFill>
                <a:round/>
                <a:headEnd/>
                <a:tailEnd/>
              </a:ln>
            </p:spPr>
            <p:txBody>
              <a:bodyPr/>
              <a:lstStyle/>
              <a:p>
                <a:endParaRPr lang="en-US"/>
              </a:p>
            </p:txBody>
          </p:sp>
          <p:sp>
            <p:nvSpPr>
              <p:cNvPr id="81" name="Line 54"/>
              <p:cNvSpPr>
                <a:spLocks noChangeShapeType="1"/>
              </p:cNvSpPr>
              <p:nvPr/>
            </p:nvSpPr>
            <p:spPr bwMode="auto">
              <a:xfrm>
                <a:off x="3679" y="3079"/>
                <a:ext cx="145" cy="145"/>
              </a:xfrm>
              <a:prstGeom prst="line">
                <a:avLst/>
              </a:prstGeom>
              <a:noFill/>
              <a:ln w="38100">
                <a:solidFill>
                  <a:schemeClr val="tx1"/>
                </a:solidFill>
                <a:round/>
                <a:headEnd/>
                <a:tailEnd/>
              </a:ln>
            </p:spPr>
            <p:txBody>
              <a:bodyPr/>
              <a:lstStyle/>
              <a:p>
                <a:endParaRPr lang="en-US"/>
              </a:p>
            </p:txBody>
          </p:sp>
          <p:sp>
            <p:nvSpPr>
              <p:cNvPr id="82" name="Line 55"/>
              <p:cNvSpPr>
                <a:spLocks noChangeShapeType="1"/>
              </p:cNvSpPr>
              <p:nvPr/>
            </p:nvSpPr>
            <p:spPr bwMode="auto">
              <a:xfrm flipV="1">
                <a:off x="3751" y="3079"/>
                <a:ext cx="72" cy="73"/>
              </a:xfrm>
              <a:prstGeom prst="line">
                <a:avLst/>
              </a:prstGeom>
              <a:noFill/>
              <a:ln w="19050">
                <a:solidFill>
                  <a:schemeClr val="tx1"/>
                </a:solidFill>
                <a:round/>
                <a:headEnd/>
                <a:tailEnd/>
              </a:ln>
            </p:spPr>
            <p:txBody>
              <a:bodyPr/>
              <a:lstStyle/>
              <a:p>
                <a:endParaRPr lang="en-US"/>
              </a:p>
            </p:txBody>
          </p:sp>
          <p:sp>
            <p:nvSpPr>
              <p:cNvPr id="83" name="Line 56"/>
              <p:cNvSpPr>
                <a:spLocks noChangeShapeType="1"/>
              </p:cNvSpPr>
              <p:nvPr/>
            </p:nvSpPr>
            <p:spPr bwMode="auto">
              <a:xfrm>
                <a:off x="3749" y="3249"/>
                <a:ext cx="220" cy="217"/>
              </a:xfrm>
              <a:prstGeom prst="line">
                <a:avLst/>
              </a:prstGeom>
              <a:noFill/>
              <a:ln w="19050">
                <a:solidFill>
                  <a:schemeClr val="tx1"/>
                </a:solidFill>
                <a:round/>
                <a:headEnd/>
                <a:tailEnd/>
              </a:ln>
            </p:spPr>
            <p:txBody>
              <a:bodyPr/>
              <a:lstStyle/>
              <a:p>
                <a:endParaRPr lang="en-US"/>
              </a:p>
            </p:txBody>
          </p:sp>
          <p:sp>
            <p:nvSpPr>
              <p:cNvPr id="84" name="Oval 57"/>
              <p:cNvSpPr>
                <a:spLocks noChangeArrowheads="1"/>
              </p:cNvSpPr>
              <p:nvPr/>
            </p:nvSpPr>
            <p:spPr bwMode="auto">
              <a:xfrm>
                <a:off x="3944" y="3443"/>
                <a:ext cx="49" cy="48"/>
              </a:xfrm>
              <a:prstGeom prst="ellipse">
                <a:avLst/>
              </a:prstGeom>
              <a:solidFill>
                <a:schemeClr val="tx1"/>
              </a:solidFill>
              <a:ln w="19050">
                <a:solidFill>
                  <a:schemeClr val="tx1"/>
                </a:solidFill>
                <a:round/>
                <a:headEnd/>
                <a:tailEnd/>
              </a:ln>
            </p:spPr>
            <p:txBody>
              <a:bodyPr wrap="none" anchor="ctr"/>
              <a:lstStyle/>
              <a:p>
                <a:endParaRPr lang="en-US"/>
              </a:p>
            </p:txBody>
          </p:sp>
          <p:sp>
            <p:nvSpPr>
              <p:cNvPr id="85" name="Line 58"/>
              <p:cNvSpPr>
                <a:spLocks noChangeShapeType="1"/>
              </p:cNvSpPr>
              <p:nvPr/>
            </p:nvSpPr>
            <p:spPr bwMode="auto">
              <a:xfrm flipH="1">
                <a:off x="2638" y="3466"/>
                <a:ext cx="774" cy="0"/>
              </a:xfrm>
              <a:prstGeom prst="line">
                <a:avLst/>
              </a:prstGeom>
              <a:noFill/>
              <a:ln w="19050">
                <a:solidFill>
                  <a:schemeClr val="tx1"/>
                </a:solidFill>
                <a:round/>
                <a:headEnd/>
                <a:tailEnd/>
              </a:ln>
            </p:spPr>
            <p:txBody>
              <a:bodyPr/>
              <a:lstStyle/>
              <a:p>
                <a:endParaRPr lang="en-US"/>
              </a:p>
            </p:txBody>
          </p:sp>
          <p:sp>
            <p:nvSpPr>
              <p:cNvPr id="86" name="Oval 59"/>
              <p:cNvSpPr>
                <a:spLocks noChangeArrowheads="1"/>
              </p:cNvSpPr>
              <p:nvPr/>
            </p:nvSpPr>
            <p:spPr bwMode="auto">
              <a:xfrm>
                <a:off x="3412" y="3975"/>
                <a:ext cx="49" cy="48"/>
              </a:xfrm>
              <a:prstGeom prst="ellipse">
                <a:avLst/>
              </a:prstGeom>
              <a:solidFill>
                <a:schemeClr val="tx1"/>
              </a:solidFill>
              <a:ln w="19050">
                <a:solidFill>
                  <a:schemeClr val="tx1"/>
                </a:solidFill>
                <a:round/>
                <a:headEnd/>
                <a:tailEnd/>
              </a:ln>
            </p:spPr>
            <p:txBody>
              <a:bodyPr wrap="none" anchor="ctr"/>
              <a:lstStyle/>
              <a:p>
                <a:endParaRPr lang="en-US"/>
              </a:p>
            </p:txBody>
          </p:sp>
          <p:sp>
            <p:nvSpPr>
              <p:cNvPr id="87" name="Line 60"/>
              <p:cNvSpPr>
                <a:spLocks noChangeShapeType="1"/>
              </p:cNvSpPr>
              <p:nvPr/>
            </p:nvSpPr>
            <p:spPr bwMode="auto">
              <a:xfrm flipH="1" flipV="1">
                <a:off x="3436" y="3442"/>
                <a:ext cx="0" cy="750"/>
              </a:xfrm>
              <a:prstGeom prst="line">
                <a:avLst/>
              </a:prstGeom>
              <a:noFill/>
              <a:ln w="19050">
                <a:solidFill>
                  <a:schemeClr val="tx1"/>
                </a:solidFill>
                <a:round/>
                <a:headEnd/>
                <a:tailEnd/>
              </a:ln>
            </p:spPr>
            <p:txBody>
              <a:bodyPr/>
              <a:lstStyle/>
              <a:p>
                <a:endParaRPr lang="en-US"/>
              </a:p>
            </p:txBody>
          </p:sp>
          <p:sp>
            <p:nvSpPr>
              <p:cNvPr id="88" name="Oval 61"/>
              <p:cNvSpPr>
                <a:spLocks noChangeArrowheads="1"/>
              </p:cNvSpPr>
              <p:nvPr/>
            </p:nvSpPr>
            <p:spPr bwMode="auto">
              <a:xfrm>
                <a:off x="3412" y="2910"/>
                <a:ext cx="49" cy="48"/>
              </a:xfrm>
              <a:prstGeom prst="ellipse">
                <a:avLst/>
              </a:prstGeom>
              <a:solidFill>
                <a:schemeClr val="tx1"/>
              </a:solidFill>
              <a:ln w="19050">
                <a:solidFill>
                  <a:schemeClr val="tx1"/>
                </a:solidFill>
                <a:round/>
                <a:headEnd/>
                <a:tailEnd/>
              </a:ln>
            </p:spPr>
            <p:txBody>
              <a:bodyPr wrap="none" anchor="ctr"/>
              <a:lstStyle/>
              <a:p>
                <a:endParaRPr lang="en-US"/>
              </a:p>
            </p:txBody>
          </p:sp>
          <p:sp>
            <p:nvSpPr>
              <p:cNvPr id="89" name="Oval 62"/>
              <p:cNvSpPr>
                <a:spLocks noChangeArrowheads="1"/>
              </p:cNvSpPr>
              <p:nvPr/>
            </p:nvSpPr>
            <p:spPr bwMode="auto">
              <a:xfrm>
                <a:off x="2880" y="3442"/>
                <a:ext cx="49" cy="48"/>
              </a:xfrm>
              <a:prstGeom prst="ellipse">
                <a:avLst/>
              </a:prstGeom>
              <a:solidFill>
                <a:schemeClr val="tx1"/>
              </a:solidFill>
              <a:ln w="19050">
                <a:solidFill>
                  <a:schemeClr val="tx1"/>
                </a:solidFill>
                <a:round/>
                <a:headEnd/>
                <a:tailEnd/>
              </a:ln>
            </p:spPr>
            <p:txBody>
              <a:bodyPr wrap="none" anchor="ctr"/>
              <a:lstStyle/>
              <a:p>
                <a:endParaRPr lang="en-US"/>
              </a:p>
            </p:txBody>
          </p:sp>
          <p:sp>
            <p:nvSpPr>
              <p:cNvPr id="90" name="Line 63"/>
              <p:cNvSpPr>
                <a:spLocks noChangeShapeType="1"/>
              </p:cNvSpPr>
              <p:nvPr/>
            </p:nvSpPr>
            <p:spPr bwMode="auto">
              <a:xfrm rot="5400000" flipV="1">
                <a:off x="2904" y="3466"/>
                <a:ext cx="217" cy="217"/>
              </a:xfrm>
              <a:prstGeom prst="line">
                <a:avLst/>
              </a:prstGeom>
              <a:noFill/>
              <a:ln w="19050">
                <a:solidFill>
                  <a:schemeClr val="tx1"/>
                </a:solidFill>
                <a:round/>
                <a:headEnd/>
                <a:tailEnd/>
              </a:ln>
            </p:spPr>
            <p:txBody>
              <a:bodyPr/>
              <a:lstStyle/>
              <a:p>
                <a:endParaRPr lang="en-US"/>
              </a:p>
            </p:txBody>
          </p:sp>
          <p:sp>
            <p:nvSpPr>
              <p:cNvPr id="91" name="Line 64"/>
              <p:cNvSpPr>
                <a:spLocks noChangeShapeType="1"/>
              </p:cNvSpPr>
              <p:nvPr/>
            </p:nvSpPr>
            <p:spPr bwMode="auto">
              <a:xfrm rot="5400000" flipH="1" flipV="1">
                <a:off x="3170" y="3779"/>
                <a:ext cx="48" cy="48"/>
              </a:xfrm>
              <a:prstGeom prst="line">
                <a:avLst/>
              </a:prstGeom>
              <a:noFill/>
              <a:ln w="19050">
                <a:solidFill>
                  <a:schemeClr val="tx1"/>
                </a:solidFill>
                <a:round/>
                <a:headEnd/>
                <a:tailEnd/>
              </a:ln>
            </p:spPr>
            <p:txBody>
              <a:bodyPr/>
              <a:lstStyle/>
              <a:p>
                <a:endParaRPr lang="en-US"/>
              </a:p>
            </p:txBody>
          </p:sp>
          <p:sp>
            <p:nvSpPr>
              <p:cNvPr id="92" name="Line 65"/>
              <p:cNvSpPr>
                <a:spLocks noChangeShapeType="1"/>
              </p:cNvSpPr>
              <p:nvPr/>
            </p:nvSpPr>
            <p:spPr bwMode="auto">
              <a:xfrm rot="5400000" flipH="1" flipV="1">
                <a:off x="3073" y="3683"/>
                <a:ext cx="49" cy="50"/>
              </a:xfrm>
              <a:prstGeom prst="line">
                <a:avLst/>
              </a:prstGeom>
              <a:noFill/>
              <a:ln w="19050">
                <a:solidFill>
                  <a:schemeClr val="tx1"/>
                </a:solidFill>
                <a:round/>
                <a:headEnd/>
                <a:tailEnd/>
              </a:ln>
            </p:spPr>
            <p:txBody>
              <a:bodyPr/>
              <a:lstStyle/>
              <a:p>
                <a:endParaRPr lang="en-US"/>
              </a:p>
            </p:txBody>
          </p:sp>
          <p:sp>
            <p:nvSpPr>
              <p:cNvPr id="93" name="Line 66"/>
              <p:cNvSpPr>
                <a:spLocks noChangeShapeType="1"/>
              </p:cNvSpPr>
              <p:nvPr/>
            </p:nvSpPr>
            <p:spPr bwMode="auto">
              <a:xfrm rot="5400000" flipV="1">
                <a:off x="3048" y="3708"/>
                <a:ext cx="145" cy="145"/>
              </a:xfrm>
              <a:prstGeom prst="line">
                <a:avLst/>
              </a:prstGeom>
              <a:noFill/>
              <a:ln w="38100">
                <a:solidFill>
                  <a:schemeClr val="tx1"/>
                </a:solidFill>
                <a:round/>
                <a:headEnd/>
                <a:tailEnd/>
              </a:ln>
            </p:spPr>
            <p:txBody>
              <a:bodyPr/>
              <a:lstStyle/>
              <a:p>
                <a:endParaRPr lang="en-US"/>
              </a:p>
            </p:txBody>
          </p:sp>
          <p:sp>
            <p:nvSpPr>
              <p:cNvPr id="94" name="Line 67"/>
              <p:cNvSpPr>
                <a:spLocks noChangeShapeType="1"/>
              </p:cNvSpPr>
              <p:nvPr/>
            </p:nvSpPr>
            <p:spPr bwMode="auto">
              <a:xfrm rot="5400000">
                <a:off x="3049" y="3779"/>
                <a:ext cx="72" cy="73"/>
              </a:xfrm>
              <a:prstGeom prst="line">
                <a:avLst/>
              </a:prstGeom>
              <a:noFill/>
              <a:ln w="19050">
                <a:solidFill>
                  <a:schemeClr val="tx1"/>
                </a:solidFill>
                <a:round/>
                <a:headEnd/>
                <a:tailEnd/>
              </a:ln>
            </p:spPr>
            <p:txBody>
              <a:bodyPr/>
              <a:lstStyle/>
              <a:p>
                <a:endParaRPr lang="en-US"/>
              </a:p>
            </p:txBody>
          </p:sp>
          <p:sp>
            <p:nvSpPr>
              <p:cNvPr id="95" name="Line 68"/>
              <p:cNvSpPr>
                <a:spLocks noChangeShapeType="1"/>
              </p:cNvSpPr>
              <p:nvPr/>
            </p:nvSpPr>
            <p:spPr bwMode="auto">
              <a:xfrm rot="5400000" flipV="1">
                <a:off x="3217" y="3779"/>
                <a:ext cx="222" cy="217"/>
              </a:xfrm>
              <a:prstGeom prst="line">
                <a:avLst/>
              </a:prstGeom>
              <a:noFill/>
              <a:ln w="19050">
                <a:solidFill>
                  <a:schemeClr val="tx1"/>
                </a:solidFill>
                <a:round/>
                <a:headEnd/>
                <a:tailEnd/>
              </a:ln>
            </p:spPr>
            <p:txBody>
              <a:bodyPr/>
              <a:lstStyle/>
              <a:p>
                <a:endParaRPr lang="en-US"/>
              </a:p>
            </p:txBody>
          </p:sp>
          <p:sp>
            <p:nvSpPr>
              <p:cNvPr id="96" name="Line 69"/>
              <p:cNvSpPr>
                <a:spLocks noChangeShapeType="1"/>
              </p:cNvSpPr>
              <p:nvPr/>
            </p:nvSpPr>
            <p:spPr bwMode="auto">
              <a:xfrm flipV="1">
                <a:off x="3436" y="3781"/>
                <a:ext cx="217" cy="218"/>
              </a:xfrm>
              <a:prstGeom prst="line">
                <a:avLst/>
              </a:prstGeom>
              <a:noFill/>
              <a:ln w="19050">
                <a:solidFill>
                  <a:schemeClr val="tx1"/>
                </a:solidFill>
                <a:round/>
                <a:headEnd/>
                <a:tailEnd/>
              </a:ln>
            </p:spPr>
            <p:txBody>
              <a:bodyPr/>
              <a:lstStyle/>
              <a:p>
                <a:endParaRPr lang="en-US"/>
              </a:p>
            </p:txBody>
          </p:sp>
          <p:sp>
            <p:nvSpPr>
              <p:cNvPr id="97" name="Line 70"/>
              <p:cNvSpPr>
                <a:spLocks noChangeShapeType="1"/>
              </p:cNvSpPr>
              <p:nvPr/>
            </p:nvSpPr>
            <p:spPr bwMode="auto">
              <a:xfrm flipH="1" flipV="1">
                <a:off x="3750" y="3685"/>
                <a:ext cx="48" cy="48"/>
              </a:xfrm>
              <a:prstGeom prst="line">
                <a:avLst/>
              </a:prstGeom>
              <a:noFill/>
              <a:ln w="19050">
                <a:solidFill>
                  <a:schemeClr val="tx1"/>
                </a:solidFill>
                <a:round/>
                <a:headEnd/>
                <a:tailEnd/>
              </a:ln>
            </p:spPr>
            <p:txBody>
              <a:bodyPr/>
              <a:lstStyle/>
              <a:p>
                <a:endParaRPr lang="en-US"/>
              </a:p>
            </p:txBody>
          </p:sp>
          <p:sp>
            <p:nvSpPr>
              <p:cNvPr id="98" name="Line 71"/>
              <p:cNvSpPr>
                <a:spLocks noChangeShapeType="1"/>
              </p:cNvSpPr>
              <p:nvPr/>
            </p:nvSpPr>
            <p:spPr bwMode="auto">
              <a:xfrm flipH="1" flipV="1">
                <a:off x="3653" y="3780"/>
                <a:ext cx="49" cy="50"/>
              </a:xfrm>
              <a:prstGeom prst="line">
                <a:avLst/>
              </a:prstGeom>
              <a:noFill/>
              <a:ln w="19050">
                <a:solidFill>
                  <a:schemeClr val="tx1"/>
                </a:solidFill>
                <a:round/>
                <a:headEnd/>
                <a:tailEnd/>
              </a:ln>
            </p:spPr>
            <p:txBody>
              <a:bodyPr/>
              <a:lstStyle/>
              <a:p>
                <a:endParaRPr lang="en-US"/>
              </a:p>
            </p:txBody>
          </p:sp>
          <p:sp>
            <p:nvSpPr>
              <p:cNvPr id="99" name="Line 72"/>
              <p:cNvSpPr>
                <a:spLocks noChangeShapeType="1"/>
              </p:cNvSpPr>
              <p:nvPr/>
            </p:nvSpPr>
            <p:spPr bwMode="auto">
              <a:xfrm flipV="1">
                <a:off x="3678" y="3709"/>
                <a:ext cx="145" cy="145"/>
              </a:xfrm>
              <a:prstGeom prst="line">
                <a:avLst/>
              </a:prstGeom>
              <a:noFill/>
              <a:ln w="38100">
                <a:solidFill>
                  <a:schemeClr val="tx1"/>
                </a:solidFill>
                <a:round/>
                <a:headEnd/>
                <a:tailEnd/>
              </a:ln>
            </p:spPr>
            <p:txBody>
              <a:bodyPr/>
              <a:lstStyle/>
              <a:p>
                <a:endParaRPr lang="en-US"/>
              </a:p>
            </p:txBody>
          </p:sp>
          <p:sp>
            <p:nvSpPr>
              <p:cNvPr id="100" name="Line 73"/>
              <p:cNvSpPr>
                <a:spLocks noChangeShapeType="1"/>
              </p:cNvSpPr>
              <p:nvPr/>
            </p:nvSpPr>
            <p:spPr bwMode="auto">
              <a:xfrm>
                <a:off x="3750" y="3781"/>
                <a:ext cx="72" cy="73"/>
              </a:xfrm>
              <a:prstGeom prst="line">
                <a:avLst/>
              </a:prstGeom>
              <a:noFill/>
              <a:ln w="19050">
                <a:solidFill>
                  <a:schemeClr val="tx1"/>
                </a:solidFill>
                <a:round/>
                <a:headEnd/>
                <a:tailEnd/>
              </a:ln>
            </p:spPr>
            <p:txBody>
              <a:bodyPr/>
              <a:lstStyle/>
              <a:p>
                <a:endParaRPr lang="en-US"/>
              </a:p>
            </p:txBody>
          </p:sp>
          <p:sp>
            <p:nvSpPr>
              <p:cNvPr id="101" name="Line 74"/>
              <p:cNvSpPr>
                <a:spLocks noChangeShapeType="1"/>
              </p:cNvSpPr>
              <p:nvPr/>
            </p:nvSpPr>
            <p:spPr bwMode="auto">
              <a:xfrm flipV="1">
                <a:off x="3748" y="3466"/>
                <a:ext cx="221" cy="218"/>
              </a:xfrm>
              <a:prstGeom prst="line">
                <a:avLst/>
              </a:prstGeom>
              <a:noFill/>
              <a:ln w="19050">
                <a:solidFill>
                  <a:schemeClr val="tx1"/>
                </a:solidFill>
                <a:round/>
                <a:headEnd/>
                <a:tailEnd/>
              </a:ln>
            </p:spPr>
            <p:txBody>
              <a:bodyPr/>
              <a:lstStyle/>
              <a:p>
                <a:endParaRPr lang="en-US"/>
              </a:p>
            </p:txBody>
          </p:sp>
          <p:sp>
            <p:nvSpPr>
              <p:cNvPr id="102" name="Line 75"/>
              <p:cNvSpPr>
                <a:spLocks noChangeShapeType="1"/>
              </p:cNvSpPr>
              <p:nvPr/>
            </p:nvSpPr>
            <p:spPr bwMode="auto">
              <a:xfrm rot="-5400000">
                <a:off x="2904" y="3249"/>
                <a:ext cx="217" cy="218"/>
              </a:xfrm>
              <a:prstGeom prst="line">
                <a:avLst/>
              </a:prstGeom>
              <a:noFill/>
              <a:ln w="19050">
                <a:solidFill>
                  <a:schemeClr val="tx1"/>
                </a:solidFill>
                <a:round/>
                <a:headEnd/>
                <a:tailEnd/>
              </a:ln>
            </p:spPr>
            <p:txBody>
              <a:bodyPr/>
              <a:lstStyle/>
              <a:p>
                <a:endParaRPr lang="en-US"/>
              </a:p>
            </p:txBody>
          </p:sp>
          <p:sp>
            <p:nvSpPr>
              <p:cNvPr id="103" name="Line 76"/>
              <p:cNvSpPr>
                <a:spLocks noChangeShapeType="1"/>
              </p:cNvSpPr>
              <p:nvPr/>
            </p:nvSpPr>
            <p:spPr bwMode="auto">
              <a:xfrm rot="16200000" flipH="1">
                <a:off x="3170" y="3105"/>
                <a:ext cx="48" cy="48"/>
              </a:xfrm>
              <a:prstGeom prst="line">
                <a:avLst/>
              </a:prstGeom>
              <a:noFill/>
              <a:ln w="19050">
                <a:solidFill>
                  <a:schemeClr val="tx1"/>
                </a:solidFill>
                <a:round/>
                <a:headEnd/>
                <a:tailEnd/>
              </a:ln>
            </p:spPr>
            <p:txBody>
              <a:bodyPr/>
              <a:lstStyle/>
              <a:p>
                <a:endParaRPr lang="en-US"/>
              </a:p>
            </p:txBody>
          </p:sp>
          <p:sp>
            <p:nvSpPr>
              <p:cNvPr id="104" name="Line 77"/>
              <p:cNvSpPr>
                <a:spLocks noChangeShapeType="1"/>
              </p:cNvSpPr>
              <p:nvPr/>
            </p:nvSpPr>
            <p:spPr bwMode="auto">
              <a:xfrm rot="16200000" flipH="1">
                <a:off x="3073" y="3200"/>
                <a:ext cx="49" cy="50"/>
              </a:xfrm>
              <a:prstGeom prst="line">
                <a:avLst/>
              </a:prstGeom>
              <a:noFill/>
              <a:ln w="19050">
                <a:solidFill>
                  <a:schemeClr val="tx1"/>
                </a:solidFill>
                <a:round/>
                <a:headEnd/>
                <a:tailEnd/>
              </a:ln>
            </p:spPr>
            <p:txBody>
              <a:bodyPr/>
              <a:lstStyle/>
              <a:p>
                <a:endParaRPr lang="en-US"/>
              </a:p>
            </p:txBody>
          </p:sp>
          <p:sp>
            <p:nvSpPr>
              <p:cNvPr id="105" name="Line 78"/>
              <p:cNvSpPr>
                <a:spLocks noChangeShapeType="1"/>
              </p:cNvSpPr>
              <p:nvPr/>
            </p:nvSpPr>
            <p:spPr bwMode="auto">
              <a:xfrm rot="-5400000">
                <a:off x="3049" y="3079"/>
                <a:ext cx="145" cy="145"/>
              </a:xfrm>
              <a:prstGeom prst="line">
                <a:avLst/>
              </a:prstGeom>
              <a:noFill/>
              <a:ln w="38100">
                <a:solidFill>
                  <a:schemeClr val="tx1"/>
                </a:solidFill>
                <a:round/>
                <a:headEnd/>
                <a:tailEnd/>
              </a:ln>
            </p:spPr>
            <p:txBody>
              <a:bodyPr/>
              <a:lstStyle/>
              <a:p>
                <a:endParaRPr lang="en-US"/>
              </a:p>
            </p:txBody>
          </p:sp>
          <p:sp>
            <p:nvSpPr>
              <p:cNvPr id="106" name="Line 79"/>
              <p:cNvSpPr>
                <a:spLocks noChangeShapeType="1"/>
              </p:cNvSpPr>
              <p:nvPr/>
            </p:nvSpPr>
            <p:spPr bwMode="auto">
              <a:xfrm rot="16200000" flipV="1">
                <a:off x="3050" y="3080"/>
                <a:ext cx="72" cy="73"/>
              </a:xfrm>
              <a:prstGeom prst="line">
                <a:avLst/>
              </a:prstGeom>
              <a:noFill/>
              <a:ln w="19050">
                <a:solidFill>
                  <a:schemeClr val="tx1"/>
                </a:solidFill>
                <a:round/>
                <a:headEnd/>
                <a:tailEnd/>
              </a:ln>
            </p:spPr>
            <p:txBody>
              <a:bodyPr/>
              <a:lstStyle/>
              <a:p>
                <a:endParaRPr lang="en-US"/>
              </a:p>
            </p:txBody>
          </p:sp>
          <p:sp>
            <p:nvSpPr>
              <p:cNvPr id="107" name="Line 80"/>
              <p:cNvSpPr>
                <a:spLocks noChangeShapeType="1"/>
              </p:cNvSpPr>
              <p:nvPr/>
            </p:nvSpPr>
            <p:spPr bwMode="auto">
              <a:xfrm rot="-5400000">
                <a:off x="3217" y="2936"/>
                <a:ext cx="221" cy="217"/>
              </a:xfrm>
              <a:prstGeom prst="line">
                <a:avLst/>
              </a:prstGeom>
              <a:noFill/>
              <a:ln w="19050">
                <a:solidFill>
                  <a:schemeClr val="tx1"/>
                </a:solidFill>
                <a:round/>
                <a:headEnd/>
                <a:tailEnd/>
              </a:ln>
            </p:spPr>
            <p:txBody>
              <a:bodyPr/>
              <a:lstStyle/>
              <a:p>
                <a:endParaRPr lang="en-US"/>
              </a:p>
            </p:txBody>
          </p:sp>
          <p:grpSp>
            <p:nvGrpSpPr>
              <p:cNvPr id="108" name="Group 81"/>
              <p:cNvGrpSpPr>
                <a:grpSpLocks/>
              </p:cNvGrpSpPr>
              <p:nvPr/>
            </p:nvGrpSpPr>
            <p:grpSpPr bwMode="auto">
              <a:xfrm rot="-8100000">
                <a:off x="3242" y="3055"/>
                <a:ext cx="388" cy="386"/>
                <a:chOff x="3436" y="3080"/>
                <a:chExt cx="388" cy="386"/>
              </a:xfrm>
            </p:grpSpPr>
            <p:sp>
              <p:nvSpPr>
                <p:cNvPr id="118" name="Line 82"/>
                <p:cNvSpPr>
                  <a:spLocks noChangeShapeType="1"/>
                </p:cNvSpPr>
                <p:nvPr/>
              </p:nvSpPr>
              <p:spPr bwMode="auto">
                <a:xfrm>
                  <a:off x="3436" y="3080"/>
                  <a:ext cx="145" cy="145"/>
                </a:xfrm>
                <a:prstGeom prst="line">
                  <a:avLst/>
                </a:prstGeom>
                <a:noFill/>
                <a:ln w="19050">
                  <a:solidFill>
                    <a:schemeClr val="tx1"/>
                  </a:solidFill>
                  <a:round/>
                  <a:headEnd/>
                  <a:tailEnd/>
                </a:ln>
              </p:spPr>
              <p:txBody>
                <a:bodyPr/>
                <a:lstStyle/>
                <a:p>
                  <a:endParaRPr lang="en-US"/>
                </a:p>
              </p:txBody>
            </p:sp>
            <p:sp>
              <p:nvSpPr>
                <p:cNvPr id="119" name="Line 83"/>
                <p:cNvSpPr>
                  <a:spLocks noChangeShapeType="1"/>
                </p:cNvSpPr>
                <p:nvPr/>
              </p:nvSpPr>
              <p:spPr bwMode="auto">
                <a:xfrm flipH="1">
                  <a:off x="3678" y="3273"/>
                  <a:ext cx="48" cy="48"/>
                </a:xfrm>
                <a:prstGeom prst="line">
                  <a:avLst/>
                </a:prstGeom>
                <a:noFill/>
                <a:ln w="19050">
                  <a:solidFill>
                    <a:schemeClr val="tx1"/>
                  </a:solidFill>
                  <a:round/>
                  <a:headEnd/>
                  <a:tailEnd/>
                </a:ln>
              </p:spPr>
              <p:txBody>
                <a:bodyPr/>
                <a:lstStyle/>
                <a:p>
                  <a:endParaRPr lang="en-US"/>
                </a:p>
              </p:txBody>
            </p:sp>
            <p:sp>
              <p:nvSpPr>
                <p:cNvPr id="120" name="Line 84"/>
                <p:cNvSpPr>
                  <a:spLocks noChangeShapeType="1"/>
                </p:cNvSpPr>
                <p:nvPr/>
              </p:nvSpPr>
              <p:spPr bwMode="auto">
                <a:xfrm flipH="1">
                  <a:off x="3581" y="3176"/>
                  <a:ext cx="49" cy="50"/>
                </a:xfrm>
                <a:prstGeom prst="line">
                  <a:avLst/>
                </a:prstGeom>
                <a:noFill/>
                <a:ln w="19050">
                  <a:solidFill>
                    <a:schemeClr val="tx1"/>
                  </a:solidFill>
                  <a:round/>
                  <a:headEnd/>
                  <a:tailEnd/>
                </a:ln>
              </p:spPr>
              <p:txBody>
                <a:bodyPr/>
                <a:lstStyle/>
                <a:p>
                  <a:endParaRPr lang="en-US"/>
                </a:p>
              </p:txBody>
            </p:sp>
            <p:sp>
              <p:nvSpPr>
                <p:cNvPr id="121" name="Line 85"/>
                <p:cNvSpPr>
                  <a:spLocks noChangeShapeType="1"/>
                </p:cNvSpPr>
                <p:nvPr/>
              </p:nvSpPr>
              <p:spPr bwMode="auto">
                <a:xfrm>
                  <a:off x="3606" y="3152"/>
                  <a:ext cx="145" cy="145"/>
                </a:xfrm>
                <a:prstGeom prst="line">
                  <a:avLst/>
                </a:prstGeom>
                <a:noFill/>
                <a:ln w="38100">
                  <a:solidFill>
                    <a:schemeClr val="tx1"/>
                  </a:solidFill>
                  <a:round/>
                  <a:headEnd/>
                  <a:tailEnd/>
                </a:ln>
              </p:spPr>
              <p:txBody>
                <a:bodyPr/>
                <a:lstStyle/>
                <a:p>
                  <a:endParaRPr lang="en-US"/>
                </a:p>
              </p:txBody>
            </p:sp>
            <p:sp>
              <p:nvSpPr>
                <p:cNvPr id="122" name="Line 86"/>
                <p:cNvSpPr>
                  <a:spLocks noChangeShapeType="1"/>
                </p:cNvSpPr>
                <p:nvPr/>
              </p:nvSpPr>
              <p:spPr bwMode="auto">
                <a:xfrm flipV="1">
                  <a:off x="3678" y="3152"/>
                  <a:ext cx="72" cy="73"/>
                </a:xfrm>
                <a:prstGeom prst="line">
                  <a:avLst/>
                </a:prstGeom>
                <a:noFill/>
                <a:ln w="19050">
                  <a:solidFill>
                    <a:schemeClr val="tx1"/>
                  </a:solidFill>
                  <a:round/>
                  <a:headEnd/>
                  <a:tailEnd/>
                </a:ln>
              </p:spPr>
              <p:txBody>
                <a:bodyPr/>
                <a:lstStyle/>
                <a:p>
                  <a:endParaRPr lang="en-US"/>
                </a:p>
              </p:txBody>
            </p:sp>
            <p:sp>
              <p:nvSpPr>
                <p:cNvPr id="123" name="Line 87"/>
                <p:cNvSpPr>
                  <a:spLocks noChangeShapeType="1"/>
                </p:cNvSpPr>
                <p:nvPr/>
              </p:nvSpPr>
              <p:spPr bwMode="auto">
                <a:xfrm>
                  <a:off x="3676" y="3322"/>
                  <a:ext cx="148" cy="144"/>
                </a:xfrm>
                <a:prstGeom prst="line">
                  <a:avLst/>
                </a:prstGeom>
                <a:noFill/>
                <a:ln w="19050">
                  <a:solidFill>
                    <a:schemeClr val="tx1"/>
                  </a:solidFill>
                  <a:round/>
                  <a:headEnd/>
                  <a:tailEnd/>
                </a:ln>
              </p:spPr>
              <p:txBody>
                <a:bodyPr/>
                <a:lstStyle/>
                <a:p>
                  <a:endParaRPr lang="en-US"/>
                </a:p>
              </p:txBody>
            </p:sp>
          </p:grpSp>
          <p:grpSp>
            <p:nvGrpSpPr>
              <p:cNvPr id="109" name="Group 88"/>
              <p:cNvGrpSpPr>
                <a:grpSpLocks/>
              </p:cNvGrpSpPr>
              <p:nvPr/>
            </p:nvGrpSpPr>
            <p:grpSpPr bwMode="auto">
              <a:xfrm rot="2700000" flipV="1">
                <a:off x="3460" y="3273"/>
                <a:ext cx="388" cy="386"/>
                <a:chOff x="3436" y="3080"/>
                <a:chExt cx="388" cy="386"/>
              </a:xfrm>
            </p:grpSpPr>
            <p:sp>
              <p:nvSpPr>
                <p:cNvPr id="112" name="Line 89"/>
                <p:cNvSpPr>
                  <a:spLocks noChangeShapeType="1"/>
                </p:cNvSpPr>
                <p:nvPr/>
              </p:nvSpPr>
              <p:spPr bwMode="auto">
                <a:xfrm>
                  <a:off x="3436" y="3080"/>
                  <a:ext cx="145" cy="145"/>
                </a:xfrm>
                <a:prstGeom prst="line">
                  <a:avLst/>
                </a:prstGeom>
                <a:noFill/>
                <a:ln w="19050">
                  <a:solidFill>
                    <a:schemeClr val="tx1"/>
                  </a:solidFill>
                  <a:round/>
                  <a:headEnd/>
                  <a:tailEnd/>
                </a:ln>
              </p:spPr>
              <p:txBody>
                <a:bodyPr/>
                <a:lstStyle/>
                <a:p>
                  <a:endParaRPr lang="en-US"/>
                </a:p>
              </p:txBody>
            </p:sp>
            <p:sp>
              <p:nvSpPr>
                <p:cNvPr id="113" name="Line 90"/>
                <p:cNvSpPr>
                  <a:spLocks noChangeShapeType="1"/>
                </p:cNvSpPr>
                <p:nvPr/>
              </p:nvSpPr>
              <p:spPr bwMode="auto">
                <a:xfrm flipH="1">
                  <a:off x="3678" y="3273"/>
                  <a:ext cx="48" cy="48"/>
                </a:xfrm>
                <a:prstGeom prst="line">
                  <a:avLst/>
                </a:prstGeom>
                <a:noFill/>
                <a:ln w="19050">
                  <a:solidFill>
                    <a:schemeClr val="tx1"/>
                  </a:solidFill>
                  <a:round/>
                  <a:headEnd/>
                  <a:tailEnd/>
                </a:ln>
              </p:spPr>
              <p:txBody>
                <a:bodyPr/>
                <a:lstStyle/>
                <a:p>
                  <a:endParaRPr lang="en-US"/>
                </a:p>
              </p:txBody>
            </p:sp>
            <p:sp>
              <p:nvSpPr>
                <p:cNvPr id="114" name="Line 91"/>
                <p:cNvSpPr>
                  <a:spLocks noChangeShapeType="1"/>
                </p:cNvSpPr>
                <p:nvPr/>
              </p:nvSpPr>
              <p:spPr bwMode="auto">
                <a:xfrm flipH="1">
                  <a:off x="3581" y="3176"/>
                  <a:ext cx="49" cy="50"/>
                </a:xfrm>
                <a:prstGeom prst="line">
                  <a:avLst/>
                </a:prstGeom>
                <a:noFill/>
                <a:ln w="19050">
                  <a:solidFill>
                    <a:schemeClr val="tx1"/>
                  </a:solidFill>
                  <a:round/>
                  <a:headEnd/>
                  <a:tailEnd/>
                </a:ln>
              </p:spPr>
              <p:txBody>
                <a:bodyPr/>
                <a:lstStyle/>
                <a:p>
                  <a:endParaRPr lang="en-US"/>
                </a:p>
              </p:txBody>
            </p:sp>
            <p:sp>
              <p:nvSpPr>
                <p:cNvPr id="115" name="Line 92"/>
                <p:cNvSpPr>
                  <a:spLocks noChangeShapeType="1"/>
                </p:cNvSpPr>
                <p:nvPr/>
              </p:nvSpPr>
              <p:spPr bwMode="auto">
                <a:xfrm>
                  <a:off x="3606" y="3152"/>
                  <a:ext cx="145" cy="145"/>
                </a:xfrm>
                <a:prstGeom prst="line">
                  <a:avLst/>
                </a:prstGeom>
                <a:noFill/>
                <a:ln w="38100">
                  <a:solidFill>
                    <a:schemeClr val="tx1"/>
                  </a:solidFill>
                  <a:round/>
                  <a:headEnd/>
                  <a:tailEnd/>
                </a:ln>
              </p:spPr>
              <p:txBody>
                <a:bodyPr/>
                <a:lstStyle/>
                <a:p>
                  <a:endParaRPr lang="en-US"/>
                </a:p>
              </p:txBody>
            </p:sp>
            <p:sp>
              <p:nvSpPr>
                <p:cNvPr id="116" name="Line 93"/>
                <p:cNvSpPr>
                  <a:spLocks noChangeShapeType="1"/>
                </p:cNvSpPr>
                <p:nvPr/>
              </p:nvSpPr>
              <p:spPr bwMode="auto">
                <a:xfrm flipV="1">
                  <a:off x="3678" y="3152"/>
                  <a:ext cx="72" cy="73"/>
                </a:xfrm>
                <a:prstGeom prst="line">
                  <a:avLst/>
                </a:prstGeom>
                <a:noFill/>
                <a:ln w="19050">
                  <a:solidFill>
                    <a:schemeClr val="tx1"/>
                  </a:solidFill>
                  <a:round/>
                  <a:headEnd/>
                  <a:tailEnd/>
                </a:ln>
              </p:spPr>
              <p:txBody>
                <a:bodyPr/>
                <a:lstStyle/>
                <a:p>
                  <a:endParaRPr lang="en-US"/>
                </a:p>
              </p:txBody>
            </p:sp>
            <p:sp>
              <p:nvSpPr>
                <p:cNvPr id="117" name="Line 94"/>
                <p:cNvSpPr>
                  <a:spLocks noChangeShapeType="1"/>
                </p:cNvSpPr>
                <p:nvPr/>
              </p:nvSpPr>
              <p:spPr bwMode="auto">
                <a:xfrm>
                  <a:off x="3676" y="3322"/>
                  <a:ext cx="148" cy="144"/>
                </a:xfrm>
                <a:prstGeom prst="line">
                  <a:avLst/>
                </a:prstGeom>
                <a:noFill/>
                <a:ln w="19050">
                  <a:solidFill>
                    <a:schemeClr val="tx1"/>
                  </a:solidFill>
                  <a:round/>
                  <a:headEnd/>
                  <a:tailEnd/>
                </a:ln>
              </p:spPr>
              <p:txBody>
                <a:bodyPr/>
                <a:lstStyle/>
                <a:p>
                  <a:endParaRPr lang="en-US"/>
                </a:p>
              </p:txBody>
            </p:sp>
          </p:grpSp>
          <p:sp>
            <p:nvSpPr>
              <p:cNvPr id="110" name="Line 95"/>
              <p:cNvSpPr>
                <a:spLocks noChangeShapeType="1"/>
              </p:cNvSpPr>
              <p:nvPr/>
            </p:nvSpPr>
            <p:spPr bwMode="auto">
              <a:xfrm flipH="1">
                <a:off x="3920" y="3466"/>
                <a:ext cx="291" cy="0"/>
              </a:xfrm>
              <a:prstGeom prst="line">
                <a:avLst/>
              </a:prstGeom>
              <a:noFill/>
              <a:ln w="19050">
                <a:solidFill>
                  <a:schemeClr val="tx1"/>
                </a:solidFill>
                <a:round/>
                <a:headEnd/>
                <a:tailEnd/>
              </a:ln>
            </p:spPr>
            <p:txBody>
              <a:bodyPr/>
              <a:lstStyle/>
              <a:p>
                <a:endParaRPr lang="en-US"/>
              </a:p>
            </p:txBody>
          </p:sp>
          <p:sp>
            <p:nvSpPr>
              <p:cNvPr id="111" name="Line 96"/>
              <p:cNvSpPr>
                <a:spLocks noChangeShapeType="1"/>
              </p:cNvSpPr>
              <p:nvPr/>
            </p:nvSpPr>
            <p:spPr bwMode="auto">
              <a:xfrm flipH="1" flipV="1">
                <a:off x="3436" y="2716"/>
                <a:ext cx="0" cy="291"/>
              </a:xfrm>
              <a:prstGeom prst="line">
                <a:avLst/>
              </a:prstGeom>
              <a:noFill/>
              <a:ln w="19050">
                <a:solidFill>
                  <a:schemeClr val="tx1"/>
                </a:solidFill>
                <a:round/>
                <a:headEnd/>
                <a:tailEnd/>
              </a:ln>
            </p:spPr>
            <p:txBody>
              <a:bodyPr/>
              <a:lstStyle/>
              <a:p>
                <a:endParaRPr lang="en-US"/>
              </a:p>
            </p:txBody>
          </p:sp>
        </p:grpSp>
        <p:grpSp>
          <p:nvGrpSpPr>
            <p:cNvPr id="54" name="Group 97"/>
            <p:cNvGrpSpPr>
              <a:grpSpLocks/>
            </p:cNvGrpSpPr>
            <p:nvPr/>
          </p:nvGrpSpPr>
          <p:grpSpPr bwMode="auto">
            <a:xfrm>
              <a:off x="3170" y="2789"/>
              <a:ext cx="94" cy="91"/>
              <a:chOff x="288" y="2976"/>
              <a:chExt cx="96" cy="96"/>
            </a:xfrm>
          </p:grpSpPr>
          <p:sp>
            <p:nvSpPr>
              <p:cNvPr id="75" name="Oval 9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76" name="Line 99"/>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77" name="Line 100"/>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55" name="Group 101"/>
            <p:cNvGrpSpPr>
              <a:grpSpLocks/>
            </p:cNvGrpSpPr>
            <p:nvPr/>
          </p:nvGrpSpPr>
          <p:grpSpPr bwMode="auto">
            <a:xfrm>
              <a:off x="3794" y="2784"/>
              <a:ext cx="94" cy="91"/>
              <a:chOff x="288" y="2976"/>
              <a:chExt cx="96" cy="96"/>
            </a:xfrm>
          </p:grpSpPr>
          <p:sp>
            <p:nvSpPr>
              <p:cNvPr id="72" name="Oval 10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73" name="Line 103"/>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74" name="Line 104"/>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56" name="Group 105"/>
            <p:cNvGrpSpPr>
              <a:grpSpLocks/>
            </p:cNvGrpSpPr>
            <p:nvPr/>
          </p:nvGrpSpPr>
          <p:grpSpPr bwMode="auto">
            <a:xfrm>
              <a:off x="3168" y="3456"/>
              <a:ext cx="94" cy="91"/>
              <a:chOff x="288" y="2976"/>
              <a:chExt cx="96" cy="96"/>
            </a:xfrm>
          </p:grpSpPr>
          <p:sp>
            <p:nvSpPr>
              <p:cNvPr id="69" name="Oval 10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70" name="Line 107"/>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71" name="Line 108"/>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57" name="Group 109"/>
            <p:cNvGrpSpPr>
              <a:grpSpLocks/>
            </p:cNvGrpSpPr>
            <p:nvPr/>
          </p:nvGrpSpPr>
          <p:grpSpPr bwMode="auto">
            <a:xfrm>
              <a:off x="3794" y="3461"/>
              <a:ext cx="94" cy="91"/>
              <a:chOff x="288" y="2976"/>
              <a:chExt cx="96" cy="96"/>
            </a:xfrm>
          </p:grpSpPr>
          <p:sp>
            <p:nvSpPr>
              <p:cNvPr id="66" name="Oval 11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67" name="Line 111"/>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68" name="Line 112"/>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58" name="Group 113"/>
            <p:cNvGrpSpPr>
              <a:grpSpLocks/>
            </p:cNvGrpSpPr>
            <p:nvPr/>
          </p:nvGrpSpPr>
          <p:grpSpPr bwMode="auto">
            <a:xfrm>
              <a:off x="3648" y="3282"/>
              <a:ext cx="94" cy="91"/>
              <a:chOff x="288" y="2976"/>
              <a:chExt cx="96" cy="96"/>
            </a:xfrm>
          </p:grpSpPr>
          <p:sp>
            <p:nvSpPr>
              <p:cNvPr id="63" name="Oval 11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64" name="Line 115"/>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65" name="Line 116"/>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nvGrpSpPr>
            <p:cNvPr id="59" name="Group 117"/>
            <p:cNvGrpSpPr>
              <a:grpSpLocks/>
            </p:cNvGrpSpPr>
            <p:nvPr/>
          </p:nvGrpSpPr>
          <p:grpSpPr bwMode="auto">
            <a:xfrm>
              <a:off x="3330" y="2960"/>
              <a:ext cx="94" cy="91"/>
              <a:chOff x="288" y="2976"/>
              <a:chExt cx="96" cy="96"/>
            </a:xfrm>
          </p:grpSpPr>
          <p:sp>
            <p:nvSpPr>
              <p:cNvPr id="60" name="Oval 11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p:spPr>
            <p:txBody>
              <a:bodyPr wrap="none" anchor="ctr"/>
              <a:lstStyle/>
              <a:p>
                <a:endParaRPr lang="en-US"/>
              </a:p>
            </p:txBody>
          </p:sp>
          <p:sp>
            <p:nvSpPr>
              <p:cNvPr id="61" name="Line 119"/>
              <p:cNvSpPr>
                <a:spLocks noChangeShapeType="1"/>
              </p:cNvSpPr>
              <p:nvPr/>
            </p:nvSpPr>
            <p:spPr bwMode="auto">
              <a:xfrm>
                <a:off x="288" y="2976"/>
                <a:ext cx="96" cy="96"/>
              </a:xfrm>
              <a:prstGeom prst="line">
                <a:avLst/>
              </a:prstGeom>
              <a:noFill/>
              <a:ln w="9525">
                <a:solidFill>
                  <a:schemeClr val="tx1"/>
                </a:solidFill>
                <a:round/>
                <a:headEnd/>
                <a:tailEnd/>
              </a:ln>
            </p:spPr>
            <p:txBody>
              <a:bodyPr/>
              <a:lstStyle/>
              <a:p>
                <a:endParaRPr lang="en-US"/>
              </a:p>
            </p:txBody>
          </p:sp>
          <p:sp>
            <p:nvSpPr>
              <p:cNvPr id="62" name="Line 120"/>
              <p:cNvSpPr>
                <a:spLocks noChangeShapeType="1"/>
              </p:cNvSpPr>
              <p:nvPr/>
            </p:nvSpPr>
            <p:spPr bwMode="auto">
              <a:xfrm flipV="1">
                <a:off x="288" y="2976"/>
                <a:ext cx="96" cy="96"/>
              </a:xfrm>
              <a:prstGeom prst="line">
                <a:avLst/>
              </a:prstGeom>
              <a:noFill/>
              <a:ln w="9525">
                <a:solidFill>
                  <a:schemeClr val="tx1"/>
                </a:solidFill>
                <a:round/>
                <a:headEnd/>
                <a:tailEnd/>
              </a:ln>
            </p:spPr>
            <p:txBody>
              <a:bodyP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integration: pros and cons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Pros</a:t>
            </a:r>
          </a:p>
          <a:p>
            <a:pPr lvl="1"/>
            <a:r>
              <a:rPr lang="en-US" dirty="0" smtClean="0"/>
              <a:t>Increased system integration, smaller form-factor</a:t>
            </a:r>
          </a:p>
          <a:p>
            <a:pPr lvl="1"/>
            <a:r>
              <a:rPr lang="en-US" dirty="0" smtClean="0"/>
              <a:t>Enhances interconnect resources</a:t>
            </a:r>
          </a:p>
          <a:p>
            <a:pPr lvl="2"/>
            <a:r>
              <a:rPr lang="en-US" dirty="0" smtClean="0"/>
              <a:t>Improved bandwidth and throughput</a:t>
            </a:r>
          </a:p>
          <a:p>
            <a:pPr lvl="2"/>
            <a:r>
              <a:rPr lang="en-US" dirty="0" smtClean="0"/>
              <a:t>Reduced </a:t>
            </a:r>
            <a:r>
              <a:rPr lang="en-US" dirty="0" err="1" smtClean="0"/>
              <a:t>wirelength</a:t>
            </a:r>
            <a:r>
              <a:rPr lang="en-US" dirty="0" smtClean="0"/>
              <a:t> (WL)</a:t>
            </a:r>
          </a:p>
          <a:p>
            <a:r>
              <a:rPr lang="en-US" dirty="0" smtClean="0"/>
              <a:t>Cons</a:t>
            </a:r>
          </a:p>
          <a:p>
            <a:pPr lvl="1"/>
            <a:r>
              <a:rPr lang="en-US" dirty="0" smtClean="0"/>
              <a:t>Risk of losing performance gain if the increased heat density leads to degraded performance</a:t>
            </a:r>
          </a:p>
          <a:p>
            <a:pPr lvl="1"/>
            <a:r>
              <a:rPr lang="en-US" dirty="0" smtClean="0"/>
              <a:t>Depending on the actual 3D technology, the yield may decrease</a:t>
            </a:r>
          </a:p>
          <a:p>
            <a:pPr lvl="1"/>
            <a:r>
              <a:rPr lang="en-US" dirty="0" smtClean="0"/>
              <a:t>Cost</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FPGA-based design flow</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50</a:t>
            </a:fld>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914400" y="1295400"/>
            <a:ext cx="7262250" cy="534549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51</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HDL Synthesis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1143000" y="1295400"/>
            <a:ext cx="6848475" cy="533447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mapping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52</a:t>
            </a:fld>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610632" y="1319213"/>
            <a:ext cx="7943957" cy="534828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and route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53</a:t>
            </a:fld>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723900" y="1348959"/>
            <a:ext cx="7629778" cy="5509041"/>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XILINX ISE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54</a:t>
            </a:fld>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1028700" y="1104900"/>
            <a:ext cx="7294964" cy="553580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Configurable System on Chip (</a:t>
            </a:r>
            <a:r>
              <a:rPr lang="en-US" dirty="0" err="1" smtClean="0"/>
              <a:t>CSoC</a:t>
            </a:r>
            <a:r>
              <a:rPr lang="en-US" dirty="0" smtClean="0"/>
              <a:t>)</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55</a:t>
            </a:fld>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952500" y="1295400"/>
            <a:ext cx="7216546" cy="52959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56</a:t>
            </a:fld>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838200" y="1600200"/>
            <a:ext cx="7514478" cy="4953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57</a:t>
            </a:fld>
            <a:endParaRPr lang="en-US" dirty="0"/>
          </a:p>
        </p:txBody>
      </p:sp>
      <p:sp>
        <p:nvSpPr>
          <p:cNvPr id="5" name="Title 1"/>
          <p:cNvSpPr txBox="1">
            <a:spLocks/>
          </p:cNvSpPr>
          <p:nvPr/>
        </p:nvSpPr>
        <p:spPr>
          <a:xfrm>
            <a:off x="457200" y="274638"/>
            <a:ext cx="8229600" cy="4111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mj-lt"/>
                <a:ea typeface="+mj-ea"/>
                <a:cs typeface="+mj-cs"/>
              </a:rPr>
              <a:t>NoC</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prototyping: CMU</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6" name="Group 98"/>
          <p:cNvGrpSpPr>
            <a:grpSpLocks/>
          </p:cNvGrpSpPr>
          <p:nvPr/>
        </p:nvGrpSpPr>
        <p:grpSpPr bwMode="auto">
          <a:xfrm>
            <a:off x="722313" y="4178305"/>
            <a:ext cx="3290889" cy="2532065"/>
            <a:chOff x="479" y="2616"/>
            <a:chExt cx="2073" cy="1595"/>
          </a:xfrm>
        </p:grpSpPr>
        <p:grpSp>
          <p:nvGrpSpPr>
            <p:cNvPr id="7" name="Group 6"/>
            <p:cNvGrpSpPr>
              <a:grpSpLocks/>
            </p:cNvGrpSpPr>
            <p:nvPr/>
          </p:nvGrpSpPr>
          <p:grpSpPr bwMode="auto">
            <a:xfrm>
              <a:off x="521" y="3031"/>
              <a:ext cx="1944" cy="1178"/>
              <a:chOff x="3063" y="1542"/>
              <a:chExt cx="2353" cy="1387"/>
            </a:xfrm>
          </p:grpSpPr>
          <p:sp>
            <p:nvSpPr>
              <p:cNvPr id="31" name="AutoShape 4"/>
              <p:cNvSpPr>
                <a:spLocks noChangeArrowheads="1"/>
              </p:cNvSpPr>
              <p:nvPr/>
            </p:nvSpPr>
            <p:spPr bwMode="auto">
              <a:xfrm>
                <a:off x="3063" y="2625"/>
                <a:ext cx="478" cy="304"/>
              </a:xfrm>
              <a:prstGeom prst="roundRect">
                <a:avLst>
                  <a:gd name="adj" fmla="val 16667"/>
                </a:avLst>
              </a:prstGeom>
              <a:solidFill>
                <a:srgbClr val="FF7C80"/>
              </a:solidFill>
              <a:ln w="28575">
                <a:solidFill>
                  <a:schemeClr val="tx1"/>
                </a:solidFill>
                <a:prstDash val="dash"/>
                <a:round/>
                <a:headEnd/>
                <a:tailEnd/>
              </a:ln>
              <a:effectLst/>
            </p:spPr>
            <p:txBody>
              <a:bodyPr wrap="none" anchor="ctr"/>
              <a:lstStyle/>
              <a:p>
                <a:pPr algn="ctr">
                  <a:lnSpc>
                    <a:spcPct val="85000"/>
                  </a:lnSpc>
                </a:pPr>
                <a:r>
                  <a:rPr lang="en-US" sz="1300">
                    <a:latin typeface="Arial Narrow" pitchFamily="34" charset="0"/>
                  </a:rPr>
                  <a:t>Motion</a:t>
                </a:r>
              </a:p>
              <a:p>
                <a:pPr algn="ctr">
                  <a:lnSpc>
                    <a:spcPct val="85000"/>
                  </a:lnSpc>
                </a:pPr>
                <a:r>
                  <a:rPr lang="en-US" sz="1300">
                    <a:latin typeface="Arial Narrow" pitchFamily="34" charset="0"/>
                  </a:rPr>
                  <a:t>Est. 2</a:t>
                </a:r>
              </a:p>
            </p:txBody>
          </p:sp>
          <p:cxnSp>
            <p:nvCxnSpPr>
              <p:cNvPr id="32" name="AutoShape 5"/>
              <p:cNvCxnSpPr>
                <a:cxnSpLocks noChangeShapeType="1"/>
                <a:endCxn id="10" idx="2"/>
              </p:cNvCxnSpPr>
              <p:nvPr/>
            </p:nvCxnSpPr>
            <p:spPr bwMode="auto">
              <a:xfrm flipV="1">
                <a:off x="3550" y="2538"/>
                <a:ext cx="1085" cy="215"/>
              </a:xfrm>
              <a:prstGeom prst="bentConnector2">
                <a:avLst/>
              </a:prstGeom>
              <a:noFill/>
              <a:ln w="38100">
                <a:solidFill>
                  <a:srgbClr val="FF0000"/>
                </a:solidFill>
                <a:prstDash val="dash"/>
                <a:miter lim="800000"/>
                <a:headEnd type="triangle" w="med" len="med"/>
                <a:tailEnd type="triangle" w="med" len="med"/>
              </a:ln>
              <a:effectLst/>
            </p:spPr>
          </p:cxnSp>
          <p:grpSp>
            <p:nvGrpSpPr>
              <p:cNvPr id="33" name="Group 6"/>
              <p:cNvGrpSpPr>
                <a:grpSpLocks/>
              </p:cNvGrpSpPr>
              <p:nvPr/>
            </p:nvGrpSpPr>
            <p:grpSpPr bwMode="auto">
              <a:xfrm>
                <a:off x="3541" y="1542"/>
                <a:ext cx="1875" cy="1333"/>
                <a:chOff x="4087" y="1362"/>
                <a:chExt cx="1311" cy="1333"/>
              </a:xfrm>
            </p:grpSpPr>
            <p:sp>
              <p:nvSpPr>
                <p:cNvPr id="38" name="Line 7"/>
                <p:cNvSpPr>
                  <a:spLocks noChangeShapeType="1"/>
                </p:cNvSpPr>
                <p:nvPr/>
              </p:nvSpPr>
              <p:spPr bwMode="auto">
                <a:xfrm flipV="1">
                  <a:off x="4087" y="2661"/>
                  <a:ext cx="1263" cy="34"/>
                </a:xfrm>
                <a:prstGeom prst="line">
                  <a:avLst/>
                </a:prstGeom>
                <a:noFill/>
                <a:ln w="38100">
                  <a:solidFill>
                    <a:srgbClr val="FF0000"/>
                  </a:solidFill>
                  <a:prstDash val="dash"/>
                  <a:round/>
                  <a:headEnd/>
                  <a:tailEnd/>
                </a:ln>
                <a:effectLst/>
              </p:spPr>
              <p:txBody>
                <a:bodyPr wrap="none" anchor="ctr"/>
                <a:lstStyle/>
                <a:p>
                  <a:endParaRPr lang="en-US"/>
                </a:p>
              </p:txBody>
            </p:sp>
            <p:sp>
              <p:nvSpPr>
                <p:cNvPr id="39" name="Line 8"/>
                <p:cNvSpPr>
                  <a:spLocks noChangeShapeType="1"/>
                </p:cNvSpPr>
                <p:nvPr/>
              </p:nvSpPr>
              <p:spPr bwMode="auto">
                <a:xfrm flipV="1">
                  <a:off x="5374" y="1362"/>
                  <a:ext cx="24" cy="1271"/>
                </a:xfrm>
                <a:prstGeom prst="line">
                  <a:avLst/>
                </a:prstGeom>
                <a:noFill/>
                <a:ln w="38100">
                  <a:solidFill>
                    <a:srgbClr val="FF0000"/>
                  </a:solidFill>
                  <a:prstDash val="dash"/>
                  <a:round/>
                  <a:headEnd/>
                  <a:tailEnd type="triangle" w="med" len="med"/>
                </a:ln>
                <a:effectLst/>
              </p:spPr>
              <p:txBody>
                <a:bodyPr wrap="none" anchor="ctr"/>
                <a:lstStyle/>
                <a:p>
                  <a:endParaRPr lang="en-US"/>
                </a:p>
              </p:txBody>
            </p:sp>
          </p:grpSp>
          <p:sp>
            <p:nvSpPr>
              <p:cNvPr id="34" name="Line 9"/>
              <p:cNvSpPr>
                <a:spLocks noChangeShapeType="1"/>
              </p:cNvSpPr>
              <p:nvPr/>
            </p:nvSpPr>
            <p:spPr bwMode="auto">
              <a:xfrm>
                <a:off x="3262" y="1555"/>
                <a:ext cx="0" cy="1066"/>
              </a:xfrm>
              <a:prstGeom prst="line">
                <a:avLst/>
              </a:prstGeom>
              <a:noFill/>
              <a:ln w="38100">
                <a:solidFill>
                  <a:srgbClr val="FF0000"/>
                </a:solidFill>
                <a:prstDash val="dash"/>
                <a:round/>
                <a:headEnd type="triangle" w="med" len="med"/>
                <a:tailEnd type="triangle" w="med" len="med"/>
              </a:ln>
              <a:effectLst/>
            </p:spPr>
            <p:txBody>
              <a:bodyPr wrap="none" anchor="ctr"/>
              <a:lstStyle/>
              <a:p>
                <a:endParaRPr lang="en-US"/>
              </a:p>
            </p:txBody>
          </p:sp>
          <p:grpSp>
            <p:nvGrpSpPr>
              <p:cNvPr id="35" name="Group 10"/>
              <p:cNvGrpSpPr>
                <a:grpSpLocks/>
              </p:cNvGrpSpPr>
              <p:nvPr/>
            </p:nvGrpSpPr>
            <p:grpSpPr bwMode="auto">
              <a:xfrm>
                <a:off x="3441" y="2066"/>
                <a:ext cx="152" cy="540"/>
                <a:chOff x="3441" y="2066"/>
                <a:chExt cx="152" cy="540"/>
              </a:xfrm>
            </p:grpSpPr>
            <p:sp>
              <p:nvSpPr>
                <p:cNvPr id="36" name="Line 11"/>
                <p:cNvSpPr>
                  <a:spLocks noChangeShapeType="1"/>
                </p:cNvSpPr>
                <p:nvPr/>
              </p:nvSpPr>
              <p:spPr bwMode="auto">
                <a:xfrm flipV="1">
                  <a:off x="3441" y="2066"/>
                  <a:ext cx="0" cy="540"/>
                </a:xfrm>
                <a:prstGeom prst="line">
                  <a:avLst/>
                </a:prstGeom>
                <a:noFill/>
                <a:ln w="38100">
                  <a:solidFill>
                    <a:srgbClr val="FF0000"/>
                  </a:solidFill>
                  <a:prstDash val="dash"/>
                  <a:round/>
                  <a:headEnd/>
                  <a:tailEnd/>
                </a:ln>
                <a:effectLst/>
              </p:spPr>
              <p:txBody>
                <a:bodyPr wrap="none" anchor="ctr"/>
                <a:lstStyle/>
                <a:p>
                  <a:endParaRPr lang="en-US"/>
                </a:p>
              </p:txBody>
            </p:sp>
            <p:sp>
              <p:nvSpPr>
                <p:cNvPr id="37" name="Line 12"/>
                <p:cNvSpPr>
                  <a:spLocks noChangeShapeType="1"/>
                </p:cNvSpPr>
                <p:nvPr/>
              </p:nvSpPr>
              <p:spPr bwMode="auto">
                <a:xfrm>
                  <a:off x="3442" y="2066"/>
                  <a:ext cx="151" cy="0"/>
                </a:xfrm>
                <a:prstGeom prst="line">
                  <a:avLst/>
                </a:prstGeom>
                <a:noFill/>
                <a:ln w="38100">
                  <a:solidFill>
                    <a:srgbClr val="FF0000"/>
                  </a:solidFill>
                  <a:prstDash val="dash"/>
                  <a:round/>
                  <a:headEnd/>
                  <a:tailEnd type="triangle" w="med" len="med"/>
                </a:ln>
                <a:effectLst/>
              </p:spPr>
              <p:txBody>
                <a:bodyPr wrap="none" anchor="ctr"/>
                <a:lstStyle/>
                <a:p>
                  <a:endParaRPr lang="en-US"/>
                </a:p>
              </p:txBody>
            </p:sp>
          </p:grpSp>
        </p:grpSp>
        <p:grpSp>
          <p:nvGrpSpPr>
            <p:cNvPr id="8" name="Group 13"/>
            <p:cNvGrpSpPr>
              <a:grpSpLocks/>
            </p:cNvGrpSpPr>
            <p:nvPr/>
          </p:nvGrpSpPr>
          <p:grpSpPr bwMode="auto">
            <a:xfrm>
              <a:off x="479" y="2805"/>
              <a:ext cx="2073" cy="1109"/>
              <a:chOff x="3015" y="1284"/>
              <a:chExt cx="2510" cy="1319"/>
            </a:xfrm>
          </p:grpSpPr>
          <p:sp>
            <p:nvSpPr>
              <p:cNvPr id="10" name="AutoShape 14"/>
              <p:cNvSpPr>
                <a:spLocks noChangeArrowheads="1"/>
              </p:cNvSpPr>
              <p:nvPr/>
            </p:nvSpPr>
            <p:spPr bwMode="auto">
              <a:xfrm>
                <a:off x="4416" y="2241"/>
                <a:ext cx="437" cy="288"/>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Frame</a:t>
                </a:r>
              </a:p>
              <a:p>
                <a:pPr algn="ctr" eaLnBrk="1" hangingPunct="1">
                  <a:lnSpc>
                    <a:spcPct val="85000"/>
                  </a:lnSpc>
                </a:pPr>
                <a:r>
                  <a:rPr lang="en-US" sz="1300">
                    <a:latin typeface="Arial Narrow" pitchFamily="34" charset="0"/>
                  </a:rPr>
                  <a:t>Buffer</a:t>
                </a:r>
              </a:p>
            </p:txBody>
          </p:sp>
          <p:sp>
            <p:nvSpPr>
              <p:cNvPr id="11" name="AutoShape 15"/>
              <p:cNvSpPr>
                <a:spLocks noChangeArrowheads="1"/>
              </p:cNvSpPr>
              <p:nvPr/>
            </p:nvSpPr>
            <p:spPr bwMode="auto">
              <a:xfrm>
                <a:off x="3204" y="1284"/>
                <a:ext cx="427" cy="282"/>
              </a:xfrm>
              <a:prstGeom prst="roundRect">
                <a:avLst>
                  <a:gd name="adj" fmla="val 16667"/>
                </a:avLst>
              </a:prstGeom>
              <a:solidFill>
                <a:srgbClr val="FFFF99"/>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Input</a:t>
                </a:r>
              </a:p>
              <a:p>
                <a:pPr algn="ctr" eaLnBrk="1" hangingPunct="1">
                  <a:lnSpc>
                    <a:spcPct val="85000"/>
                  </a:lnSpc>
                </a:pPr>
                <a:r>
                  <a:rPr lang="en-US" sz="1300">
                    <a:latin typeface="Arial Narrow" pitchFamily="34" charset="0"/>
                  </a:rPr>
                  <a:t>Buffer</a:t>
                </a:r>
              </a:p>
            </p:txBody>
          </p:sp>
          <p:sp>
            <p:nvSpPr>
              <p:cNvPr id="12" name="AutoShape 16"/>
              <p:cNvSpPr>
                <a:spLocks noChangeArrowheads="1"/>
              </p:cNvSpPr>
              <p:nvPr/>
            </p:nvSpPr>
            <p:spPr bwMode="auto">
              <a:xfrm>
                <a:off x="3812" y="1284"/>
                <a:ext cx="569" cy="281"/>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DCT &amp;</a:t>
                </a:r>
              </a:p>
              <a:p>
                <a:pPr algn="ctr" eaLnBrk="1" hangingPunct="1">
                  <a:lnSpc>
                    <a:spcPct val="85000"/>
                  </a:lnSpc>
                </a:pPr>
                <a:r>
                  <a:rPr lang="en-US" sz="1300">
                    <a:latin typeface="Arial Narrow" pitchFamily="34" charset="0"/>
                  </a:rPr>
                  <a:t>Quant.</a:t>
                </a:r>
              </a:p>
            </p:txBody>
          </p:sp>
          <p:sp>
            <p:nvSpPr>
              <p:cNvPr id="13" name="AutoShape 17"/>
              <p:cNvSpPr>
                <a:spLocks noChangeArrowheads="1"/>
              </p:cNvSpPr>
              <p:nvPr/>
            </p:nvSpPr>
            <p:spPr bwMode="auto">
              <a:xfrm>
                <a:off x="4907" y="1284"/>
                <a:ext cx="618" cy="281"/>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a:lnSpc>
                    <a:spcPct val="85000"/>
                  </a:lnSpc>
                </a:pPr>
                <a:r>
                  <a:rPr lang="en-US" sz="1300">
                    <a:latin typeface="Arial Narrow" pitchFamily="34" charset="0"/>
                  </a:rPr>
                  <a:t>VLE &amp;</a:t>
                </a:r>
              </a:p>
              <a:p>
                <a:pPr algn="ctr">
                  <a:lnSpc>
                    <a:spcPct val="85000"/>
                  </a:lnSpc>
                </a:pPr>
                <a:r>
                  <a:rPr lang="en-US" sz="1300">
                    <a:latin typeface="Arial Narrow" pitchFamily="34" charset="0"/>
                  </a:rPr>
                  <a:t>Out. Buffer</a:t>
                </a:r>
              </a:p>
            </p:txBody>
          </p:sp>
          <p:sp>
            <p:nvSpPr>
              <p:cNvPr id="14" name="AutoShape 18"/>
              <p:cNvSpPr>
                <a:spLocks noChangeArrowheads="1"/>
              </p:cNvSpPr>
              <p:nvPr/>
            </p:nvSpPr>
            <p:spPr bwMode="auto">
              <a:xfrm>
                <a:off x="3602" y="1858"/>
                <a:ext cx="466" cy="273"/>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Motion</a:t>
                </a:r>
              </a:p>
              <a:p>
                <a:pPr algn="ctr" eaLnBrk="1" hangingPunct="1">
                  <a:lnSpc>
                    <a:spcPct val="85000"/>
                  </a:lnSpc>
                </a:pPr>
                <a:r>
                  <a:rPr lang="en-US" sz="1300">
                    <a:latin typeface="Arial Narrow" pitchFamily="34" charset="0"/>
                  </a:rPr>
                  <a:t>Comp.</a:t>
                </a:r>
              </a:p>
            </p:txBody>
          </p:sp>
          <p:sp>
            <p:nvSpPr>
              <p:cNvPr id="15" name="AutoShape 19"/>
              <p:cNvSpPr>
                <a:spLocks noChangeArrowheads="1"/>
              </p:cNvSpPr>
              <p:nvPr/>
            </p:nvSpPr>
            <p:spPr bwMode="auto">
              <a:xfrm>
                <a:off x="3601" y="2304"/>
                <a:ext cx="479" cy="290"/>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a:lnSpc>
                    <a:spcPct val="85000"/>
                  </a:lnSpc>
                </a:pPr>
                <a:r>
                  <a:rPr lang="en-US" sz="1300">
                    <a:latin typeface="Arial Narrow" pitchFamily="34" charset="0"/>
                  </a:rPr>
                  <a:t>Motion</a:t>
                </a:r>
              </a:p>
              <a:p>
                <a:pPr algn="ctr">
                  <a:lnSpc>
                    <a:spcPct val="85000"/>
                  </a:lnSpc>
                </a:pPr>
                <a:r>
                  <a:rPr lang="en-US" sz="1300">
                    <a:latin typeface="Arial Narrow" pitchFamily="34" charset="0"/>
                  </a:rPr>
                  <a:t>Est.</a:t>
                </a:r>
              </a:p>
            </p:txBody>
          </p:sp>
          <p:sp>
            <p:nvSpPr>
              <p:cNvPr id="16" name="Line 20"/>
              <p:cNvSpPr>
                <a:spLocks noChangeShapeType="1"/>
              </p:cNvSpPr>
              <p:nvPr/>
            </p:nvSpPr>
            <p:spPr bwMode="auto">
              <a:xfrm>
                <a:off x="3015" y="1423"/>
                <a:ext cx="186" cy="0"/>
              </a:xfrm>
              <a:prstGeom prst="line">
                <a:avLst/>
              </a:prstGeom>
              <a:noFill/>
              <a:ln w="38100">
                <a:solidFill>
                  <a:schemeClr val="tx1"/>
                </a:solidFill>
                <a:round/>
                <a:headEnd/>
                <a:tailEnd type="triangle" w="med" len="med"/>
              </a:ln>
              <a:effectLst/>
            </p:spPr>
            <p:txBody>
              <a:bodyPr/>
              <a:lstStyle/>
              <a:p>
                <a:endParaRPr lang="en-US"/>
              </a:p>
            </p:txBody>
          </p:sp>
          <p:cxnSp>
            <p:nvCxnSpPr>
              <p:cNvPr id="17" name="AutoShape 21"/>
              <p:cNvCxnSpPr>
                <a:cxnSpLocks noChangeShapeType="1"/>
                <a:stCxn id="11" idx="3"/>
                <a:endCxn id="12" idx="1"/>
              </p:cNvCxnSpPr>
              <p:nvPr/>
            </p:nvCxnSpPr>
            <p:spPr bwMode="auto">
              <a:xfrm>
                <a:off x="3639" y="1425"/>
                <a:ext cx="165" cy="0"/>
              </a:xfrm>
              <a:prstGeom prst="straightConnector1">
                <a:avLst/>
              </a:prstGeom>
              <a:noFill/>
              <a:ln w="38100">
                <a:solidFill>
                  <a:schemeClr val="tx1"/>
                </a:solidFill>
                <a:round/>
                <a:headEnd/>
                <a:tailEnd type="triangle" w="med" len="med"/>
              </a:ln>
              <a:effectLst/>
            </p:spPr>
          </p:cxnSp>
          <p:cxnSp>
            <p:nvCxnSpPr>
              <p:cNvPr id="18" name="AutoShape 22"/>
              <p:cNvCxnSpPr>
                <a:cxnSpLocks noChangeShapeType="1"/>
                <a:endCxn id="14" idx="1"/>
              </p:cNvCxnSpPr>
              <p:nvPr/>
            </p:nvCxnSpPr>
            <p:spPr bwMode="auto">
              <a:xfrm rot="16200000" flipH="1">
                <a:off x="3311" y="1713"/>
                <a:ext cx="439" cy="125"/>
              </a:xfrm>
              <a:prstGeom prst="bentConnector2">
                <a:avLst/>
              </a:prstGeom>
              <a:noFill/>
              <a:ln w="38100">
                <a:solidFill>
                  <a:schemeClr val="tx1"/>
                </a:solidFill>
                <a:miter lim="800000"/>
                <a:headEnd type="triangle" w="med" len="med"/>
                <a:tailEnd type="triangle" w="med" len="med"/>
              </a:ln>
              <a:effectLst/>
            </p:spPr>
          </p:cxnSp>
          <p:cxnSp>
            <p:nvCxnSpPr>
              <p:cNvPr id="19" name="AutoShape 23"/>
              <p:cNvCxnSpPr>
                <a:cxnSpLocks noChangeShapeType="1"/>
                <a:endCxn id="15" idx="1"/>
              </p:cNvCxnSpPr>
              <p:nvPr/>
            </p:nvCxnSpPr>
            <p:spPr bwMode="auto">
              <a:xfrm rot="16200000" flipH="1">
                <a:off x="3024" y="1880"/>
                <a:ext cx="888" cy="249"/>
              </a:xfrm>
              <a:prstGeom prst="bentConnector2">
                <a:avLst/>
              </a:prstGeom>
              <a:noFill/>
              <a:ln w="38100">
                <a:solidFill>
                  <a:schemeClr val="tx1"/>
                </a:solidFill>
                <a:miter lim="800000"/>
                <a:headEnd type="triangle" w="med" len="med"/>
                <a:tailEnd type="triangle" w="med" len="med"/>
              </a:ln>
              <a:effectLst/>
            </p:spPr>
          </p:cxnSp>
          <p:grpSp>
            <p:nvGrpSpPr>
              <p:cNvPr id="20" name="Group 24"/>
              <p:cNvGrpSpPr>
                <a:grpSpLocks/>
              </p:cNvGrpSpPr>
              <p:nvPr/>
            </p:nvGrpSpPr>
            <p:grpSpPr bwMode="auto">
              <a:xfrm>
                <a:off x="4061" y="1982"/>
                <a:ext cx="358" cy="352"/>
                <a:chOff x="1146" y="1761"/>
                <a:chExt cx="435" cy="352"/>
              </a:xfrm>
            </p:grpSpPr>
            <p:sp>
              <p:nvSpPr>
                <p:cNvPr id="28" name="Line 25"/>
                <p:cNvSpPr>
                  <a:spLocks noChangeShapeType="1"/>
                </p:cNvSpPr>
                <p:nvPr/>
              </p:nvSpPr>
              <p:spPr bwMode="auto">
                <a:xfrm flipH="1">
                  <a:off x="1146" y="1761"/>
                  <a:ext cx="243" cy="0"/>
                </a:xfrm>
                <a:prstGeom prst="line">
                  <a:avLst/>
                </a:prstGeom>
                <a:noFill/>
                <a:ln w="38100">
                  <a:solidFill>
                    <a:schemeClr val="tx1"/>
                  </a:solidFill>
                  <a:round/>
                  <a:headEnd/>
                  <a:tailEnd type="triangle" w="med" len="med"/>
                </a:ln>
                <a:effectLst/>
              </p:spPr>
              <p:txBody>
                <a:bodyPr/>
                <a:lstStyle/>
                <a:p>
                  <a:endParaRPr lang="en-US"/>
                </a:p>
              </p:txBody>
            </p:sp>
            <p:sp>
              <p:nvSpPr>
                <p:cNvPr id="29" name="Line 26"/>
                <p:cNvSpPr>
                  <a:spLocks noChangeShapeType="1"/>
                </p:cNvSpPr>
                <p:nvPr/>
              </p:nvSpPr>
              <p:spPr bwMode="auto">
                <a:xfrm>
                  <a:off x="1370" y="1761"/>
                  <a:ext cx="42" cy="344"/>
                </a:xfrm>
                <a:prstGeom prst="line">
                  <a:avLst/>
                </a:prstGeom>
                <a:noFill/>
                <a:ln w="38100">
                  <a:solidFill>
                    <a:schemeClr val="tx1"/>
                  </a:solidFill>
                  <a:round/>
                  <a:headEnd/>
                  <a:tailEnd/>
                </a:ln>
                <a:effectLst/>
              </p:spPr>
              <p:txBody>
                <a:bodyPr/>
                <a:lstStyle/>
                <a:p>
                  <a:endParaRPr lang="en-US"/>
                </a:p>
              </p:txBody>
            </p:sp>
            <p:sp>
              <p:nvSpPr>
                <p:cNvPr id="30" name="Line 27"/>
                <p:cNvSpPr>
                  <a:spLocks noChangeShapeType="1"/>
                </p:cNvSpPr>
                <p:nvPr/>
              </p:nvSpPr>
              <p:spPr bwMode="auto">
                <a:xfrm>
                  <a:off x="1402" y="2113"/>
                  <a:ext cx="179" cy="0"/>
                </a:xfrm>
                <a:prstGeom prst="line">
                  <a:avLst/>
                </a:prstGeom>
                <a:noFill/>
                <a:ln w="38100">
                  <a:solidFill>
                    <a:schemeClr val="tx1"/>
                  </a:solidFill>
                  <a:round/>
                  <a:headEnd/>
                  <a:tailEnd type="triangle" w="med" len="med"/>
                </a:ln>
                <a:effectLst/>
              </p:spPr>
              <p:txBody>
                <a:bodyPr/>
                <a:lstStyle/>
                <a:p>
                  <a:endParaRPr lang="en-US"/>
                </a:p>
              </p:txBody>
            </p:sp>
          </p:grpSp>
          <p:cxnSp>
            <p:nvCxnSpPr>
              <p:cNvPr id="21" name="AutoShape 28"/>
              <p:cNvCxnSpPr>
                <a:cxnSpLocks noChangeShapeType="1"/>
                <a:stCxn id="15" idx="0"/>
                <a:endCxn id="14" idx="2"/>
              </p:cNvCxnSpPr>
              <p:nvPr/>
            </p:nvCxnSpPr>
            <p:spPr bwMode="auto">
              <a:xfrm flipH="1" flipV="1">
                <a:off x="3834" y="2140"/>
                <a:ext cx="6" cy="156"/>
              </a:xfrm>
              <a:prstGeom prst="straightConnector1">
                <a:avLst/>
              </a:prstGeom>
              <a:noFill/>
              <a:ln w="38100">
                <a:solidFill>
                  <a:schemeClr val="tx1"/>
                </a:solidFill>
                <a:round/>
                <a:headEnd type="none" w="lg" len="med"/>
                <a:tailEnd type="triangle" w="lg" len="med"/>
              </a:ln>
              <a:effectLst/>
            </p:spPr>
          </p:cxnSp>
          <p:cxnSp>
            <p:nvCxnSpPr>
              <p:cNvPr id="22" name="AutoShape 29"/>
              <p:cNvCxnSpPr>
                <a:cxnSpLocks noChangeShapeType="1"/>
                <a:stCxn id="15" idx="2"/>
                <a:endCxn id="13" idx="2"/>
              </p:cNvCxnSpPr>
              <p:nvPr/>
            </p:nvCxnSpPr>
            <p:spPr bwMode="auto">
              <a:xfrm rot="5400000" flipH="1" flipV="1">
                <a:off x="4014" y="1401"/>
                <a:ext cx="1029" cy="1375"/>
              </a:xfrm>
              <a:prstGeom prst="bentConnector3">
                <a:avLst>
                  <a:gd name="adj1" fmla="val -7000"/>
                </a:avLst>
              </a:prstGeom>
              <a:noFill/>
              <a:ln w="38100">
                <a:solidFill>
                  <a:schemeClr val="tx1"/>
                </a:solidFill>
                <a:miter lim="800000"/>
                <a:headEnd/>
                <a:tailEnd type="triangle" w="med" len="med"/>
              </a:ln>
              <a:effectLst/>
            </p:spPr>
          </p:cxnSp>
          <p:cxnSp>
            <p:nvCxnSpPr>
              <p:cNvPr id="23" name="AutoShape 30"/>
              <p:cNvCxnSpPr>
                <a:cxnSpLocks noChangeShapeType="1"/>
                <a:stCxn id="12" idx="3"/>
                <a:endCxn id="13" idx="1"/>
              </p:cNvCxnSpPr>
              <p:nvPr/>
            </p:nvCxnSpPr>
            <p:spPr bwMode="auto">
              <a:xfrm>
                <a:off x="4389" y="1425"/>
                <a:ext cx="509" cy="0"/>
              </a:xfrm>
              <a:prstGeom prst="straightConnector1">
                <a:avLst/>
              </a:prstGeom>
              <a:noFill/>
              <a:ln w="38100">
                <a:solidFill>
                  <a:schemeClr val="tx1"/>
                </a:solidFill>
                <a:round/>
                <a:headEnd/>
                <a:tailEnd type="triangle" w="med" len="med"/>
              </a:ln>
              <a:effectLst/>
            </p:spPr>
          </p:cxnSp>
          <p:sp>
            <p:nvSpPr>
              <p:cNvPr id="24" name="AutoShape 31"/>
              <p:cNvSpPr>
                <a:spLocks noChangeArrowheads="1"/>
              </p:cNvSpPr>
              <p:nvPr/>
            </p:nvSpPr>
            <p:spPr bwMode="auto">
              <a:xfrm>
                <a:off x="4359" y="1642"/>
                <a:ext cx="553" cy="302"/>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Inv Quant.</a:t>
                </a:r>
              </a:p>
              <a:p>
                <a:pPr algn="ctr" eaLnBrk="1" hangingPunct="1">
                  <a:lnSpc>
                    <a:spcPct val="85000"/>
                  </a:lnSpc>
                </a:pPr>
                <a:r>
                  <a:rPr lang="en-US" sz="1300">
                    <a:latin typeface="Arial Narrow" pitchFamily="34" charset="0"/>
                  </a:rPr>
                  <a:t>&amp; IDCT</a:t>
                </a:r>
              </a:p>
            </p:txBody>
          </p:sp>
          <p:cxnSp>
            <p:nvCxnSpPr>
              <p:cNvPr id="25" name="AutoShape 32"/>
              <p:cNvCxnSpPr>
                <a:cxnSpLocks noChangeShapeType="1"/>
                <a:stCxn id="24" idx="2"/>
                <a:endCxn id="10" idx="0"/>
              </p:cNvCxnSpPr>
              <p:nvPr/>
            </p:nvCxnSpPr>
            <p:spPr bwMode="auto">
              <a:xfrm>
                <a:off x="4635" y="1953"/>
                <a:ext cx="0" cy="279"/>
              </a:xfrm>
              <a:prstGeom prst="straightConnector1">
                <a:avLst/>
              </a:prstGeom>
              <a:noFill/>
              <a:ln w="38100">
                <a:solidFill>
                  <a:schemeClr val="tx1"/>
                </a:solidFill>
                <a:round/>
                <a:headEnd type="none" w="lg" len="med"/>
                <a:tailEnd type="triangle" w="lg" len="med"/>
              </a:ln>
              <a:effectLst/>
            </p:spPr>
          </p:cxnSp>
          <p:sp>
            <p:nvSpPr>
              <p:cNvPr id="26" name="Line 33"/>
              <p:cNvSpPr>
                <a:spLocks noChangeShapeType="1"/>
              </p:cNvSpPr>
              <p:nvPr/>
            </p:nvSpPr>
            <p:spPr bwMode="auto">
              <a:xfrm>
                <a:off x="4092" y="2446"/>
                <a:ext cx="317" cy="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27" name="Line 34"/>
              <p:cNvSpPr>
                <a:spLocks noChangeShapeType="1"/>
              </p:cNvSpPr>
              <p:nvPr/>
            </p:nvSpPr>
            <p:spPr bwMode="auto">
              <a:xfrm>
                <a:off x="4637" y="1425"/>
                <a:ext cx="0" cy="209"/>
              </a:xfrm>
              <a:prstGeom prst="line">
                <a:avLst/>
              </a:prstGeom>
              <a:noFill/>
              <a:ln w="38100">
                <a:solidFill>
                  <a:schemeClr val="tx1"/>
                </a:solidFill>
                <a:round/>
                <a:headEnd/>
                <a:tailEnd type="triangle" w="med" len="med"/>
              </a:ln>
              <a:effectLst/>
            </p:spPr>
            <p:txBody>
              <a:bodyPr wrap="none" anchor="ctr"/>
              <a:lstStyle/>
              <a:p>
                <a:endParaRPr lang="en-US"/>
              </a:p>
            </p:txBody>
          </p:sp>
        </p:grpSp>
        <p:sp>
          <p:nvSpPr>
            <p:cNvPr id="9" name="Text Box 35"/>
            <p:cNvSpPr txBox="1">
              <a:spLocks noChangeArrowheads="1"/>
            </p:cNvSpPr>
            <p:nvPr/>
          </p:nvSpPr>
          <p:spPr bwMode="auto">
            <a:xfrm>
              <a:off x="651" y="2616"/>
              <a:ext cx="1791" cy="173"/>
            </a:xfrm>
            <a:prstGeom prst="rect">
              <a:avLst/>
            </a:prstGeom>
            <a:noFill/>
            <a:ln w="25400">
              <a:noFill/>
              <a:miter lim="800000"/>
              <a:headEnd/>
              <a:tailEnd/>
            </a:ln>
            <a:effectLst/>
          </p:spPr>
          <p:txBody>
            <a:bodyPr lIns="0" tIns="0" rIns="0" bIns="0">
              <a:spAutoFit/>
            </a:bodyPr>
            <a:lstStyle/>
            <a:p>
              <a:pPr algn="ctr">
                <a:spcBef>
                  <a:spcPct val="50000"/>
                </a:spcBef>
              </a:pPr>
              <a:r>
                <a:rPr lang="en-US" sz="1800">
                  <a:latin typeface="Arial Narrow" pitchFamily="34" charset="0"/>
                </a:rPr>
                <a:t>Point-to-point Implementation</a:t>
              </a:r>
            </a:p>
          </p:txBody>
        </p:sp>
      </p:grpSp>
      <p:cxnSp>
        <p:nvCxnSpPr>
          <p:cNvPr id="40" name="AutoShape 40"/>
          <p:cNvCxnSpPr>
            <a:cxnSpLocks noChangeAspect="1" noChangeShapeType="1"/>
            <a:endCxn id="43" idx="0"/>
          </p:cNvCxnSpPr>
          <p:nvPr/>
        </p:nvCxnSpPr>
        <p:spPr bwMode="auto">
          <a:xfrm>
            <a:off x="2735263" y="1758950"/>
            <a:ext cx="511175" cy="411163"/>
          </a:xfrm>
          <a:prstGeom prst="straightConnector1">
            <a:avLst/>
          </a:prstGeom>
          <a:noFill/>
          <a:ln w="38100">
            <a:solidFill>
              <a:schemeClr val="tx1"/>
            </a:solidFill>
            <a:round/>
            <a:headEnd type="triangle" w="med" len="med"/>
            <a:tailEnd type="triangle" w="med" len="med"/>
          </a:ln>
          <a:effectLst/>
        </p:spPr>
      </p:cxnSp>
      <p:sp>
        <p:nvSpPr>
          <p:cNvPr id="41" name="AutoShape 42"/>
          <p:cNvSpPr>
            <a:spLocks noChangeAspect="1" noChangeArrowheads="1"/>
          </p:cNvSpPr>
          <p:nvPr/>
        </p:nvSpPr>
        <p:spPr bwMode="auto">
          <a:xfrm>
            <a:off x="723900" y="2181225"/>
            <a:ext cx="773113" cy="520700"/>
          </a:xfrm>
          <a:prstGeom prst="roundRect">
            <a:avLst>
              <a:gd name="adj" fmla="val 16667"/>
            </a:avLst>
          </a:prstGeom>
          <a:solidFill>
            <a:srgbClr val="FFFF99"/>
          </a:solidFill>
          <a:ln w="28575">
            <a:solidFill>
              <a:schemeClr val="tx1"/>
            </a:solidFill>
            <a:round/>
            <a:headEnd/>
            <a:tailEnd/>
          </a:ln>
          <a:effectLst/>
        </p:spPr>
        <p:txBody>
          <a:bodyPr wrap="none" anchor="ctr"/>
          <a:lstStyle/>
          <a:p>
            <a:pPr algn="ctr" eaLnBrk="1" hangingPunct="1">
              <a:lnSpc>
                <a:spcPct val="85000"/>
              </a:lnSpc>
            </a:pPr>
            <a:r>
              <a:rPr lang="en-US" sz="1700">
                <a:latin typeface="Arial Narrow" pitchFamily="34" charset="0"/>
              </a:rPr>
              <a:t>Input</a:t>
            </a:r>
          </a:p>
          <a:p>
            <a:pPr algn="ctr" eaLnBrk="1" hangingPunct="1">
              <a:lnSpc>
                <a:spcPct val="85000"/>
              </a:lnSpc>
            </a:pPr>
            <a:r>
              <a:rPr lang="en-US" sz="1700">
                <a:latin typeface="Arial Narrow" pitchFamily="34" charset="0"/>
              </a:rPr>
              <a:t>Buffer</a:t>
            </a:r>
          </a:p>
        </p:txBody>
      </p:sp>
      <p:sp>
        <p:nvSpPr>
          <p:cNvPr id="42" name="Oval 43"/>
          <p:cNvSpPr>
            <a:spLocks noChangeAspect="1" noChangeArrowheads="1"/>
          </p:cNvSpPr>
          <p:nvPr/>
        </p:nvSpPr>
        <p:spPr bwMode="auto">
          <a:xfrm>
            <a:off x="1841500" y="2182813"/>
            <a:ext cx="539750" cy="519112"/>
          </a:xfrm>
          <a:prstGeom prst="ellipse">
            <a:avLst/>
          </a:prstGeom>
          <a:solidFill>
            <a:schemeClr val="accent1"/>
          </a:solidFill>
          <a:ln w="25400">
            <a:solidFill>
              <a:schemeClr val="tx1"/>
            </a:solidFill>
            <a:round/>
            <a:headEnd/>
            <a:tailEnd/>
          </a:ln>
          <a:effectLst/>
        </p:spPr>
        <p:txBody>
          <a:bodyPr wrap="none" lIns="45720" tIns="0" rIns="0" anchor="ctr"/>
          <a:lstStyle/>
          <a:p>
            <a:pPr algn="ctr"/>
            <a:r>
              <a:rPr lang="en-US" sz="2000">
                <a:latin typeface="Arial Narrow" pitchFamily="34" charset="0"/>
              </a:rPr>
              <a:t>R</a:t>
            </a:r>
            <a:r>
              <a:rPr lang="en-US" sz="2000" baseline="-25000">
                <a:latin typeface="Arial Narrow" pitchFamily="34" charset="0"/>
              </a:rPr>
              <a:t>1</a:t>
            </a:r>
          </a:p>
        </p:txBody>
      </p:sp>
      <p:sp>
        <p:nvSpPr>
          <p:cNvPr id="43" name="Oval 44"/>
          <p:cNvSpPr>
            <a:spLocks noChangeAspect="1" noChangeArrowheads="1"/>
          </p:cNvSpPr>
          <p:nvPr/>
        </p:nvSpPr>
        <p:spPr bwMode="auto">
          <a:xfrm>
            <a:off x="2976563" y="2182813"/>
            <a:ext cx="539750" cy="519112"/>
          </a:xfrm>
          <a:prstGeom prst="ellipse">
            <a:avLst/>
          </a:prstGeom>
          <a:solidFill>
            <a:schemeClr val="accent1"/>
          </a:solidFill>
          <a:ln w="25400">
            <a:solidFill>
              <a:schemeClr val="tx1"/>
            </a:solidFill>
            <a:round/>
            <a:headEnd/>
            <a:tailEnd/>
          </a:ln>
          <a:effectLst/>
        </p:spPr>
        <p:txBody>
          <a:bodyPr wrap="none" lIns="45720" tIns="0" rIns="0" anchor="ctr"/>
          <a:lstStyle/>
          <a:p>
            <a:pPr algn="ctr"/>
            <a:r>
              <a:rPr lang="en-US" sz="2000">
                <a:latin typeface="Arial Narrow" pitchFamily="34" charset="0"/>
              </a:rPr>
              <a:t>R</a:t>
            </a:r>
            <a:r>
              <a:rPr lang="en-US" sz="2000" baseline="-25000">
                <a:latin typeface="Arial Narrow" pitchFamily="34" charset="0"/>
              </a:rPr>
              <a:t>2</a:t>
            </a:r>
          </a:p>
        </p:txBody>
      </p:sp>
      <p:sp>
        <p:nvSpPr>
          <p:cNvPr id="44" name="AutoShape 45"/>
          <p:cNvSpPr>
            <a:spLocks noChangeAspect="1" noChangeArrowheads="1"/>
          </p:cNvSpPr>
          <p:nvPr/>
        </p:nvSpPr>
        <p:spPr bwMode="auto">
          <a:xfrm>
            <a:off x="1189038" y="1238250"/>
            <a:ext cx="925512" cy="517525"/>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700">
                <a:latin typeface="Arial Narrow" pitchFamily="34" charset="0"/>
              </a:rPr>
              <a:t>DCT &amp;</a:t>
            </a:r>
          </a:p>
          <a:p>
            <a:pPr algn="ctr" eaLnBrk="1" hangingPunct="1">
              <a:lnSpc>
                <a:spcPct val="85000"/>
              </a:lnSpc>
            </a:pPr>
            <a:r>
              <a:rPr lang="en-US" sz="1700">
                <a:latin typeface="Arial Narrow" pitchFamily="34" charset="0"/>
              </a:rPr>
              <a:t>Quant.</a:t>
            </a:r>
          </a:p>
        </p:txBody>
      </p:sp>
      <p:sp>
        <p:nvSpPr>
          <p:cNvPr id="45" name="AutoShape 46"/>
          <p:cNvSpPr>
            <a:spLocks noChangeAspect="1" noChangeArrowheads="1"/>
          </p:cNvSpPr>
          <p:nvPr/>
        </p:nvSpPr>
        <p:spPr bwMode="auto">
          <a:xfrm>
            <a:off x="3879850" y="2206625"/>
            <a:ext cx="968375" cy="519113"/>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a:lnSpc>
                <a:spcPct val="85000"/>
              </a:lnSpc>
            </a:pPr>
            <a:r>
              <a:rPr lang="en-US" sz="1700">
                <a:latin typeface="Arial Narrow" pitchFamily="34" charset="0"/>
              </a:rPr>
              <a:t>VLE &amp;</a:t>
            </a:r>
          </a:p>
          <a:p>
            <a:pPr algn="ctr">
              <a:lnSpc>
                <a:spcPct val="85000"/>
              </a:lnSpc>
            </a:pPr>
            <a:r>
              <a:rPr lang="en-US" sz="1700">
                <a:latin typeface="Arial Narrow" pitchFamily="34" charset="0"/>
              </a:rPr>
              <a:t>Out. Buffer</a:t>
            </a:r>
          </a:p>
        </p:txBody>
      </p:sp>
      <p:sp>
        <p:nvSpPr>
          <p:cNvPr id="46" name="AutoShape 47"/>
          <p:cNvSpPr>
            <a:spLocks noChangeAspect="1" noChangeArrowheads="1"/>
          </p:cNvSpPr>
          <p:nvPr/>
        </p:nvSpPr>
        <p:spPr bwMode="auto">
          <a:xfrm>
            <a:off x="2279650" y="1206500"/>
            <a:ext cx="998538" cy="533400"/>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700">
                <a:latin typeface="Arial Narrow" pitchFamily="34" charset="0"/>
              </a:rPr>
              <a:t>Inv Quant.</a:t>
            </a:r>
          </a:p>
          <a:p>
            <a:pPr algn="ctr" eaLnBrk="1" hangingPunct="1">
              <a:lnSpc>
                <a:spcPct val="85000"/>
              </a:lnSpc>
            </a:pPr>
            <a:r>
              <a:rPr lang="en-US" sz="1700">
                <a:latin typeface="Arial Narrow" pitchFamily="34" charset="0"/>
              </a:rPr>
              <a:t>&amp; IDCT</a:t>
            </a:r>
          </a:p>
        </p:txBody>
      </p:sp>
      <p:sp>
        <p:nvSpPr>
          <p:cNvPr id="47" name="AutoShape 48"/>
          <p:cNvSpPr>
            <a:spLocks noChangeAspect="1" noChangeArrowheads="1"/>
          </p:cNvSpPr>
          <p:nvPr/>
        </p:nvSpPr>
        <p:spPr bwMode="auto">
          <a:xfrm>
            <a:off x="1231900" y="3106738"/>
            <a:ext cx="796925" cy="533400"/>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a:lnSpc>
                <a:spcPct val="85000"/>
              </a:lnSpc>
            </a:pPr>
            <a:r>
              <a:rPr lang="en-US" sz="1700" dirty="0">
                <a:latin typeface="Arial Narrow" pitchFamily="34" charset="0"/>
              </a:rPr>
              <a:t>Motion</a:t>
            </a:r>
          </a:p>
          <a:p>
            <a:pPr algn="ctr">
              <a:lnSpc>
                <a:spcPct val="85000"/>
              </a:lnSpc>
            </a:pPr>
            <a:r>
              <a:rPr lang="en-US" sz="1700" dirty="0">
                <a:latin typeface="Arial Narrow" pitchFamily="34" charset="0"/>
              </a:rPr>
              <a:t>Est.</a:t>
            </a:r>
          </a:p>
        </p:txBody>
      </p:sp>
      <p:sp>
        <p:nvSpPr>
          <p:cNvPr id="48" name="AutoShape 49"/>
          <p:cNvSpPr>
            <a:spLocks noChangeAspect="1" noChangeArrowheads="1"/>
          </p:cNvSpPr>
          <p:nvPr/>
        </p:nvSpPr>
        <p:spPr bwMode="auto">
          <a:xfrm>
            <a:off x="3157538" y="3117850"/>
            <a:ext cx="784225" cy="504825"/>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eaLnBrk="1" hangingPunct="1">
              <a:lnSpc>
                <a:spcPct val="85000"/>
              </a:lnSpc>
            </a:pPr>
            <a:r>
              <a:rPr lang="en-US" sz="1700">
                <a:latin typeface="Arial Narrow" pitchFamily="34" charset="0"/>
              </a:rPr>
              <a:t>Motion</a:t>
            </a:r>
          </a:p>
          <a:p>
            <a:pPr algn="ctr" eaLnBrk="1" hangingPunct="1">
              <a:lnSpc>
                <a:spcPct val="85000"/>
              </a:lnSpc>
            </a:pPr>
            <a:r>
              <a:rPr lang="en-US" sz="1700">
                <a:latin typeface="Arial Narrow" pitchFamily="34" charset="0"/>
              </a:rPr>
              <a:t>Comp.</a:t>
            </a:r>
          </a:p>
        </p:txBody>
      </p:sp>
      <p:sp>
        <p:nvSpPr>
          <p:cNvPr id="49" name="AutoShape 50"/>
          <p:cNvSpPr>
            <a:spLocks noChangeAspect="1" noChangeArrowheads="1"/>
          </p:cNvSpPr>
          <p:nvPr/>
        </p:nvSpPr>
        <p:spPr bwMode="auto">
          <a:xfrm>
            <a:off x="2192338" y="3097213"/>
            <a:ext cx="790575" cy="531812"/>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eaLnBrk="1" hangingPunct="1">
              <a:lnSpc>
                <a:spcPct val="85000"/>
              </a:lnSpc>
            </a:pPr>
            <a:r>
              <a:rPr lang="en-US" sz="1700">
                <a:latin typeface="Arial Narrow" pitchFamily="34" charset="0"/>
              </a:rPr>
              <a:t>Frame</a:t>
            </a:r>
          </a:p>
          <a:p>
            <a:pPr algn="ctr" eaLnBrk="1" hangingPunct="1">
              <a:lnSpc>
                <a:spcPct val="85000"/>
              </a:lnSpc>
            </a:pPr>
            <a:r>
              <a:rPr lang="en-US" sz="1700">
                <a:latin typeface="Arial Narrow" pitchFamily="34" charset="0"/>
              </a:rPr>
              <a:t>Buffer</a:t>
            </a:r>
          </a:p>
        </p:txBody>
      </p:sp>
      <p:cxnSp>
        <p:nvCxnSpPr>
          <p:cNvPr id="50" name="AutoShape 51"/>
          <p:cNvCxnSpPr>
            <a:cxnSpLocks noChangeAspect="1" noChangeShapeType="1"/>
            <a:stCxn id="41" idx="3"/>
            <a:endCxn id="42" idx="2"/>
          </p:cNvCxnSpPr>
          <p:nvPr/>
        </p:nvCxnSpPr>
        <p:spPr bwMode="auto">
          <a:xfrm>
            <a:off x="1509713" y="2441575"/>
            <a:ext cx="319087" cy="1588"/>
          </a:xfrm>
          <a:prstGeom prst="straightConnector1">
            <a:avLst/>
          </a:prstGeom>
          <a:noFill/>
          <a:ln w="38100">
            <a:solidFill>
              <a:schemeClr val="tx1"/>
            </a:solidFill>
            <a:round/>
            <a:headEnd type="triangle" w="med" len="med"/>
            <a:tailEnd type="triangle" w="med" len="med"/>
          </a:ln>
          <a:effectLst/>
        </p:spPr>
      </p:cxnSp>
      <p:cxnSp>
        <p:nvCxnSpPr>
          <p:cNvPr id="51" name="AutoShape 52"/>
          <p:cNvCxnSpPr>
            <a:cxnSpLocks noChangeAspect="1" noChangeShapeType="1"/>
            <a:stCxn id="44" idx="2"/>
            <a:endCxn id="42" idx="0"/>
          </p:cNvCxnSpPr>
          <p:nvPr/>
        </p:nvCxnSpPr>
        <p:spPr bwMode="auto">
          <a:xfrm>
            <a:off x="1652588" y="1771650"/>
            <a:ext cx="458787" cy="396875"/>
          </a:xfrm>
          <a:prstGeom prst="straightConnector1">
            <a:avLst/>
          </a:prstGeom>
          <a:noFill/>
          <a:ln w="38100">
            <a:solidFill>
              <a:schemeClr val="tx1"/>
            </a:solidFill>
            <a:round/>
            <a:headEnd type="triangle" w="med" len="med"/>
            <a:tailEnd type="triangle" w="med" len="med"/>
          </a:ln>
          <a:effectLst/>
        </p:spPr>
      </p:cxnSp>
      <p:cxnSp>
        <p:nvCxnSpPr>
          <p:cNvPr id="52" name="AutoShape 53"/>
          <p:cNvCxnSpPr>
            <a:cxnSpLocks noChangeAspect="1" noChangeShapeType="1"/>
            <a:stCxn id="42" idx="4"/>
            <a:endCxn id="47" idx="0"/>
          </p:cNvCxnSpPr>
          <p:nvPr/>
        </p:nvCxnSpPr>
        <p:spPr bwMode="auto">
          <a:xfrm flipH="1">
            <a:off x="1631950" y="2714625"/>
            <a:ext cx="479425" cy="376238"/>
          </a:xfrm>
          <a:prstGeom prst="straightConnector1">
            <a:avLst/>
          </a:prstGeom>
          <a:noFill/>
          <a:ln w="38100">
            <a:solidFill>
              <a:schemeClr val="tx1"/>
            </a:solidFill>
            <a:round/>
            <a:headEnd type="triangle" w="med" len="med"/>
            <a:tailEnd type="triangle" w="med" len="med"/>
          </a:ln>
          <a:effectLst/>
        </p:spPr>
      </p:cxnSp>
      <p:cxnSp>
        <p:nvCxnSpPr>
          <p:cNvPr id="53" name="AutoShape 54"/>
          <p:cNvCxnSpPr>
            <a:cxnSpLocks noChangeAspect="1" noChangeShapeType="1"/>
            <a:stCxn id="42" idx="4"/>
            <a:endCxn id="49" idx="0"/>
          </p:cNvCxnSpPr>
          <p:nvPr/>
        </p:nvCxnSpPr>
        <p:spPr bwMode="auto">
          <a:xfrm>
            <a:off x="2111375" y="2714625"/>
            <a:ext cx="477838" cy="366713"/>
          </a:xfrm>
          <a:prstGeom prst="straightConnector1">
            <a:avLst/>
          </a:prstGeom>
          <a:noFill/>
          <a:ln w="38100">
            <a:solidFill>
              <a:schemeClr val="tx1"/>
            </a:solidFill>
            <a:round/>
            <a:headEnd type="triangle" w="med" len="med"/>
            <a:tailEnd type="triangle" w="med" len="med"/>
          </a:ln>
          <a:effectLst/>
        </p:spPr>
      </p:cxnSp>
      <p:cxnSp>
        <p:nvCxnSpPr>
          <p:cNvPr id="54" name="AutoShape 55"/>
          <p:cNvCxnSpPr>
            <a:cxnSpLocks noChangeAspect="1" noChangeShapeType="1"/>
            <a:stCxn id="83" idx="2"/>
          </p:cNvCxnSpPr>
          <p:nvPr/>
        </p:nvCxnSpPr>
        <p:spPr bwMode="auto">
          <a:xfrm flipH="1">
            <a:off x="3246438" y="1746250"/>
            <a:ext cx="803275" cy="404813"/>
          </a:xfrm>
          <a:prstGeom prst="straightConnector1">
            <a:avLst/>
          </a:prstGeom>
          <a:noFill/>
          <a:ln w="38100">
            <a:solidFill>
              <a:schemeClr val="tx1"/>
            </a:solidFill>
            <a:round/>
            <a:headEnd type="triangle" w="med" len="med"/>
            <a:tailEnd type="triangle" w="med" len="med"/>
          </a:ln>
          <a:effectLst/>
        </p:spPr>
      </p:cxnSp>
      <p:cxnSp>
        <p:nvCxnSpPr>
          <p:cNvPr id="55" name="AutoShape 56"/>
          <p:cNvCxnSpPr>
            <a:cxnSpLocks noChangeAspect="1" noChangeShapeType="1"/>
            <a:stCxn id="43" idx="4"/>
            <a:endCxn id="48" idx="0"/>
          </p:cNvCxnSpPr>
          <p:nvPr/>
        </p:nvCxnSpPr>
        <p:spPr bwMode="auto">
          <a:xfrm>
            <a:off x="3246438" y="2714625"/>
            <a:ext cx="303212" cy="388938"/>
          </a:xfrm>
          <a:prstGeom prst="straightConnector1">
            <a:avLst/>
          </a:prstGeom>
          <a:noFill/>
          <a:ln w="38100">
            <a:solidFill>
              <a:schemeClr val="tx1"/>
            </a:solidFill>
            <a:round/>
            <a:headEnd type="triangle" w="med" len="med"/>
            <a:tailEnd type="triangle" w="med" len="med"/>
          </a:ln>
          <a:effectLst/>
        </p:spPr>
      </p:cxnSp>
      <p:cxnSp>
        <p:nvCxnSpPr>
          <p:cNvPr id="56" name="AutoShape 57"/>
          <p:cNvCxnSpPr>
            <a:cxnSpLocks noChangeAspect="1" noChangeShapeType="1"/>
            <a:stCxn id="43" idx="6"/>
            <a:endCxn id="45" idx="1"/>
          </p:cNvCxnSpPr>
          <p:nvPr/>
        </p:nvCxnSpPr>
        <p:spPr bwMode="auto">
          <a:xfrm>
            <a:off x="3529013" y="2443163"/>
            <a:ext cx="334962" cy="23812"/>
          </a:xfrm>
          <a:prstGeom prst="straightConnector1">
            <a:avLst/>
          </a:prstGeom>
          <a:noFill/>
          <a:ln w="38100">
            <a:solidFill>
              <a:schemeClr val="tx1"/>
            </a:solidFill>
            <a:round/>
            <a:headEnd type="triangle" w="med" len="med"/>
            <a:tailEnd type="triangle" w="med" len="med"/>
          </a:ln>
          <a:effectLst/>
        </p:spPr>
      </p:cxnSp>
      <p:cxnSp>
        <p:nvCxnSpPr>
          <p:cNvPr id="57" name="AutoShape 58"/>
          <p:cNvCxnSpPr>
            <a:cxnSpLocks noChangeAspect="1" noChangeShapeType="1"/>
            <a:stCxn id="42" idx="6"/>
            <a:endCxn id="43" idx="2"/>
          </p:cNvCxnSpPr>
          <p:nvPr/>
        </p:nvCxnSpPr>
        <p:spPr bwMode="auto">
          <a:xfrm>
            <a:off x="2392363" y="2443163"/>
            <a:ext cx="571500" cy="0"/>
          </a:xfrm>
          <a:prstGeom prst="straightConnector1">
            <a:avLst/>
          </a:prstGeom>
          <a:noFill/>
          <a:ln w="38100">
            <a:solidFill>
              <a:schemeClr val="tx1"/>
            </a:solidFill>
            <a:round/>
            <a:headEnd type="triangle" w="med" len="med"/>
            <a:tailEnd type="triangle" w="med" len="med"/>
          </a:ln>
          <a:effectLst/>
        </p:spPr>
      </p:cxnSp>
      <p:grpSp>
        <p:nvGrpSpPr>
          <p:cNvPr id="58" name="Group 99"/>
          <p:cNvGrpSpPr>
            <a:grpSpLocks/>
          </p:cNvGrpSpPr>
          <p:nvPr/>
        </p:nvGrpSpPr>
        <p:grpSpPr bwMode="auto">
          <a:xfrm>
            <a:off x="4759330" y="4198940"/>
            <a:ext cx="4194179" cy="1974851"/>
            <a:chOff x="3086" y="2621"/>
            <a:chExt cx="2642" cy="1244"/>
          </a:xfrm>
        </p:grpSpPr>
        <p:sp>
          <p:nvSpPr>
            <p:cNvPr id="59" name="AutoShape 62"/>
            <p:cNvSpPr>
              <a:spLocks noChangeArrowheads="1"/>
            </p:cNvSpPr>
            <p:nvPr/>
          </p:nvSpPr>
          <p:spPr bwMode="auto">
            <a:xfrm>
              <a:off x="3594" y="3587"/>
              <a:ext cx="463" cy="270"/>
            </a:xfrm>
            <a:prstGeom prst="roundRect">
              <a:avLst>
                <a:gd name="adj" fmla="val 16667"/>
              </a:avLst>
            </a:prstGeom>
            <a:solidFill>
              <a:srgbClr val="FF7C80"/>
            </a:solidFill>
            <a:ln w="28575">
              <a:solidFill>
                <a:schemeClr val="tx1"/>
              </a:solidFill>
              <a:prstDash val="dash"/>
              <a:round/>
              <a:headEnd/>
              <a:tailEnd/>
            </a:ln>
            <a:effectLst/>
          </p:spPr>
          <p:txBody>
            <a:bodyPr wrap="none" anchor="ctr"/>
            <a:lstStyle/>
            <a:p>
              <a:pPr algn="ctr">
                <a:lnSpc>
                  <a:spcPct val="85000"/>
                </a:lnSpc>
              </a:pPr>
              <a:r>
                <a:rPr lang="en-US" sz="1300">
                  <a:latin typeface="Arial Narrow" pitchFamily="34" charset="0"/>
                </a:rPr>
                <a:t>Motion</a:t>
              </a:r>
            </a:p>
            <a:p>
              <a:pPr algn="ctr">
                <a:lnSpc>
                  <a:spcPct val="85000"/>
                </a:lnSpc>
              </a:pPr>
              <a:r>
                <a:rPr lang="en-US" sz="1300">
                  <a:latin typeface="Arial Narrow" pitchFamily="34" charset="0"/>
                </a:rPr>
                <a:t>Est. 2</a:t>
              </a:r>
            </a:p>
          </p:txBody>
        </p:sp>
        <p:cxnSp>
          <p:nvCxnSpPr>
            <p:cNvPr id="60" name="AutoShape 63"/>
            <p:cNvCxnSpPr>
              <a:cxnSpLocks noChangeShapeType="1"/>
              <a:stCxn id="59" idx="0"/>
            </p:cNvCxnSpPr>
            <p:nvPr/>
          </p:nvCxnSpPr>
          <p:spPr bwMode="auto">
            <a:xfrm flipH="1" flipV="1">
              <a:off x="3825" y="3347"/>
              <a:ext cx="1" cy="231"/>
            </a:xfrm>
            <a:prstGeom prst="straightConnector1">
              <a:avLst/>
            </a:prstGeom>
            <a:noFill/>
            <a:ln w="38100">
              <a:solidFill>
                <a:schemeClr val="tx1"/>
              </a:solidFill>
              <a:round/>
              <a:headEnd type="triangle" w="med" len="med"/>
              <a:tailEnd type="triangle" w="med" len="med"/>
            </a:ln>
            <a:effectLst/>
          </p:spPr>
        </p:cxnSp>
        <p:sp>
          <p:nvSpPr>
            <p:cNvPr id="61" name="AutoShape 64"/>
            <p:cNvSpPr>
              <a:spLocks noChangeArrowheads="1"/>
            </p:cNvSpPr>
            <p:nvPr/>
          </p:nvSpPr>
          <p:spPr bwMode="auto">
            <a:xfrm>
              <a:off x="3213" y="2856"/>
              <a:ext cx="405" cy="272"/>
            </a:xfrm>
            <a:prstGeom prst="roundRect">
              <a:avLst>
                <a:gd name="adj" fmla="val 16667"/>
              </a:avLst>
            </a:prstGeom>
            <a:solidFill>
              <a:srgbClr val="FFFF99"/>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Input</a:t>
              </a:r>
            </a:p>
            <a:p>
              <a:pPr algn="ctr" eaLnBrk="1" hangingPunct="1">
                <a:lnSpc>
                  <a:spcPct val="85000"/>
                </a:lnSpc>
              </a:pPr>
              <a:r>
                <a:rPr lang="en-US" sz="1300">
                  <a:latin typeface="Arial Narrow" pitchFamily="34" charset="0"/>
                </a:rPr>
                <a:t>Buffer</a:t>
              </a:r>
            </a:p>
          </p:txBody>
        </p:sp>
        <p:sp>
          <p:nvSpPr>
            <p:cNvPr id="62" name="AutoShape 65"/>
            <p:cNvSpPr>
              <a:spLocks noChangeArrowheads="1"/>
            </p:cNvSpPr>
            <p:nvPr/>
          </p:nvSpPr>
          <p:spPr bwMode="auto">
            <a:xfrm>
              <a:off x="3739" y="2854"/>
              <a:ext cx="485" cy="272"/>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DCT &amp;</a:t>
              </a:r>
            </a:p>
            <a:p>
              <a:pPr algn="ctr" eaLnBrk="1" hangingPunct="1">
                <a:lnSpc>
                  <a:spcPct val="85000"/>
                </a:lnSpc>
              </a:pPr>
              <a:r>
                <a:rPr lang="en-US" sz="1300">
                  <a:latin typeface="Arial Narrow" pitchFamily="34" charset="0"/>
                </a:rPr>
                <a:t>Quant.</a:t>
              </a:r>
            </a:p>
          </p:txBody>
        </p:sp>
        <p:sp>
          <p:nvSpPr>
            <p:cNvPr id="63" name="AutoShape 66"/>
            <p:cNvSpPr>
              <a:spLocks noChangeArrowheads="1"/>
            </p:cNvSpPr>
            <p:nvPr/>
          </p:nvSpPr>
          <p:spPr bwMode="auto">
            <a:xfrm>
              <a:off x="5220" y="3587"/>
              <a:ext cx="508" cy="272"/>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a:lnSpc>
                  <a:spcPct val="85000"/>
                </a:lnSpc>
              </a:pPr>
              <a:r>
                <a:rPr lang="en-US" sz="1300" dirty="0">
                  <a:latin typeface="Arial Narrow" pitchFamily="34" charset="0"/>
                </a:rPr>
                <a:t>VLE &amp;</a:t>
              </a:r>
            </a:p>
            <a:p>
              <a:pPr algn="ctr">
                <a:lnSpc>
                  <a:spcPct val="85000"/>
                </a:lnSpc>
              </a:pPr>
              <a:r>
                <a:rPr lang="en-US" sz="1300" dirty="0">
                  <a:latin typeface="Arial Narrow" pitchFamily="34" charset="0"/>
                </a:rPr>
                <a:t>Out. Buffer</a:t>
              </a:r>
            </a:p>
          </p:txBody>
        </p:sp>
        <p:sp>
          <p:nvSpPr>
            <p:cNvPr id="64" name="AutoShape 67"/>
            <p:cNvSpPr>
              <a:spLocks noChangeArrowheads="1"/>
            </p:cNvSpPr>
            <p:nvPr/>
          </p:nvSpPr>
          <p:spPr bwMode="auto">
            <a:xfrm>
              <a:off x="4353" y="2847"/>
              <a:ext cx="524" cy="280"/>
            </a:xfrm>
            <a:prstGeom prst="roundRect">
              <a:avLst>
                <a:gd name="adj" fmla="val 16667"/>
              </a:avLst>
            </a:prstGeom>
            <a:solidFill>
              <a:srgbClr val="CCFFCC"/>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Inv Quant.</a:t>
              </a:r>
            </a:p>
            <a:p>
              <a:pPr algn="ctr" eaLnBrk="1" hangingPunct="1">
                <a:lnSpc>
                  <a:spcPct val="85000"/>
                </a:lnSpc>
              </a:pPr>
              <a:r>
                <a:rPr lang="en-US" sz="1300">
                  <a:latin typeface="Arial Narrow" pitchFamily="34" charset="0"/>
                </a:rPr>
                <a:t>&amp; IDCT</a:t>
              </a:r>
            </a:p>
          </p:txBody>
        </p:sp>
        <p:sp>
          <p:nvSpPr>
            <p:cNvPr id="65" name="AutoShape 68"/>
            <p:cNvSpPr>
              <a:spLocks noChangeArrowheads="1"/>
            </p:cNvSpPr>
            <p:nvPr/>
          </p:nvSpPr>
          <p:spPr bwMode="auto">
            <a:xfrm>
              <a:off x="3086" y="3581"/>
              <a:ext cx="418" cy="280"/>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a:lnSpc>
                  <a:spcPct val="85000"/>
                </a:lnSpc>
              </a:pPr>
              <a:r>
                <a:rPr lang="en-US" sz="1300">
                  <a:latin typeface="Arial Narrow" pitchFamily="34" charset="0"/>
                </a:rPr>
                <a:t>Motion</a:t>
              </a:r>
            </a:p>
            <a:p>
              <a:pPr algn="ctr">
                <a:lnSpc>
                  <a:spcPct val="85000"/>
                </a:lnSpc>
              </a:pPr>
              <a:r>
                <a:rPr lang="en-US" sz="1300">
                  <a:latin typeface="Arial Narrow" pitchFamily="34" charset="0"/>
                </a:rPr>
                <a:t>Est.</a:t>
              </a:r>
            </a:p>
          </p:txBody>
        </p:sp>
        <p:sp>
          <p:nvSpPr>
            <p:cNvPr id="66" name="AutoShape 69"/>
            <p:cNvSpPr>
              <a:spLocks noChangeArrowheads="1"/>
            </p:cNvSpPr>
            <p:nvPr/>
          </p:nvSpPr>
          <p:spPr bwMode="auto">
            <a:xfrm>
              <a:off x="4707" y="3597"/>
              <a:ext cx="411" cy="264"/>
            </a:xfrm>
            <a:prstGeom prst="roundRect">
              <a:avLst>
                <a:gd name="adj" fmla="val 16667"/>
              </a:avLst>
            </a:prstGeom>
            <a:solidFill>
              <a:srgbClr val="99CCFF"/>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Motion</a:t>
              </a:r>
            </a:p>
            <a:p>
              <a:pPr algn="ctr" eaLnBrk="1" hangingPunct="1">
                <a:lnSpc>
                  <a:spcPct val="85000"/>
                </a:lnSpc>
              </a:pPr>
              <a:r>
                <a:rPr lang="en-US" sz="1300">
                  <a:latin typeface="Arial Narrow" pitchFamily="34" charset="0"/>
                </a:rPr>
                <a:t>Comp.</a:t>
              </a:r>
            </a:p>
          </p:txBody>
        </p:sp>
        <p:sp>
          <p:nvSpPr>
            <p:cNvPr id="67" name="AutoShape 70"/>
            <p:cNvSpPr>
              <a:spLocks noChangeArrowheads="1"/>
            </p:cNvSpPr>
            <p:nvPr/>
          </p:nvSpPr>
          <p:spPr bwMode="auto">
            <a:xfrm>
              <a:off x="4148" y="3586"/>
              <a:ext cx="414" cy="279"/>
            </a:xfrm>
            <a:prstGeom prst="roundRect">
              <a:avLst>
                <a:gd name="adj" fmla="val 16667"/>
              </a:avLst>
            </a:prstGeom>
            <a:solidFill>
              <a:srgbClr val="FFCC99"/>
            </a:solid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Frame</a:t>
              </a:r>
            </a:p>
            <a:p>
              <a:pPr algn="ctr" eaLnBrk="1" hangingPunct="1">
                <a:lnSpc>
                  <a:spcPct val="85000"/>
                </a:lnSpc>
              </a:pPr>
              <a:r>
                <a:rPr lang="en-US" sz="1300">
                  <a:latin typeface="Arial Narrow" pitchFamily="34" charset="0"/>
                </a:rPr>
                <a:t>Buffer</a:t>
              </a:r>
            </a:p>
          </p:txBody>
        </p:sp>
        <p:cxnSp>
          <p:nvCxnSpPr>
            <p:cNvPr id="68" name="AutoShape 71"/>
            <p:cNvCxnSpPr>
              <a:cxnSpLocks noChangeShapeType="1"/>
              <a:stCxn id="61" idx="2"/>
            </p:cNvCxnSpPr>
            <p:nvPr/>
          </p:nvCxnSpPr>
          <p:spPr bwMode="auto">
            <a:xfrm flipH="1">
              <a:off x="3415" y="3137"/>
              <a:ext cx="1" cy="228"/>
            </a:xfrm>
            <a:prstGeom prst="straightConnector1">
              <a:avLst/>
            </a:prstGeom>
            <a:noFill/>
            <a:ln w="38100">
              <a:solidFill>
                <a:schemeClr val="tx1"/>
              </a:solidFill>
              <a:round/>
              <a:headEnd type="triangle" w="med" len="med"/>
              <a:tailEnd type="triangle" w="med" len="med"/>
            </a:ln>
            <a:effectLst/>
          </p:spPr>
        </p:cxnSp>
        <p:cxnSp>
          <p:nvCxnSpPr>
            <p:cNvPr id="69" name="AutoShape 72"/>
            <p:cNvCxnSpPr>
              <a:cxnSpLocks noChangeShapeType="1"/>
              <a:stCxn id="62" idx="2"/>
            </p:cNvCxnSpPr>
            <p:nvPr/>
          </p:nvCxnSpPr>
          <p:spPr bwMode="auto">
            <a:xfrm>
              <a:off x="3982" y="3135"/>
              <a:ext cx="0" cy="218"/>
            </a:xfrm>
            <a:prstGeom prst="straightConnector1">
              <a:avLst/>
            </a:prstGeom>
            <a:noFill/>
            <a:ln w="38100">
              <a:solidFill>
                <a:schemeClr val="tx1"/>
              </a:solidFill>
              <a:round/>
              <a:headEnd type="triangle" w="med" len="med"/>
              <a:tailEnd type="triangle" w="med" len="med"/>
            </a:ln>
            <a:effectLst/>
          </p:spPr>
        </p:cxnSp>
        <p:cxnSp>
          <p:nvCxnSpPr>
            <p:cNvPr id="70" name="AutoShape 73"/>
            <p:cNvCxnSpPr>
              <a:cxnSpLocks noChangeShapeType="1"/>
              <a:endCxn id="65" idx="0"/>
            </p:cNvCxnSpPr>
            <p:nvPr/>
          </p:nvCxnSpPr>
          <p:spPr bwMode="auto">
            <a:xfrm flipH="1">
              <a:off x="3295" y="3348"/>
              <a:ext cx="10" cy="224"/>
            </a:xfrm>
            <a:prstGeom prst="straightConnector1">
              <a:avLst/>
            </a:prstGeom>
            <a:noFill/>
            <a:ln w="38100">
              <a:solidFill>
                <a:schemeClr val="tx1"/>
              </a:solidFill>
              <a:round/>
              <a:headEnd type="triangle" w="med" len="med"/>
              <a:tailEnd type="triangle" w="med" len="med"/>
            </a:ln>
            <a:effectLst/>
          </p:spPr>
        </p:cxnSp>
        <p:cxnSp>
          <p:nvCxnSpPr>
            <p:cNvPr id="71" name="AutoShape 74"/>
            <p:cNvCxnSpPr>
              <a:cxnSpLocks noChangeShapeType="1"/>
              <a:endCxn id="67" idx="0"/>
            </p:cNvCxnSpPr>
            <p:nvPr/>
          </p:nvCxnSpPr>
          <p:spPr bwMode="auto">
            <a:xfrm flipH="1">
              <a:off x="4355" y="3347"/>
              <a:ext cx="1" cy="230"/>
            </a:xfrm>
            <a:prstGeom prst="straightConnector1">
              <a:avLst/>
            </a:prstGeom>
            <a:noFill/>
            <a:ln w="38100">
              <a:solidFill>
                <a:schemeClr val="tx1"/>
              </a:solidFill>
              <a:round/>
              <a:headEnd type="triangle" w="med" len="med"/>
              <a:tailEnd type="triangle" w="med" len="med"/>
            </a:ln>
            <a:effectLst/>
          </p:spPr>
        </p:cxnSp>
        <p:cxnSp>
          <p:nvCxnSpPr>
            <p:cNvPr id="72" name="AutoShape 75"/>
            <p:cNvCxnSpPr>
              <a:cxnSpLocks noChangeShapeType="1"/>
              <a:stCxn id="64" idx="2"/>
            </p:cNvCxnSpPr>
            <p:nvPr/>
          </p:nvCxnSpPr>
          <p:spPr bwMode="auto">
            <a:xfrm>
              <a:off x="4615" y="3136"/>
              <a:ext cx="6" cy="216"/>
            </a:xfrm>
            <a:prstGeom prst="straightConnector1">
              <a:avLst/>
            </a:prstGeom>
            <a:noFill/>
            <a:ln w="38100">
              <a:solidFill>
                <a:schemeClr val="tx1"/>
              </a:solidFill>
              <a:round/>
              <a:headEnd type="triangle" w="med" len="med"/>
              <a:tailEnd type="triangle" w="med" len="med"/>
            </a:ln>
            <a:effectLst/>
          </p:spPr>
        </p:cxnSp>
        <p:cxnSp>
          <p:nvCxnSpPr>
            <p:cNvPr id="73" name="AutoShape 76"/>
            <p:cNvCxnSpPr>
              <a:cxnSpLocks noChangeShapeType="1"/>
              <a:endCxn id="66" idx="0"/>
            </p:cNvCxnSpPr>
            <p:nvPr/>
          </p:nvCxnSpPr>
          <p:spPr bwMode="auto">
            <a:xfrm>
              <a:off x="4912" y="3357"/>
              <a:ext cx="1" cy="231"/>
            </a:xfrm>
            <a:prstGeom prst="straightConnector1">
              <a:avLst/>
            </a:prstGeom>
            <a:noFill/>
            <a:ln w="38100">
              <a:solidFill>
                <a:schemeClr val="tx1"/>
              </a:solidFill>
              <a:round/>
              <a:headEnd type="triangle" w="med" len="med"/>
              <a:tailEnd type="triangle" w="med" len="med"/>
            </a:ln>
            <a:effectLst/>
          </p:spPr>
        </p:cxnSp>
        <p:cxnSp>
          <p:nvCxnSpPr>
            <p:cNvPr id="74" name="AutoShape 77"/>
            <p:cNvCxnSpPr>
              <a:cxnSpLocks noChangeShapeType="1"/>
              <a:endCxn id="63" idx="0"/>
            </p:cNvCxnSpPr>
            <p:nvPr/>
          </p:nvCxnSpPr>
          <p:spPr bwMode="auto">
            <a:xfrm flipH="1">
              <a:off x="5474" y="3357"/>
              <a:ext cx="7" cy="221"/>
            </a:xfrm>
            <a:prstGeom prst="straightConnector1">
              <a:avLst/>
            </a:prstGeom>
            <a:noFill/>
            <a:ln w="38100">
              <a:solidFill>
                <a:schemeClr val="tx1"/>
              </a:solidFill>
              <a:round/>
              <a:headEnd type="triangle" w="med" len="med"/>
              <a:tailEnd type="triangle" w="med" len="med"/>
            </a:ln>
            <a:effectLst/>
          </p:spPr>
        </p:cxnSp>
        <p:cxnSp>
          <p:nvCxnSpPr>
            <p:cNvPr id="75" name="AutoShape 78"/>
            <p:cNvCxnSpPr>
              <a:cxnSpLocks noChangeShapeType="1"/>
            </p:cNvCxnSpPr>
            <p:nvPr/>
          </p:nvCxnSpPr>
          <p:spPr bwMode="auto">
            <a:xfrm flipV="1">
              <a:off x="3137" y="3351"/>
              <a:ext cx="2514" cy="16"/>
            </a:xfrm>
            <a:prstGeom prst="straightConnector1">
              <a:avLst/>
            </a:prstGeom>
            <a:noFill/>
            <a:ln w="57150">
              <a:solidFill>
                <a:schemeClr val="tx1"/>
              </a:solidFill>
              <a:round/>
              <a:headEnd type="triangle" w="med" len="med"/>
              <a:tailEnd type="triangle" w="med" len="med"/>
            </a:ln>
            <a:effectLst/>
          </p:spPr>
        </p:cxnSp>
        <p:sp>
          <p:nvSpPr>
            <p:cNvPr id="76" name="Text Box 79"/>
            <p:cNvSpPr txBox="1">
              <a:spLocks noChangeArrowheads="1"/>
            </p:cNvSpPr>
            <p:nvPr/>
          </p:nvSpPr>
          <p:spPr bwMode="auto">
            <a:xfrm>
              <a:off x="3679" y="2621"/>
              <a:ext cx="1268" cy="231"/>
            </a:xfrm>
            <a:prstGeom prst="rect">
              <a:avLst/>
            </a:prstGeom>
            <a:noFill/>
            <a:ln w="25400">
              <a:noFill/>
              <a:miter lim="800000"/>
              <a:headEnd/>
              <a:tailEnd/>
            </a:ln>
            <a:effectLst/>
          </p:spPr>
          <p:txBody>
            <a:bodyPr>
              <a:spAutoFit/>
            </a:bodyPr>
            <a:lstStyle/>
            <a:p>
              <a:pPr algn="ctr">
                <a:spcBef>
                  <a:spcPct val="50000"/>
                </a:spcBef>
              </a:pPr>
              <a:r>
                <a:rPr lang="en-US" sz="1800">
                  <a:latin typeface="Arial Narrow" pitchFamily="34" charset="0"/>
                </a:rPr>
                <a:t>Bus Implementation</a:t>
              </a:r>
            </a:p>
          </p:txBody>
        </p:sp>
        <p:sp>
          <p:nvSpPr>
            <p:cNvPr id="77" name="AutoShape 80"/>
            <p:cNvSpPr>
              <a:spLocks noChangeArrowheads="1"/>
            </p:cNvSpPr>
            <p:nvPr/>
          </p:nvSpPr>
          <p:spPr bwMode="auto">
            <a:xfrm>
              <a:off x="4975" y="2847"/>
              <a:ext cx="524" cy="280"/>
            </a:xfrm>
            <a:prstGeom prst="roundRect">
              <a:avLst>
                <a:gd name="adj" fmla="val 16667"/>
              </a:avLst>
            </a:prstGeom>
            <a:noFill/>
            <a:ln w="28575">
              <a:solidFill>
                <a:schemeClr val="tx1"/>
              </a:solidFill>
              <a:round/>
              <a:headEnd/>
              <a:tailEnd/>
            </a:ln>
            <a:effectLst/>
          </p:spPr>
          <p:txBody>
            <a:bodyPr wrap="none" anchor="ctr"/>
            <a:lstStyle/>
            <a:p>
              <a:pPr algn="ctr" eaLnBrk="1" hangingPunct="1">
                <a:lnSpc>
                  <a:spcPct val="85000"/>
                </a:lnSpc>
              </a:pPr>
              <a:r>
                <a:rPr lang="en-US" sz="1300">
                  <a:latin typeface="Arial Narrow" pitchFamily="34" charset="0"/>
                </a:rPr>
                <a:t>Bus Cont.</a:t>
              </a:r>
            </a:p>
            <a:p>
              <a:pPr algn="ctr" eaLnBrk="1" hangingPunct="1">
                <a:lnSpc>
                  <a:spcPct val="85000"/>
                </a:lnSpc>
              </a:pPr>
              <a:r>
                <a:rPr lang="en-US" sz="1300">
                  <a:latin typeface="Arial Narrow" pitchFamily="34" charset="0"/>
                </a:rPr>
                <a:t>Unit</a:t>
              </a:r>
            </a:p>
          </p:txBody>
        </p:sp>
        <p:cxnSp>
          <p:nvCxnSpPr>
            <p:cNvPr id="78" name="AutoShape 81"/>
            <p:cNvCxnSpPr>
              <a:cxnSpLocks noChangeShapeType="1"/>
              <a:stCxn id="77" idx="2"/>
            </p:cNvCxnSpPr>
            <p:nvPr/>
          </p:nvCxnSpPr>
          <p:spPr bwMode="auto">
            <a:xfrm>
              <a:off x="5237" y="3136"/>
              <a:ext cx="6" cy="216"/>
            </a:xfrm>
            <a:prstGeom prst="straightConnector1">
              <a:avLst/>
            </a:prstGeom>
            <a:noFill/>
            <a:ln w="38100">
              <a:solidFill>
                <a:schemeClr val="tx1"/>
              </a:solidFill>
              <a:round/>
              <a:headEnd type="triangle" w="med" len="med"/>
              <a:tailEnd type="triangle" w="med" len="med"/>
            </a:ln>
            <a:effectLst/>
          </p:spPr>
        </p:cxnSp>
      </p:grpSp>
      <p:sp>
        <p:nvSpPr>
          <p:cNvPr id="79" name="Rectangle 82"/>
          <p:cNvSpPr>
            <a:spLocks noChangeArrowheads="1"/>
          </p:cNvSpPr>
          <p:nvPr/>
        </p:nvSpPr>
        <p:spPr bwMode="auto">
          <a:xfrm>
            <a:off x="677863" y="3819525"/>
            <a:ext cx="4160837" cy="307777"/>
          </a:xfrm>
          <a:prstGeom prst="rect">
            <a:avLst/>
          </a:prstGeom>
          <a:noFill/>
          <a:ln w="25400">
            <a:noFill/>
            <a:miter lim="800000"/>
            <a:headEnd/>
            <a:tailEnd/>
          </a:ln>
          <a:effectLst/>
        </p:spPr>
        <p:txBody>
          <a:bodyPr wrap="square">
            <a:spAutoFit/>
          </a:bodyPr>
          <a:lstStyle/>
          <a:p>
            <a:r>
              <a:rPr lang="en-US" sz="1400" dirty="0">
                <a:latin typeface="Arial Narrow" pitchFamily="34" charset="0"/>
              </a:rPr>
              <a:t>Synthesis for Xilinx </a:t>
            </a:r>
            <a:r>
              <a:rPr lang="en-US" sz="1400" dirty="0" err="1">
                <a:latin typeface="Arial Narrow" pitchFamily="34" charset="0"/>
              </a:rPr>
              <a:t>Virtex</a:t>
            </a:r>
            <a:r>
              <a:rPr lang="en-US" sz="1400" dirty="0">
                <a:latin typeface="Arial Narrow" pitchFamily="34" charset="0"/>
              </a:rPr>
              <a:t> II FPGA with CIF (352x288) frames</a:t>
            </a:r>
          </a:p>
        </p:txBody>
      </p:sp>
      <p:grpSp>
        <p:nvGrpSpPr>
          <p:cNvPr id="80" name="Group 97"/>
          <p:cNvGrpSpPr>
            <a:grpSpLocks/>
          </p:cNvGrpSpPr>
          <p:nvPr/>
        </p:nvGrpSpPr>
        <p:grpSpPr bwMode="auto">
          <a:xfrm>
            <a:off x="3695700" y="2070100"/>
            <a:ext cx="2009775" cy="857250"/>
            <a:chOff x="3408" y="1416"/>
            <a:chExt cx="1266" cy="540"/>
          </a:xfrm>
        </p:grpSpPr>
        <p:sp>
          <p:nvSpPr>
            <p:cNvPr id="81" name="Freeform 86"/>
            <p:cNvSpPr>
              <a:spLocks/>
            </p:cNvSpPr>
            <p:nvPr/>
          </p:nvSpPr>
          <p:spPr bwMode="auto">
            <a:xfrm>
              <a:off x="3408" y="1416"/>
              <a:ext cx="854" cy="540"/>
            </a:xfrm>
            <a:custGeom>
              <a:avLst/>
              <a:gdLst/>
              <a:ahLst/>
              <a:cxnLst>
                <a:cxn ang="0">
                  <a:pos x="89" y="0"/>
                </a:cxn>
                <a:cxn ang="0">
                  <a:pos x="820" y="46"/>
                </a:cxn>
                <a:cxn ang="0">
                  <a:pos x="912" y="92"/>
                </a:cxn>
                <a:cxn ang="0">
                  <a:pos x="939" y="192"/>
                </a:cxn>
                <a:cxn ang="0">
                  <a:pos x="957" y="220"/>
                </a:cxn>
                <a:cxn ang="0">
                  <a:pos x="966" y="247"/>
                </a:cxn>
                <a:cxn ang="0">
                  <a:pos x="948" y="412"/>
                </a:cxn>
                <a:cxn ang="0">
                  <a:pos x="902" y="448"/>
                </a:cxn>
                <a:cxn ang="0">
                  <a:pos x="848" y="466"/>
                </a:cxn>
                <a:cxn ang="0">
                  <a:pos x="592" y="530"/>
                </a:cxn>
                <a:cxn ang="0">
                  <a:pos x="290" y="503"/>
                </a:cxn>
                <a:cxn ang="0">
                  <a:pos x="43" y="375"/>
                </a:cxn>
                <a:cxn ang="0">
                  <a:pos x="80" y="37"/>
                </a:cxn>
                <a:cxn ang="0">
                  <a:pos x="89" y="0"/>
                </a:cxn>
              </a:cxnLst>
              <a:rect l="0" t="0" r="r" b="b"/>
              <a:pathLst>
                <a:path w="982" h="530">
                  <a:moveTo>
                    <a:pt x="89" y="0"/>
                  </a:moveTo>
                  <a:cubicBezTo>
                    <a:pt x="337" y="6"/>
                    <a:pt x="574" y="24"/>
                    <a:pt x="820" y="46"/>
                  </a:cubicBezTo>
                  <a:cubicBezTo>
                    <a:pt x="861" y="59"/>
                    <a:pt x="881" y="61"/>
                    <a:pt x="912" y="92"/>
                  </a:cubicBezTo>
                  <a:cubicBezTo>
                    <a:pt x="920" y="123"/>
                    <a:pt x="927" y="163"/>
                    <a:pt x="939" y="192"/>
                  </a:cubicBezTo>
                  <a:cubicBezTo>
                    <a:pt x="943" y="202"/>
                    <a:pt x="952" y="210"/>
                    <a:pt x="957" y="220"/>
                  </a:cubicBezTo>
                  <a:cubicBezTo>
                    <a:pt x="961" y="229"/>
                    <a:pt x="963" y="238"/>
                    <a:pt x="966" y="247"/>
                  </a:cubicBezTo>
                  <a:cubicBezTo>
                    <a:pt x="962" y="302"/>
                    <a:pt x="982" y="368"/>
                    <a:pt x="948" y="412"/>
                  </a:cubicBezTo>
                  <a:cubicBezTo>
                    <a:pt x="936" y="427"/>
                    <a:pt x="919" y="439"/>
                    <a:pt x="902" y="448"/>
                  </a:cubicBezTo>
                  <a:cubicBezTo>
                    <a:pt x="885" y="456"/>
                    <a:pt x="848" y="466"/>
                    <a:pt x="848" y="466"/>
                  </a:cubicBezTo>
                  <a:cubicBezTo>
                    <a:pt x="786" y="508"/>
                    <a:pt x="666" y="515"/>
                    <a:pt x="592" y="530"/>
                  </a:cubicBezTo>
                  <a:cubicBezTo>
                    <a:pt x="482" y="525"/>
                    <a:pt x="394" y="522"/>
                    <a:pt x="290" y="503"/>
                  </a:cubicBezTo>
                  <a:cubicBezTo>
                    <a:pt x="181" y="483"/>
                    <a:pt x="107" y="471"/>
                    <a:pt x="43" y="375"/>
                  </a:cubicBezTo>
                  <a:cubicBezTo>
                    <a:pt x="45" y="323"/>
                    <a:pt x="0" y="113"/>
                    <a:pt x="80" y="37"/>
                  </a:cubicBezTo>
                  <a:cubicBezTo>
                    <a:pt x="90" y="6"/>
                    <a:pt x="89" y="19"/>
                    <a:pt x="89" y="0"/>
                  </a:cubicBezTo>
                  <a:close/>
                </a:path>
              </a:pathLst>
            </a:custGeom>
            <a:noFill/>
            <a:ln w="38100" cap="flat" cmpd="sng">
              <a:solidFill>
                <a:srgbClr val="339933"/>
              </a:solidFill>
              <a:prstDash val="dash"/>
              <a:round/>
              <a:headEnd/>
              <a:tailEnd/>
            </a:ln>
            <a:effectLst/>
          </p:spPr>
          <p:txBody>
            <a:bodyPr/>
            <a:lstStyle/>
            <a:p>
              <a:endParaRPr lang="en-US"/>
            </a:p>
          </p:txBody>
        </p:sp>
        <p:sp>
          <p:nvSpPr>
            <p:cNvPr id="82" name="Text Box 87"/>
            <p:cNvSpPr txBox="1">
              <a:spLocks noChangeArrowheads="1"/>
            </p:cNvSpPr>
            <p:nvPr/>
          </p:nvSpPr>
          <p:spPr bwMode="auto">
            <a:xfrm>
              <a:off x="4248" y="1523"/>
              <a:ext cx="426" cy="288"/>
            </a:xfrm>
            <a:prstGeom prst="rect">
              <a:avLst/>
            </a:prstGeom>
            <a:noFill/>
            <a:ln w="9525">
              <a:noFill/>
              <a:miter lim="800000"/>
              <a:headEnd/>
              <a:tailEnd/>
            </a:ln>
            <a:effectLst/>
          </p:spPr>
          <p:txBody>
            <a:bodyPr>
              <a:spAutoFit/>
            </a:bodyPr>
            <a:lstStyle/>
            <a:p>
              <a:pPr>
                <a:spcBef>
                  <a:spcPct val="50000"/>
                </a:spcBef>
              </a:pPr>
              <a:r>
                <a:rPr lang="en-US">
                  <a:solidFill>
                    <a:srgbClr val="339933"/>
                  </a:solidFill>
                  <a:latin typeface="Arial Narrow" pitchFamily="34" charset="0"/>
                </a:rPr>
                <a:t>free</a:t>
              </a:r>
            </a:p>
          </p:txBody>
        </p:sp>
      </p:grpSp>
      <p:sp>
        <p:nvSpPr>
          <p:cNvPr id="83" name="AutoShape 91"/>
          <p:cNvSpPr>
            <a:spLocks noChangeAspect="1" noChangeArrowheads="1"/>
          </p:cNvSpPr>
          <p:nvPr/>
        </p:nvSpPr>
        <p:spPr bwMode="auto">
          <a:xfrm>
            <a:off x="3608388" y="1216025"/>
            <a:ext cx="882650" cy="515938"/>
          </a:xfrm>
          <a:prstGeom prst="roundRect">
            <a:avLst>
              <a:gd name="adj" fmla="val 16667"/>
            </a:avLst>
          </a:prstGeom>
          <a:solidFill>
            <a:srgbClr val="FF7C80"/>
          </a:solidFill>
          <a:ln w="28575">
            <a:solidFill>
              <a:schemeClr val="tx1"/>
            </a:solidFill>
            <a:prstDash val="dash"/>
            <a:round/>
            <a:headEnd/>
            <a:tailEnd/>
          </a:ln>
          <a:effectLst/>
        </p:spPr>
        <p:txBody>
          <a:bodyPr wrap="none" anchor="ctr"/>
          <a:lstStyle/>
          <a:p>
            <a:pPr algn="ctr">
              <a:lnSpc>
                <a:spcPct val="85000"/>
              </a:lnSpc>
            </a:pPr>
            <a:r>
              <a:rPr lang="en-US" sz="1700">
                <a:latin typeface="Arial Narrow" pitchFamily="34" charset="0"/>
              </a:rPr>
              <a:t>Motion</a:t>
            </a:r>
          </a:p>
          <a:p>
            <a:pPr algn="ctr">
              <a:lnSpc>
                <a:spcPct val="85000"/>
              </a:lnSpc>
            </a:pPr>
            <a:r>
              <a:rPr lang="en-US" sz="1700">
                <a:latin typeface="Arial Narrow" pitchFamily="34" charset="0"/>
              </a:rPr>
              <a:t>Est. 2</a:t>
            </a:r>
          </a:p>
        </p:txBody>
      </p:sp>
      <p:grpSp>
        <p:nvGrpSpPr>
          <p:cNvPr id="84" name="Group 96"/>
          <p:cNvGrpSpPr>
            <a:grpSpLocks/>
          </p:cNvGrpSpPr>
          <p:nvPr/>
        </p:nvGrpSpPr>
        <p:grpSpPr bwMode="auto">
          <a:xfrm>
            <a:off x="1047750" y="1100138"/>
            <a:ext cx="4799013" cy="2671763"/>
            <a:chOff x="1740" y="805"/>
            <a:chExt cx="3023" cy="1683"/>
          </a:xfrm>
        </p:grpSpPr>
        <p:sp>
          <p:nvSpPr>
            <p:cNvPr id="85" name="Text Box 85"/>
            <p:cNvSpPr txBox="1">
              <a:spLocks noChangeArrowheads="1"/>
            </p:cNvSpPr>
            <p:nvPr/>
          </p:nvSpPr>
          <p:spPr bwMode="auto">
            <a:xfrm>
              <a:off x="3987" y="805"/>
              <a:ext cx="776" cy="288"/>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latin typeface="Arial Narrow" pitchFamily="34" charset="0"/>
                </a:rPr>
                <a:t>in-house</a:t>
              </a:r>
            </a:p>
          </p:txBody>
        </p:sp>
        <p:sp>
          <p:nvSpPr>
            <p:cNvPr id="86" name="Freeform 93"/>
            <p:cNvSpPr>
              <a:spLocks/>
            </p:cNvSpPr>
            <p:nvPr/>
          </p:nvSpPr>
          <p:spPr bwMode="auto">
            <a:xfrm>
              <a:off x="1740" y="814"/>
              <a:ext cx="2268" cy="1674"/>
            </a:xfrm>
            <a:custGeom>
              <a:avLst/>
              <a:gdLst/>
              <a:ahLst/>
              <a:cxnLst>
                <a:cxn ang="0">
                  <a:pos x="222" y="1164"/>
                </a:cxn>
                <a:cxn ang="0">
                  <a:pos x="270" y="1152"/>
                </a:cxn>
                <a:cxn ang="0">
                  <a:pos x="372" y="1080"/>
                </a:cxn>
                <a:cxn ang="0">
                  <a:pos x="384" y="1056"/>
                </a:cxn>
                <a:cxn ang="0">
                  <a:pos x="396" y="1020"/>
                </a:cxn>
                <a:cxn ang="0">
                  <a:pos x="402" y="792"/>
                </a:cxn>
                <a:cxn ang="0">
                  <a:pos x="486" y="642"/>
                </a:cxn>
                <a:cxn ang="0">
                  <a:pos x="570" y="612"/>
                </a:cxn>
                <a:cxn ang="0">
                  <a:pos x="630" y="588"/>
                </a:cxn>
                <a:cxn ang="0">
                  <a:pos x="792" y="582"/>
                </a:cxn>
                <a:cxn ang="0">
                  <a:pos x="1482" y="576"/>
                </a:cxn>
                <a:cxn ang="0">
                  <a:pos x="1524" y="528"/>
                </a:cxn>
                <a:cxn ang="0">
                  <a:pos x="1536" y="492"/>
                </a:cxn>
                <a:cxn ang="0">
                  <a:pos x="1542" y="474"/>
                </a:cxn>
                <a:cxn ang="0">
                  <a:pos x="1578" y="162"/>
                </a:cxn>
                <a:cxn ang="0">
                  <a:pos x="1584" y="60"/>
                </a:cxn>
                <a:cxn ang="0">
                  <a:pos x="1596" y="24"/>
                </a:cxn>
                <a:cxn ang="0">
                  <a:pos x="1650" y="0"/>
                </a:cxn>
                <a:cxn ang="0">
                  <a:pos x="2244" y="18"/>
                </a:cxn>
                <a:cxn ang="0">
                  <a:pos x="2268" y="120"/>
                </a:cxn>
                <a:cxn ang="0">
                  <a:pos x="2262" y="408"/>
                </a:cxn>
                <a:cxn ang="0">
                  <a:pos x="2184" y="486"/>
                </a:cxn>
                <a:cxn ang="0">
                  <a:pos x="1950" y="540"/>
                </a:cxn>
                <a:cxn ang="0">
                  <a:pos x="1824" y="552"/>
                </a:cxn>
                <a:cxn ang="0">
                  <a:pos x="1632" y="612"/>
                </a:cxn>
                <a:cxn ang="0">
                  <a:pos x="1596" y="684"/>
                </a:cxn>
                <a:cxn ang="0">
                  <a:pos x="1578" y="912"/>
                </a:cxn>
                <a:cxn ang="0">
                  <a:pos x="1608" y="1062"/>
                </a:cxn>
                <a:cxn ang="0">
                  <a:pos x="1632" y="1116"/>
                </a:cxn>
                <a:cxn ang="0">
                  <a:pos x="1698" y="1134"/>
                </a:cxn>
                <a:cxn ang="0">
                  <a:pos x="1878" y="1170"/>
                </a:cxn>
                <a:cxn ang="0">
                  <a:pos x="1950" y="1206"/>
                </a:cxn>
                <a:cxn ang="0">
                  <a:pos x="1974" y="1296"/>
                </a:cxn>
                <a:cxn ang="0">
                  <a:pos x="1956" y="1488"/>
                </a:cxn>
                <a:cxn ang="0">
                  <a:pos x="1932" y="1590"/>
                </a:cxn>
                <a:cxn ang="0">
                  <a:pos x="1920" y="1626"/>
                </a:cxn>
                <a:cxn ang="0">
                  <a:pos x="1860" y="1656"/>
                </a:cxn>
                <a:cxn ang="0">
                  <a:pos x="1758" y="1674"/>
                </a:cxn>
                <a:cxn ang="0">
                  <a:pos x="1326" y="1650"/>
                </a:cxn>
                <a:cxn ang="0">
                  <a:pos x="1284" y="1578"/>
                </a:cxn>
                <a:cxn ang="0">
                  <a:pos x="1290" y="1242"/>
                </a:cxn>
                <a:cxn ang="0">
                  <a:pos x="1284" y="1188"/>
                </a:cxn>
                <a:cxn ang="0">
                  <a:pos x="1218" y="1176"/>
                </a:cxn>
                <a:cxn ang="0">
                  <a:pos x="960" y="1170"/>
                </a:cxn>
                <a:cxn ang="0">
                  <a:pos x="816" y="1152"/>
                </a:cxn>
                <a:cxn ang="0">
                  <a:pos x="720" y="1176"/>
                </a:cxn>
                <a:cxn ang="0">
                  <a:pos x="654" y="1302"/>
                </a:cxn>
                <a:cxn ang="0">
                  <a:pos x="642" y="1338"/>
                </a:cxn>
                <a:cxn ang="0">
                  <a:pos x="636" y="1356"/>
                </a:cxn>
                <a:cxn ang="0">
                  <a:pos x="660" y="1500"/>
                </a:cxn>
                <a:cxn ang="0">
                  <a:pos x="612" y="1668"/>
                </a:cxn>
                <a:cxn ang="0">
                  <a:pos x="210" y="1644"/>
                </a:cxn>
                <a:cxn ang="0">
                  <a:pos x="72" y="1608"/>
                </a:cxn>
                <a:cxn ang="0">
                  <a:pos x="12" y="1566"/>
                </a:cxn>
                <a:cxn ang="0">
                  <a:pos x="42" y="1302"/>
                </a:cxn>
                <a:cxn ang="0">
                  <a:pos x="72" y="1218"/>
                </a:cxn>
                <a:cxn ang="0">
                  <a:pos x="204" y="1182"/>
                </a:cxn>
                <a:cxn ang="0">
                  <a:pos x="270" y="1158"/>
                </a:cxn>
              </a:cxnLst>
              <a:rect l="0" t="0" r="r" b="b"/>
              <a:pathLst>
                <a:path w="2268" h="1674">
                  <a:moveTo>
                    <a:pt x="222" y="1164"/>
                  </a:moveTo>
                  <a:cubicBezTo>
                    <a:pt x="238" y="1159"/>
                    <a:pt x="255" y="1159"/>
                    <a:pt x="270" y="1152"/>
                  </a:cubicBezTo>
                  <a:cubicBezTo>
                    <a:pt x="308" y="1135"/>
                    <a:pt x="327" y="1095"/>
                    <a:pt x="372" y="1080"/>
                  </a:cubicBezTo>
                  <a:cubicBezTo>
                    <a:pt x="376" y="1072"/>
                    <a:pt x="381" y="1064"/>
                    <a:pt x="384" y="1056"/>
                  </a:cubicBezTo>
                  <a:cubicBezTo>
                    <a:pt x="389" y="1044"/>
                    <a:pt x="396" y="1020"/>
                    <a:pt x="396" y="1020"/>
                  </a:cubicBezTo>
                  <a:cubicBezTo>
                    <a:pt x="398" y="944"/>
                    <a:pt x="397" y="868"/>
                    <a:pt x="402" y="792"/>
                  </a:cubicBezTo>
                  <a:cubicBezTo>
                    <a:pt x="406" y="734"/>
                    <a:pt x="447" y="681"/>
                    <a:pt x="486" y="642"/>
                  </a:cubicBezTo>
                  <a:cubicBezTo>
                    <a:pt x="502" y="626"/>
                    <a:pt x="549" y="623"/>
                    <a:pt x="570" y="612"/>
                  </a:cubicBezTo>
                  <a:cubicBezTo>
                    <a:pt x="588" y="603"/>
                    <a:pt x="608" y="589"/>
                    <a:pt x="630" y="588"/>
                  </a:cubicBezTo>
                  <a:cubicBezTo>
                    <a:pt x="684" y="584"/>
                    <a:pt x="738" y="584"/>
                    <a:pt x="792" y="582"/>
                  </a:cubicBezTo>
                  <a:cubicBezTo>
                    <a:pt x="1018" y="550"/>
                    <a:pt x="1252" y="586"/>
                    <a:pt x="1482" y="576"/>
                  </a:cubicBezTo>
                  <a:cubicBezTo>
                    <a:pt x="1512" y="556"/>
                    <a:pt x="1496" y="570"/>
                    <a:pt x="1524" y="528"/>
                  </a:cubicBezTo>
                  <a:cubicBezTo>
                    <a:pt x="1531" y="517"/>
                    <a:pt x="1532" y="504"/>
                    <a:pt x="1536" y="492"/>
                  </a:cubicBezTo>
                  <a:cubicBezTo>
                    <a:pt x="1538" y="486"/>
                    <a:pt x="1542" y="474"/>
                    <a:pt x="1542" y="474"/>
                  </a:cubicBezTo>
                  <a:cubicBezTo>
                    <a:pt x="1548" y="368"/>
                    <a:pt x="1561" y="266"/>
                    <a:pt x="1578" y="162"/>
                  </a:cubicBezTo>
                  <a:cubicBezTo>
                    <a:pt x="1580" y="128"/>
                    <a:pt x="1580" y="94"/>
                    <a:pt x="1584" y="60"/>
                  </a:cubicBezTo>
                  <a:cubicBezTo>
                    <a:pt x="1586" y="47"/>
                    <a:pt x="1585" y="31"/>
                    <a:pt x="1596" y="24"/>
                  </a:cubicBezTo>
                  <a:cubicBezTo>
                    <a:pt x="1612" y="13"/>
                    <a:pt x="1650" y="0"/>
                    <a:pt x="1650" y="0"/>
                  </a:cubicBezTo>
                  <a:cubicBezTo>
                    <a:pt x="1848" y="4"/>
                    <a:pt x="2046" y="4"/>
                    <a:pt x="2244" y="18"/>
                  </a:cubicBezTo>
                  <a:cubicBezTo>
                    <a:pt x="2265" y="50"/>
                    <a:pt x="2264" y="82"/>
                    <a:pt x="2268" y="120"/>
                  </a:cubicBezTo>
                  <a:cubicBezTo>
                    <a:pt x="2266" y="216"/>
                    <a:pt x="2267" y="312"/>
                    <a:pt x="2262" y="408"/>
                  </a:cubicBezTo>
                  <a:cubicBezTo>
                    <a:pt x="2259" y="459"/>
                    <a:pt x="2221" y="467"/>
                    <a:pt x="2184" y="486"/>
                  </a:cubicBezTo>
                  <a:cubicBezTo>
                    <a:pt x="2103" y="527"/>
                    <a:pt x="2043" y="534"/>
                    <a:pt x="1950" y="540"/>
                  </a:cubicBezTo>
                  <a:cubicBezTo>
                    <a:pt x="1872" y="545"/>
                    <a:pt x="1888" y="544"/>
                    <a:pt x="1824" y="552"/>
                  </a:cubicBezTo>
                  <a:cubicBezTo>
                    <a:pt x="1757" y="574"/>
                    <a:pt x="1693" y="572"/>
                    <a:pt x="1632" y="612"/>
                  </a:cubicBezTo>
                  <a:cubicBezTo>
                    <a:pt x="1617" y="635"/>
                    <a:pt x="1611" y="661"/>
                    <a:pt x="1596" y="684"/>
                  </a:cubicBezTo>
                  <a:cubicBezTo>
                    <a:pt x="1583" y="759"/>
                    <a:pt x="1584" y="836"/>
                    <a:pt x="1578" y="912"/>
                  </a:cubicBezTo>
                  <a:cubicBezTo>
                    <a:pt x="1583" y="968"/>
                    <a:pt x="1591" y="1010"/>
                    <a:pt x="1608" y="1062"/>
                  </a:cubicBezTo>
                  <a:cubicBezTo>
                    <a:pt x="1611" y="1071"/>
                    <a:pt x="1629" y="1114"/>
                    <a:pt x="1632" y="1116"/>
                  </a:cubicBezTo>
                  <a:cubicBezTo>
                    <a:pt x="1646" y="1126"/>
                    <a:pt x="1681" y="1130"/>
                    <a:pt x="1698" y="1134"/>
                  </a:cubicBezTo>
                  <a:cubicBezTo>
                    <a:pt x="1769" y="1152"/>
                    <a:pt x="1801" y="1164"/>
                    <a:pt x="1878" y="1170"/>
                  </a:cubicBezTo>
                  <a:cubicBezTo>
                    <a:pt x="1904" y="1179"/>
                    <a:pt x="1924" y="1197"/>
                    <a:pt x="1950" y="1206"/>
                  </a:cubicBezTo>
                  <a:cubicBezTo>
                    <a:pt x="1960" y="1237"/>
                    <a:pt x="1968" y="1264"/>
                    <a:pt x="1974" y="1296"/>
                  </a:cubicBezTo>
                  <a:cubicBezTo>
                    <a:pt x="1971" y="1360"/>
                    <a:pt x="1977" y="1426"/>
                    <a:pt x="1956" y="1488"/>
                  </a:cubicBezTo>
                  <a:cubicBezTo>
                    <a:pt x="1950" y="1543"/>
                    <a:pt x="1949" y="1547"/>
                    <a:pt x="1932" y="1590"/>
                  </a:cubicBezTo>
                  <a:cubicBezTo>
                    <a:pt x="1927" y="1602"/>
                    <a:pt x="1932" y="1622"/>
                    <a:pt x="1920" y="1626"/>
                  </a:cubicBezTo>
                  <a:cubicBezTo>
                    <a:pt x="1898" y="1633"/>
                    <a:pt x="1881" y="1647"/>
                    <a:pt x="1860" y="1656"/>
                  </a:cubicBezTo>
                  <a:cubicBezTo>
                    <a:pt x="1829" y="1669"/>
                    <a:pt x="1791" y="1670"/>
                    <a:pt x="1758" y="1674"/>
                  </a:cubicBezTo>
                  <a:cubicBezTo>
                    <a:pt x="1615" y="1661"/>
                    <a:pt x="1470" y="1655"/>
                    <a:pt x="1326" y="1650"/>
                  </a:cubicBezTo>
                  <a:cubicBezTo>
                    <a:pt x="1292" y="1639"/>
                    <a:pt x="1290" y="1610"/>
                    <a:pt x="1284" y="1578"/>
                  </a:cubicBezTo>
                  <a:cubicBezTo>
                    <a:pt x="1286" y="1466"/>
                    <a:pt x="1290" y="1354"/>
                    <a:pt x="1290" y="1242"/>
                  </a:cubicBezTo>
                  <a:cubicBezTo>
                    <a:pt x="1290" y="1224"/>
                    <a:pt x="1293" y="1204"/>
                    <a:pt x="1284" y="1188"/>
                  </a:cubicBezTo>
                  <a:cubicBezTo>
                    <a:pt x="1272" y="1169"/>
                    <a:pt x="1240" y="1177"/>
                    <a:pt x="1218" y="1176"/>
                  </a:cubicBezTo>
                  <a:cubicBezTo>
                    <a:pt x="1132" y="1172"/>
                    <a:pt x="1046" y="1172"/>
                    <a:pt x="960" y="1170"/>
                  </a:cubicBezTo>
                  <a:cubicBezTo>
                    <a:pt x="912" y="1163"/>
                    <a:pt x="864" y="1162"/>
                    <a:pt x="816" y="1152"/>
                  </a:cubicBezTo>
                  <a:cubicBezTo>
                    <a:pt x="770" y="1157"/>
                    <a:pt x="754" y="1153"/>
                    <a:pt x="720" y="1176"/>
                  </a:cubicBezTo>
                  <a:cubicBezTo>
                    <a:pt x="693" y="1216"/>
                    <a:pt x="673" y="1259"/>
                    <a:pt x="654" y="1302"/>
                  </a:cubicBezTo>
                  <a:cubicBezTo>
                    <a:pt x="649" y="1314"/>
                    <a:pt x="646" y="1326"/>
                    <a:pt x="642" y="1338"/>
                  </a:cubicBezTo>
                  <a:cubicBezTo>
                    <a:pt x="640" y="1344"/>
                    <a:pt x="636" y="1356"/>
                    <a:pt x="636" y="1356"/>
                  </a:cubicBezTo>
                  <a:cubicBezTo>
                    <a:pt x="641" y="1405"/>
                    <a:pt x="648" y="1453"/>
                    <a:pt x="660" y="1500"/>
                  </a:cubicBezTo>
                  <a:cubicBezTo>
                    <a:pt x="654" y="1642"/>
                    <a:pt x="685" y="1619"/>
                    <a:pt x="612" y="1668"/>
                  </a:cubicBezTo>
                  <a:cubicBezTo>
                    <a:pt x="465" y="1665"/>
                    <a:pt x="348" y="1657"/>
                    <a:pt x="210" y="1644"/>
                  </a:cubicBezTo>
                  <a:cubicBezTo>
                    <a:pt x="165" y="1629"/>
                    <a:pt x="116" y="1630"/>
                    <a:pt x="72" y="1608"/>
                  </a:cubicBezTo>
                  <a:cubicBezTo>
                    <a:pt x="48" y="1596"/>
                    <a:pt x="34" y="1580"/>
                    <a:pt x="12" y="1566"/>
                  </a:cubicBezTo>
                  <a:cubicBezTo>
                    <a:pt x="0" y="1461"/>
                    <a:pt x="23" y="1398"/>
                    <a:pt x="42" y="1302"/>
                  </a:cubicBezTo>
                  <a:cubicBezTo>
                    <a:pt x="47" y="1275"/>
                    <a:pt x="51" y="1239"/>
                    <a:pt x="72" y="1218"/>
                  </a:cubicBezTo>
                  <a:cubicBezTo>
                    <a:pt x="103" y="1187"/>
                    <a:pt x="165" y="1186"/>
                    <a:pt x="204" y="1182"/>
                  </a:cubicBezTo>
                  <a:cubicBezTo>
                    <a:pt x="216" y="1178"/>
                    <a:pt x="259" y="1169"/>
                    <a:pt x="270" y="1158"/>
                  </a:cubicBezTo>
                </a:path>
              </a:pathLst>
            </a:custGeom>
            <a:noFill/>
            <a:ln w="38100" cap="flat" cmpd="sng">
              <a:solidFill>
                <a:schemeClr val="accent2"/>
              </a:solidFill>
              <a:prstDash val="dash"/>
              <a:round/>
              <a:headEnd/>
              <a:tailEnd/>
            </a:ln>
            <a:effectLst/>
          </p:spPr>
          <p:txBody>
            <a:bodyPr/>
            <a:lstStyle/>
            <a:p>
              <a:endParaRPr lang="en-US"/>
            </a:p>
          </p:txBody>
        </p:sp>
      </p:grpSp>
      <p:grpSp>
        <p:nvGrpSpPr>
          <p:cNvPr id="87" name="Group 95"/>
          <p:cNvGrpSpPr>
            <a:grpSpLocks/>
          </p:cNvGrpSpPr>
          <p:nvPr/>
        </p:nvGrpSpPr>
        <p:grpSpPr bwMode="auto">
          <a:xfrm>
            <a:off x="596900" y="650875"/>
            <a:ext cx="2897188" cy="2182813"/>
            <a:chOff x="1456" y="522"/>
            <a:chExt cx="1825" cy="1375"/>
          </a:xfrm>
        </p:grpSpPr>
        <p:sp>
          <p:nvSpPr>
            <p:cNvPr id="88" name="Text Box 90"/>
            <p:cNvSpPr txBox="1">
              <a:spLocks noChangeArrowheads="1"/>
            </p:cNvSpPr>
            <p:nvPr/>
          </p:nvSpPr>
          <p:spPr bwMode="auto">
            <a:xfrm>
              <a:off x="1597" y="522"/>
              <a:ext cx="1684" cy="288"/>
            </a:xfrm>
            <a:prstGeom prst="rect">
              <a:avLst/>
            </a:prstGeom>
            <a:noFill/>
            <a:ln w="9525">
              <a:noFill/>
              <a:miter lim="800000"/>
              <a:headEnd/>
              <a:tailEnd/>
            </a:ln>
            <a:effectLst/>
          </p:spPr>
          <p:txBody>
            <a:bodyPr wrap="none">
              <a:spAutoFit/>
            </a:bodyPr>
            <a:lstStyle/>
            <a:p>
              <a:r>
                <a:rPr lang="en-US">
                  <a:solidFill>
                    <a:srgbClr val="FF0000"/>
                  </a:solidFill>
                  <a:latin typeface="Arial Narrow" pitchFamily="34" charset="0"/>
                </a:rPr>
                <a:t>Xilinx core generator</a:t>
              </a:r>
            </a:p>
          </p:txBody>
        </p:sp>
        <p:sp>
          <p:nvSpPr>
            <p:cNvPr id="89" name="Freeform 94"/>
            <p:cNvSpPr>
              <a:spLocks/>
            </p:cNvSpPr>
            <p:nvPr/>
          </p:nvSpPr>
          <p:spPr bwMode="auto">
            <a:xfrm>
              <a:off x="1456" y="769"/>
              <a:ext cx="1786" cy="1128"/>
            </a:xfrm>
            <a:custGeom>
              <a:avLst/>
              <a:gdLst/>
              <a:ahLst/>
              <a:cxnLst>
                <a:cxn ang="0">
                  <a:pos x="144" y="63"/>
                </a:cxn>
                <a:cxn ang="0">
                  <a:pos x="752" y="47"/>
                </a:cxn>
                <a:cxn ang="0">
                  <a:pos x="1256" y="31"/>
                </a:cxn>
                <a:cxn ang="0">
                  <a:pos x="1592" y="39"/>
                </a:cxn>
                <a:cxn ang="0">
                  <a:pos x="1736" y="111"/>
                </a:cxn>
                <a:cxn ang="0">
                  <a:pos x="1784" y="263"/>
                </a:cxn>
                <a:cxn ang="0">
                  <a:pos x="1776" y="447"/>
                </a:cxn>
                <a:cxn ang="0">
                  <a:pos x="1752" y="463"/>
                </a:cxn>
                <a:cxn ang="0">
                  <a:pos x="1520" y="535"/>
                </a:cxn>
                <a:cxn ang="0">
                  <a:pos x="880" y="543"/>
                </a:cxn>
                <a:cxn ang="0">
                  <a:pos x="688" y="583"/>
                </a:cxn>
                <a:cxn ang="0">
                  <a:pos x="648" y="695"/>
                </a:cxn>
                <a:cxn ang="0">
                  <a:pos x="632" y="759"/>
                </a:cxn>
                <a:cxn ang="0">
                  <a:pos x="624" y="1023"/>
                </a:cxn>
                <a:cxn ang="0">
                  <a:pos x="472" y="1087"/>
                </a:cxn>
                <a:cxn ang="0">
                  <a:pos x="56" y="1063"/>
                </a:cxn>
                <a:cxn ang="0">
                  <a:pos x="8" y="903"/>
                </a:cxn>
                <a:cxn ang="0">
                  <a:pos x="40" y="543"/>
                </a:cxn>
                <a:cxn ang="0">
                  <a:pos x="72" y="407"/>
                </a:cxn>
                <a:cxn ang="0">
                  <a:pos x="88" y="359"/>
                </a:cxn>
                <a:cxn ang="0">
                  <a:pos x="96" y="223"/>
                </a:cxn>
                <a:cxn ang="0">
                  <a:pos x="96" y="87"/>
                </a:cxn>
                <a:cxn ang="0">
                  <a:pos x="144" y="63"/>
                </a:cxn>
              </a:cxnLst>
              <a:rect l="0" t="0" r="r" b="b"/>
              <a:pathLst>
                <a:path w="1786" h="1128">
                  <a:moveTo>
                    <a:pt x="144" y="63"/>
                  </a:moveTo>
                  <a:cubicBezTo>
                    <a:pt x="344" y="92"/>
                    <a:pt x="551" y="54"/>
                    <a:pt x="752" y="47"/>
                  </a:cubicBezTo>
                  <a:cubicBezTo>
                    <a:pt x="920" y="41"/>
                    <a:pt x="1256" y="31"/>
                    <a:pt x="1256" y="31"/>
                  </a:cubicBezTo>
                  <a:cubicBezTo>
                    <a:pt x="1368" y="34"/>
                    <a:pt x="1480" y="32"/>
                    <a:pt x="1592" y="39"/>
                  </a:cubicBezTo>
                  <a:cubicBezTo>
                    <a:pt x="1648" y="43"/>
                    <a:pt x="1685" y="94"/>
                    <a:pt x="1736" y="111"/>
                  </a:cubicBezTo>
                  <a:cubicBezTo>
                    <a:pt x="1777" y="172"/>
                    <a:pt x="1772" y="189"/>
                    <a:pt x="1784" y="263"/>
                  </a:cubicBezTo>
                  <a:cubicBezTo>
                    <a:pt x="1781" y="324"/>
                    <a:pt x="1786" y="386"/>
                    <a:pt x="1776" y="447"/>
                  </a:cubicBezTo>
                  <a:cubicBezTo>
                    <a:pt x="1774" y="456"/>
                    <a:pt x="1759" y="457"/>
                    <a:pt x="1752" y="463"/>
                  </a:cubicBezTo>
                  <a:cubicBezTo>
                    <a:pt x="1678" y="525"/>
                    <a:pt x="1618" y="533"/>
                    <a:pt x="1520" y="535"/>
                  </a:cubicBezTo>
                  <a:cubicBezTo>
                    <a:pt x="1307" y="540"/>
                    <a:pt x="1093" y="540"/>
                    <a:pt x="880" y="543"/>
                  </a:cubicBezTo>
                  <a:cubicBezTo>
                    <a:pt x="814" y="554"/>
                    <a:pt x="745" y="545"/>
                    <a:pt x="688" y="583"/>
                  </a:cubicBezTo>
                  <a:cubicBezTo>
                    <a:pt x="664" y="619"/>
                    <a:pt x="657" y="654"/>
                    <a:pt x="648" y="695"/>
                  </a:cubicBezTo>
                  <a:cubicBezTo>
                    <a:pt x="643" y="716"/>
                    <a:pt x="632" y="759"/>
                    <a:pt x="632" y="759"/>
                  </a:cubicBezTo>
                  <a:cubicBezTo>
                    <a:pt x="629" y="847"/>
                    <a:pt x="635" y="936"/>
                    <a:pt x="624" y="1023"/>
                  </a:cubicBezTo>
                  <a:cubicBezTo>
                    <a:pt x="615" y="1096"/>
                    <a:pt x="517" y="1083"/>
                    <a:pt x="472" y="1087"/>
                  </a:cubicBezTo>
                  <a:cubicBezTo>
                    <a:pt x="348" y="1128"/>
                    <a:pt x="184" y="1106"/>
                    <a:pt x="56" y="1063"/>
                  </a:cubicBezTo>
                  <a:cubicBezTo>
                    <a:pt x="0" y="1007"/>
                    <a:pt x="15" y="1003"/>
                    <a:pt x="8" y="903"/>
                  </a:cubicBezTo>
                  <a:cubicBezTo>
                    <a:pt x="13" y="773"/>
                    <a:pt x="15" y="667"/>
                    <a:pt x="40" y="543"/>
                  </a:cubicBezTo>
                  <a:cubicBezTo>
                    <a:pt x="49" y="497"/>
                    <a:pt x="58" y="452"/>
                    <a:pt x="72" y="407"/>
                  </a:cubicBezTo>
                  <a:cubicBezTo>
                    <a:pt x="77" y="391"/>
                    <a:pt x="88" y="359"/>
                    <a:pt x="88" y="359"/>
                  </a:cubicBezTo>
                  <a:cubicBezTo>
                    <a:pt x="91" y="314"/>
                    <a:pt x="96" y="268"/>
                    <a:pt x="96" y="223"/>
                  </a:cubicBezTo>
                  <a:cubicBezTo>
                    <a:pt x="96" y="178"/>
                    <a:pt x="69" y="133"/>
                    <a:pt x="96" y="87"/>
                  </a:cubicBezTo>
                  <a:cubicBezTo>
                    <a:pt x="147" y="0"/>
                    <a:pt x="144" y="99"/>
                    <a:pt x="144" y="63"/>
                  </a:cubicBezTo>
                  <a:close/>
                </a:path>
              </a:pathLst>
            </a:custGeom>
            <a:noFill/>
            <a:ln w="38100" cap="flat" cmpd="sng">
              <a:solidFill>
                <a:srgbClr val="FF0000"/>
              </a:solidFill>
              <a:prstDash val="dash"/>
              <a:round/>
              <a:headEnd/>
              <a:tailEnd/>
            </a:ln>
            <a:effectLst/>
          </p:spPr>
          <p:txBody>
            <a:bodyPr/>
            <a:lstStyle/>
            <a:p>
              <a:endParaRPr lang="en-US"/>
            </a:p>
          </p:txBody>
        </p:sp>
      </p:grpSp>
      <p:sp>
        <p:nvSpPr>
          <p:cNvPr id="90" name="Text Box 100"/>
          <p:cNvSpPr txBox="1">
            <a:spLocks noChangeArrowheads="1"/>
          </p:cNvSpPr>
          <p:nvPr/>
        </p:nvSpPr>
        <p:spPr bwMode="auto">
          <a:xfrm>
            <a:off x="4656138" y="3116263"/>
            <a:ext cx="4386262" cy="669925"/>
          </a:xfrm>
          <a:prstGeom prst="rect">
            <a:avLst/>
          </a:prstGeom>
          <a:solidFill>
            <a:srgbClr val="FFFF99"/>
          </a:solidFill>
          <a:ln w="28575" cap="sq" algn="ctr">
            <a:solidFill>
              <a:schemeClr val="tx1"/>
            </a:solidFill>
            <a:miter lim="800000"/>
            <a:headEnd/>
            <a:tailEnd/>
          </a:ln>
          <a:effectLst/>
        </p:spPr>
        <p:txBody>
          <a:bodyPr lIns="90000" tIns="46800" rIns="90000" bIns="46800">
            <a:spAutoFit/>
          </a:bodyPr>
          <a:lstStyle/>
          <a:p>
            <a:pPr eaLnBrk="1" hangingPunct="1">
              <a:buFontTx/>
              <a:buChar char="•"/>
            </a:pPr>
            <a:r>
              <a:rPr lang="en-US" sz="1800" dirty="0">
                <a:solidFill>
                  <a:srgbClr val="990000"/>
                </a:solidFill>
                <a:latin typeface="Arial Narrow" pitchFamily="34" charset="0"/>
              </a:rPr>
              <a:t> To build prototypes, we will likely use a mix </a:t>
            </a:r>
          </a:p>
          <a:p>
            <a:pPr eaLnBrk="1" hangingPunct="1"/>
            <a:r>
              <a:rPr lang="en-US" sz="1800" dirty="0">
                <a:solidFill>
                  <a:srgbClr val="990000"/>
                </a:solidFill>
                <a:latin typeface="Arial Narrow" pitchFamily="34" charset="0"/>
              </a:rPr>
              <a:t>of free, commercial, and in-house IPs. </a:t>
            </a:r>
          </a:p>
        </p:txBody>
      </p:sp>
      <p:sp>
        <p:nvSpPr>
          <p:cNvPr id="91" name="Content Placeholder 2"/>
          <p:cNvSpPr txBox="1">
            <a:spLocks/>
          </p:cNvSpPr>
          <p:nvPr/>
        </p:nvSpPr>
        <p:spPr>
          <a:xfrm>
            <a:off x="5334000" y="876300"/>
            <a:ext cx="3581400" cy="2095500"/>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Umit Y. Ogras, Radu Marculescu, Hyung Gyu Lee, Puru Choudhary, Diana Marculescu, Michael Kaufman, Peter Nelson, "Challenges and Promising Results in NoC Prototyping Using FPGAs," IEEE Micro, vol. 27, no. 5, pp. 86-95, 2007.</a:t>
            </a:r>
            <a:endParaRPr kumimoji="0" lang="en-US" sz="3200" b="0" i="0" u="none" strike="noStrike" kern="1200" cap="none" spc="0" normalizeH="0" baseline="0" noProof="0" dirty="0" err="1" smtClean="0">
              <a:ln>
                <a:noFill/>
              </a:ln>
              <a:solidFill>
                <a:schemeClr val="tx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Recore’s</a:t>
            </a:r>
            <a:r>
              <a:rPr lang="en-US" b="1" dirty="0" smtClean="0"/>
              <a:t> reconfigurable system</a:t>
            </a:r>
            <a:endParaRPr lang="en-US" b="1" dirty="0"/>
          </a:p>
        </p:txBody>
      </p:sp>
      <p:sp>
        <p:nvSpPr>
          <p:cNvPr id="3" name="Content Placeholder 2"/>
          <p:cNvSpPr>
            <a:spLocks noGrp="1"/>
          </p:cNvSpPr>
          <p:nvPr>
            <p:ph idx="1"/>
          </p:nvPr>
        </p:nvSpPr>
        <p:spPr/>
        <p:txBody>
          <a:bodyPr/>
          <a:lstStyle/>
          <a:p>
            <a:r>
              <a:rPr lang="en-US" dirty="0" smtClean="0"/>
              <a:t>Recore Systems</a:t>
            </a:r>
            <a:endParaRPr lang="en-US" dirty="0" smtClean="0">
              <a:hlinkClick r:id="rId2"/>
            </a:endParaRPr>
          </a:p>
          <a:p>
            <a:pPr lvl="1"/>
            <a:r>
              <a:rPr lang="en-US" dirty="0" smtClean="0">
                <a:hlinkClick r:id="rId2"/>
              </a:rPr>
              <a:t>http://www.recoresystems.com</a:t>
            </a:r>
            <a:endParaRPr lang="en-US" dirty="0" smtClean="0"/>
          </a:p>
          <a:p>
            <a:r>
              <a:rPr lang="en-US" dirty="0" smtClean="0"/>
              <a:t>Reconfigurable computing platforms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platform chips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59</a:t>
            </a:fld>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457200" y="1600200"/>
            <a:ext cx="8210496" cy="472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3D technologies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0500" y="914400"/>
            <a:ext cx="8724900" cy="578840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Many-core architecture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60</a:t>
            </a:fld>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419100" y="1714500"/>
            <a:ext cx="8320573" cy="46863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NoC</a:t>
            </a:r>
            <a:r>
              <a:rPr lang="en-US" dirty="0" smtClean="0"/>
              <a:t> instead of a bus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61</a:t>
            </a:fld>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266700" y="1752600"/>
            <a:ext cx="8560608" cy="4800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Reconfigurable architectures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62</a:t>
            </a:fld>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495300" y="1257300"/>
            <a:ext cx="8115300" cy="526238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Reconfigurable technology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63</a:t>
            </a:fld>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190500" y="1257300"/>
            <a:ext cx="8657517" cy="51435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Reconfiguration enables run-time mapping</a:t>
            </a:r>
            <a:endParaRPr lang="en-US" sz="36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64</a:t>
            </a:fld>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304800" y="1295400"/>
            <a:ext cx="8530500" cy="53721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Montium</a:t>
            </a:r>
            <a:r>
              <a:rPr lang="en-US" dirty="0" smtClean="0"/>
              <a:t> technology: reconfigurable </a:t>
            </a:r>
            <a:r>
              <a:rPr lang="en-US" dirty="0" err="1" smtClean="0"/>
              <a:t>SoC</a:t>
            </a:r>
            <a:r>
              <a:rPr lang="en-US" dirty="0" smtClean="0"/>
              <a:t> approach</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65</a:t>
            </a:fld>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381000" y="1752600"/>
            <a:ext cx="8517614" cy="4724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reconfiguration examples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66</a:t>
            </a:fld>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266700" y="1600200"/>
            <a:ext cx="8665671" cy="46482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ReNoC</a:t>
            </a:r>
            <a:r>
              <a:rPr lang="en-US" sz="3200" b="1" dirty="0" smtClean="0"/>
              <a:t>: A Network-on-Chip Architecture</a:t>
            </a:r>
            <a:br>
              <a:rPr lang="en-US" sz="3200" b="1" dirty="0" smtClean="0"/>
            </a:br>
            <a:r>
              <a:rPr lang="en-US" sz="3200" b="1" dirty="0" smtClean="0"/>
              <a:t>with Reconfigurable Topology</a:t>
            </a:r>
            <a:endParaRPr lang="en-US" sz="3200" b="1"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67</a:t>
            </a:fld>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762000" y="1524000"/>
            <a:ext cx="7724775" cy="52663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architecture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68</a:t>
            </a:fld>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228600" y="1600200"/>
            <a:ext cx="8582026" cy="4601427"/>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switches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69</a:t>
            </a:fld>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228600" y="1295400"/>
            <a:ext cx="8591550" cy="52279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3D technologies</a:t>
            </a:r>
            <a:endParaRPr lang="en-US" dirty="0"/>
          </a:p>
        </p:txBody>
      </p:sp>
      <p:sp>
        <p:nvSpPr>
          <p:cNvPr id="3" name="Content Placeholder 2"/>
          <p:cNvSpPr>
            <a:spLocks noGrp="1"/>
          </p:cNvSpPr>
          <p:nvPr>
            <p:ph idx="1"/>
          </p:nvPr>
        </p:nvSpPr>
        <p:spPr>
          <a:xfrm>
            <a:off x="457200" y="876300"/>
            <a:ext cx="8229600" cy="5753100"/>
          </a:xfrm>
        </p:spPr>
        <p:txBody>
          <a:bodyPr>
            <a:normAutofit fontScale="70000" lnSpcReduction="20000"/>
          </a:bodyPr>
          <a:lstStyle/>
          <a:p>
            <a:r>
              <a:rPr lang="en-US" dirty="0" smtClean="0"/>
              <a:t>Wire bonded</a:t>
            </a:r>
          </a:p>
          <a:p>
            <a:pPr lvl="1"/>
            <a:r>
              <a:rPr lang="en-US" dirty="0" smtClean="0"/>
              <a:t>Limited to the resolution of wire bonders</a:t>
            </a:r>
          </a:p>
          <a:p>
            <a:pPr lvl="1"/>
            <a:r>
              <a:rPr lang="en-US" dirty="0" smtClean="0"/>
              <a:t>Difficult as the number of I/Os</a:t>
            </a:r>
          </a:p>
          <a:p>
            <a:pPr lvl="1"/>
            <a:r>
              <a:rPr lang="en-US" dirty="0" smtClean="0"/>
              <a:t>Limited to the chip periphery</a:t>
            </a:r>
          </a:p>
          <a:p>
            <a:r>
              <a:rPr lang="en-US" dirty="0" err="1" smtClean="0"/>
              <a:t>Microbump</a:t>
            </a:r>
            <a:endParaRPr lang="en-US" dirty="0" smtClean="0"/>
          </a:p>
          <a:p>
            <a:pPr lvl="1"/>
            <a:r>
              <a:rPr lang="en-US" dirty="0" smtClean="0"/>
              <a:t>Use solder/gold bumps on the surface of the die</a:t>
            </a:r>
          </a:p>
          <a:p>
            <a:pPr lvl="1"/>
            <a:r>
              <a:rPr lang="en-US" dirty="0" smtClean="0"/>
              <a:t>Signals need to be routed to the periphery</a:t>
            </a:r>
          </a:p>
          <a:p>
            <a:pPr lvl="1"/>
            <a:r>
              <a:rPr lang="en-US" dirty="0" smtClean="0"/>
              <a:t>Parasitic capacitances</a:t>
            </a:r>
          </a:p>
          <a:p>
            <a:r>
              <a:rPr lang="en-US" dirty="0" smtClean="0"/>
              <a:t>Through silicon via (TSV)</a:t>
            </a:r>
          </a:p>
          <a:p>
            <a:pPr lvl="1"/>
            <a:r>
              <a:rPr lang="en-US" dirty="0" smtClean="0"/>
              <a:t>Has the potential to offer the highest interconnect density</a:t>
            </a:r>
          </a:p>
          <a:p>
            <a:pPr lvl="1"/>
            <a:r>
              <a:rPr lang="en-US" dirty="0" smtClean="0"/>
              <a:t>Alignment is difficult for many tiers</a:t>
            </a:r>
          </a:p>
          <a:p>
            <a:pPr lvl="1"/>
            <a:r>
              <a:rPr lang="en-US" dirty="0" smtClean="0"/>
              <a:t>Risk of attaching a good die to a faulty one </a:t>
            </a:r>
            <a:r>
              <a:rPr lang="en-US" dirty="0" smtClean="0">
                <a:sym typeface="Wingdings" pitchFamily="2" charset="2"/>
              </a:rPr>
              <a:t> yield drops</a:t>
            </a:r>
            <a:endParaRPr lang="en-US" dirty="0" smtClean="0"/>
          </a:p>
          <a:p>
            <a:pPr lvl="1"/>
            <a:r>
              <a:rPr lang="en-US" dirty="0" smtClean="0"/>
              <a:t>Heat inside the stack is limiting factor</a:t>
            </a:r>
          </a:p>
          <a:p>
            <a:r>
              <a:rPr lang="en-US" dirty="0" smtClean="0"/>
              <a:t>Contactless</a:t>
            </a:r>
          </a:p>
          <a:p>
            <a:pPr lvl="1"/>
            <a:r>
              <a:rPr lang="en-US" dirty="0" smtClean="0"/>
              <a:t>Capacitive coupling</a:t>
            </a:r>
          </a:p>
          <a:p>
            <a:pPr lvl="2"/>
            <a:r>
              <a:rPr lang="en-US" dirty="0" smtClean="0"/>
              <a:t>Requires tiers to be face-to-face and hence is limited to two tiers</a:t>
            </a:r>
          </a:p>
          <a:p>
            <a:pPr lvl="1"/>
            <a:r>
              <a:rPr lang="en-US" dirty="0" smtClean="0"/>
              <a:t>Inductive coupling</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70</a:t>
            </a:fld>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381000" y="1562099"/>
            <a:ext cx="8372475" cy="511062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topology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71</a:t>
            </a:fld>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228600" y="1485900"/>
            <a:ext cx="8648700" cy="4929759"/>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72</a:t>
            </a:fld>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56232" y="1257300"/>
            <a:ext cx="8887744" cy="4953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73</a:t>
            </a:fld>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381000" y="1333500"/>
            <a:ext cx="8315325" cy="5332249"/>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74</a:t>
            </a:fld>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228600" y="1676400"/>
            <a:ext cx="8704385" cy="4191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75</a:t>
            </a:fld>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342900" y="1295400"/>
            <a:ext cx="8334375" cy="518662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76</a:t>
            </a:fld>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342900" y="1447800"/>
            <a:ext cx="8211845" cy="4572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77</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4"/>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3D integration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effectLst/>
                <a:uLnTx/>
                <a:uFillTx/>
                <a:latin typeface="+mn-lt"/>
                <a:ea typeface="+mn-ea"/>
                <a:cs typeface="+mn-cs"/>
              </a:rPr>
              <a:t>Reconfigurability</a:t>
            </a:r>
            <a:r>
              <a:rPr kumimoji="0" lang="en-US" sz="3200" b="0" i="0" u="none" strike="noStrike" kern="1200" cap="none" spc="0" normalizeH="0" baseline="0" noProof="0" dirty="0" smtClean="0">
                <a:ln>
                  <a:noFill/>
                </a:ln>
                <a:effectLst/>
                <a:uLnTx/>
                <a:uFillTx/>
                <a:latin typeface="+mn-lt"/>
                <a:ea typeface="+mn-ea"/>
                <a:cs typeface="+mn-cs"/>
              </a:rPr>
              <a:t>, FPGAs, and </a:t>
            </a:r>
            <a:r>
              <a:rPr kumimoji="0" lang="en-US" sz="3200" b="0" i="0" u="none" strike="noStrike" kern="1200" cap="none" spc="0" normalizeH="0" baseline="0" noProof="0" dirty="0" err="1" smtClean="0">
                <a:ln>
                  <a:noFill/>
                </a:ln>
                <a:effectLst/>
                <a:uLnTx/>
                <a:uFillTx/>
                <a:latin typeface="+mn-lt"/>
                <a:ea typeface="+mn-ea"/>
                <a:cs typeface="+mn-cs"/>
              </a:rPr>
              <a:t>NoCs</a:t>
            </a: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Testing of </a:t>
            </a: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NoCs</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800100" lvl="1" indent="-342900">
              <a:spcBef>
                <a:spcPct val="20000"/>
              </a:spcBef>
              <a:buFont typeface="Arial" pitchFamily="34" charset="0"/>
              <a:buChar char="•"/>
            </a:pPr>
            <a:r>
              <a:rPr lang="en-US" sz="3200" dirty="0" smtClean="0"/>
              <a:t>References</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mn-lt"/>
                <a:ea typeface="+mn-ea"/>
                <a:cs typeface="+mn-cs"/>
              </a:rPr>
              <a:t>Improving testing via compression schemes</a:t>
            </a:r>
          </a:p>
          <a:p>
            <a:pPr marL="800100" lvl="1" indent="-342900">
              <a:spcBef>
                <a:spcPct val="20000"/>
              </a:spcBef>
              <a:buFont typeface="Arial" pitchFamily="34" charset="0"/>
              <a:buChar char="•"/>
            </a:pPr>
            <a:r>
              <a:rPr lang="en-US" sz="3200" dirty="0" smtClean="0"/>
              <a:t>Other testing techniques</a:t>
            </a: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fontScale="90000"/>
          </a:bodyPr>
          <a:lstStyle/>
          <a:p>
            <a:r>
              <a:rPr lang="en-US" dirty="0" err="1" smtClean="0"/>
              <a:t>NoC</a:t>
            </a:r>
            <a:r>
              <a:rPr lang="en-US" dirty="0" smtClean="0"/>
              <a:t> test references</a:t>
            </a:r>
            <a:endParaRPr lang="en-US" dirty="0"/>
          </a:p>
        </p:txBody>
      </p:sp>
      <p:sp>
        <p:nvSpPr>
          <p:cNvPr id="3" name="Content Placeholder 2"/>
          <p:cNvSpPr>
            <a:spLocks noGrp="1"/>
          </p:cNvSpPr>
          <p:nvPr>
            <p:ph idx="1"/>
          </p:nvPr>
        </p:nvSpPr>
        <p:spPr>
          <a:xfrm>
            <a:off x="266700" y="1143000"/>
            <a:ext cx="8686800" cy="5486400"/>
          </a:xfrm>
        </p:spPr>
        <p:txBody>
          <a:bodyPr>
            <a:normAutofit fontScale="47500" lnSpcReduction="20000"/>
          </a:bodyPr>
          <a:lstStyle/>
          <a:p>
            <a:r>
              <a:rPr lang="en-US" dirty="0" smtClean="0"/>
              <a:t>1. C. </a:t>
            </a:r>
            <a:r>
              <a:rPr lang="en-US" dirty="0" err="1" smtClean="0"/>
              <a:t>Aktouf</a:t>
            </a:r>
            <a:r>
              <a:rPr lang="en-US" dirty="0" smtClean="0"/>
              <a:t>, "A complete strategy for testing an on-chip multiprocessor architecture," IEEE Design &amp; Test of Computers, 19(1), pp. 18–28, January/February 2002.</a:t>
            </a:r>
          </a:p>
          <a:p>
            <a:r>
              <a:rPr lang="en-US" dirty="0" smtClean="0"/>
              <a:t>2. A. M. Amory, E. </a:t>
            </a:r>
            <a:r>
              <a:rPr lang="en-US" dirty="0" err="1" smtClean="0"/>
              <a:t>Briao</a:t>
            </a:r>
            <a:r>
              <a:rPr lang="en-US" dirty="0" smtClean="0"/>
              <a:t>, E. </a:t>
            </a:r>
            <a:r>
              <a:rPr lang="en-US" dirty="0" err="1" smtClean="0"/>
              <a:t>Cota</a:t>
            </a:r>
            <a:r>
              <a:rPr lang="en-US" dirty="0" smtClean="0"/>
              <a:t>, M. </a:t>
            </a:r>
            <a:r>
              <a:rPr lang="en-US" dirty="0" err="1" smtClean="0"/>
              <a:t>Lubaszewski</a:t>
            </a:r>
            <a:r>
              <a:rPr lang="en-US" dirty="0" smtClean="0"/>
              <a:t>, and F. G. </a:t>
            </a:r>
            <a:r>
              <a:rPr lang="en-US" dirty="0" err="1" smtClean="0"/>
              <a:t>Moraes</a:t>
            </a:r>
            <a:r>
              <a:rPr lang="en-US" dirty="0" smtClean="0"/>
              <a:t>, "A scalable test strategy for network-on-chip routers," in Proc. Int. Test Conf., Nov., 2005, paper 25.1</a:t>
            </a:r>
          </a:p>
          <a:p>
            <a:r>
              <a:rPr lang="en-US" dirty="0" smtClean="0"/>
              <a:t>3. A. M. Amory, K. </a:t>
            </a:r>
            <a:r>
              <a:rPr lang="en-US" dirty="0" err="1" smtClean="0"/>
              <a:t>Goossens</a:t>
            </a:r>
            <a:r>
              <a:rPr lang="en-US" dirty="0" smtClean="0"/>
              <a:t>, E. J. </a:t>
            </a:r>
            <a:r>
              <a:rPr lang="en-US" dirty="0" err="1" smtClean="0"/>
              <a:t>Marinissen</a:t>
            </a:r>
            <a:r>
              <a:rPr lang="en-US" dirty="0" smtClean="0"/>
              <a:t>, M. </a:t>
            </a:r>
            <a:r>
              <a:rPr lang="en-US" dirty="0" err="1" smtClean="0"/>
              <a:t>Lubaszewski</a:t>
            </a:r>
            <a:r>
              <a:rPr lang="en-US" dirty="0" smtClean="0"/>
              <a:t>, and F. </a:t>
            </a:r>
            <a:r>
              <a:rPr lang="en-US" dirty="0" err="1" smtClean="0"/>
              <a:t>Moraes</a:t>
            </a:r>
            <a:r>
              <a:rPr lang="en-US" dirty="0" smtClean="0"/>
              <a:t>, "Wrapper design for the reuse of networks-on-chip as test access mechanism," in Proc. European Test </a:t>
            </a:r>
            <a:r>
              <a:rPr lang="en-US" dirty="0" err="1" smtClean="0"/>
              <a:t>Symp</a:t>
            </a:r>
            <a:r>
              <a:rPr lang="en-US" dirty="0" smtClean="0"/>
              <a:t>., pp. 213–218, May 2006</a:t>
            </a:r>
          </a:p>
          <a:p>
            <a:r>
              <a:rPr lang="en-US" dirty="0" smtClean="0"/>
              <a:t>4. K. Stewart and S. </a:t>
            </a:r>
            <a:r>
              <a:rPr lang="en-US" dirty="0" err="1" smtClean="0"/>
              <a:t>Tragoudas</a:t>
            </a:r>
            <a:r>
              <a:rPr lang="en-US" dirty="0" smtClean="0"/>
              <a:t>, "Interconnect testing for network on chips," in Proc. IEEE VLSI Test </a:t>
            </a:r>
            <a:r>
              <a:rPr lang="en-US" dirty="0" err="1" smtClean="0"/>
              <a:t>Symp</a:t>
            </a:r>
            <a:r>
              <a:rPr lang="en-US" dirty="0" smtClean="0"/>
              <a:t>., pp. 100–105, April 2006.</a:t>
            </a:r>
          </a:p>
          <a:p>
            <a:r>
              <a:rPr lang="en-US" dirty="0" smtClean="0"/>
              <a:t>5. C. Grecu, P. </a:t>
            </a:r>
            <a:r>
              <a:rPr lang="en-US" dirty="0" err="1" smtClean="0"/>
              <a:t>Pande</a:t>
            </a:r>
            <a:r>
              <a:rPr lang="en-US" dirty="0" smtClean="0"/>
              <a:t>, A. </a:t>
            </a:r>
            <a:r>
              <a:rPr lang="en-US" dirty="0" err="1" smtClean="0"/>
              <a:t>Ivanov</a:t>
            </a:r>
            <a:r>
              <a:rPr lang="en-US" dirty="0" smtClean="0"/>
              <a:t>, and R. </a:t>
            </a:r>
            <a:r>
              <a:rPr lang="en-US" dirty="0" err="1" smtClean="0"/>
              <a:t>Saleh</a:t>
            </a:r>
            <a:r>
              <a:rPr lang="en-US" dirty="0" smtClean="0"/>
              <a:t>, "BIST for network-on-chip interconnect infrastructures," in Proc. IEEE VLSI Test </a:t>
            </a:r>
            <a:r>
              <a:rPr lang="en-US" dirty="0" err="1" smtClean="0"/>
              <a:t>Symp</a:t>
            </a:r>
            <a:r>
              <a:rPr lang="en-US" dirty="0" smtClean="0"/>
              <a:t>., pp. 30–35, April 2006.</a:t>
            </a:r>
          </a:p>
          <a:p>
            <a:r>
              <a:rPr lang="en-US" dirty="0" smtClean="0"/>
              <a:t>6. T. </a:t>
            </a:r>
            <a:r>
              <a:rPr lang="en-US" dirty="0" err="1" smtClean="0"/>
              <a:t>Bengtsson</a:t>
            </a:r>
            <a:r>
              <a:rPr lang="en-US" dirty="0" smtClean="0"/>
              <a:t>, A. </a:t>
            </a:r>
            <a:r>
              <a:rPr lang="en-US" dirty="0" err="1" smtClean="0"/>
              <a:t>Jutman</a:t>
            </a:r>
            <a:r>
              <a:rPr lang="en-US" dirty="0" smtClean="0"/>
              <a:t>, S. Kumar, R. </a:t>
            </a:r>
            <a:r>
              <a:rPr lang="en-US" dirty="0" err="1" smtClean="0"/>
              <a:t>Ubar</a:t>
            </a:r>
            <a:r>
              <a:rPr lang="en-US" dirty="0" smtClean="0"/>
              <a:t>, Z. </a:t>
            </a:r>
            <a:r>
              <a:rPr lang="en-US" dirty="0" err="1" smtClean="0"/>
              <a:t>Peng</a:t>
            </a:r>
            <a:r>
              <a:rPr lang="en-US" dirty="0" smtClean="0"/>
              <a:t>, "Off-line Testing of Delay Faults in </a:t>
            </a:r>
            <a:r>
              <a:rPr lang="en-US" dirty="0" err="1" smtClean="0"/>
              <a:t>NoC</a:t>
            </a:r>
            <a:r>
              <a:rPr lang="en-US" dirty="0" smtClean="0"/>
              <a:t> Interconnects," in Proc. EUROMICRO Conf. on Digital System Design, 2006, pp.677 - 680</a:t>
            </a:r>
          </a:p>
          <a:p>
            <a:r>
              <a:rPr lang="en-US" dirty="0" smtClean="0"/>
              <a:t>7. P. </a:t>
            </a:r>
            <a:r>
              <a:rPr lang="en-US" dirty="0" err="1" smtClean="0"/>
              <a:t>Bhojwani</a:t>
            </a:r>
            <a:r>
              <a:rPr lang="en-US" dirty="0" smtClean="0"/>
              <a:t> and R. N. </a:t>
            </a:r>
            <a:r>
              <a:rPr lang="en-US" dirty="0" err="1" smtClean="0"/>
              <a:t>Mahapatra</a:t>
            </a:r>
            <a:r>
              <a:rPr lang="en-US" dirty="0" smtClean="0"/>
              <a:t>, "An Infrastructure IP for online testing of network-on-chip based </a:t>
            </a:r>
            <a:r>
              <a:rPr lang="en-US" dirty="0" err="1" smtClean="0"/>
              <a:t>SoCs</a:t>
            </a:r>
            <a:r>
              <a:rPr lang="en-US" dirty="0" smtClean="0"/>
              <a:t>," in Proc. Int. Sym. on Quality Electronic Design (ISQED), March, 2007, pp.</a:t>
            </a:r>
          </a:p>
          <a:p>
            <a:r>
              <a:rPr lang="en-US" dirty="0" smtClean="0"/>
              <a:t>8. K. </a:t>
            </a:r>
            <a:r>
              <a:rPr lang="en-US" dirty="0" err="1" smtClean="0"/>
              <a:t>Petersén</a:t>
            </a:r>
            <a:r>
              <a:rPr lang="en-US" dirty="0" smtClean="0"/>
              <a:t> and J. </a:t>
            </a:r>
            <a:r>
              <a:rPr lang="en-US" dirty="0" err="1" smtClean="0"/>
              <a:t>Öberg</a:t>
            </a:r>
            <a:r>
              <a:rPr lang="en-US" dirty="0" smtClean="0"/>
              <a:t>, "Toward a Scalable Test Methodology for 2D-mesh Network-on-Chips," in Proc. IEEE/ACM Design, Automation and Test in Europe (DATE), April, 2007, pp.</a:t>
            </a:r>
          </a:p>
          <a:p>
            <a:r>
              <a:rPr lang="en-US" dirty="0" smtClean="0"/>
              <a:t>9. P.S. </a:t>
            </a:r>
            <a:r>
              <a:rPr lang="en-US" dirty="0" err="1" smtClean="0"/>
              <a:t>Bhojwani</a:t>
            </a:r>
            <a:r>
              <a:rPr lang="en-US" dirty="0" smtClean="0"/>
              <a:t>, R.N. </a:t>
            </a:r>
            <a:r>
              <a:rPr lang="en-US" dirty="0" err="1" smtClean="0"/>
              <a:t>Mahapatra</a:t>
            </a:r>
            <a:r>
              <a:rPr lang="en-US" dirty="0" smtClean="0"/>
              <a:t>, "Robust Concurrent Online Testing of Network-on-Chip-Based </a:t>
            </a:r>
            <a:r>
              <a:rPr lang="en-US" dirty="0" err="1" smtClean="0"/>
              <a:t>SoCs</a:t>
            </a:r>
            <a:r>
              <a:rPr lang="en-US" dirty="0" smtClean="0"/>
              <a:t>," Very Large Scale Integration (VLSI) Systems, IEEE Transactions on Volume 16, Issue 9, pp.1199 - 1209, Sep. 2008</a:t>
            </a:r>
          </a:p>
          <a:p>
            <a:r>
              <a:rPr lang="en-US" dirty="0" smtClean="0"/>
              <a:t>10. </a:t>
            </a:r>
            <a:r>
              <a:rPr lang="en-US" dirty="0" err="1" smtClean="0"/>
              <a:t>Cota</a:t>
            </a:r>
            <a:r>
              <a:rPr lang="en-US" dirty="0" smtClean="0"/>
              <a:t>, </a:t>
            </a:r>
            <a:r>
              <a:rPr lang="en-US" dirty="0" err="1" smtClean="0"/>
              <a:t>Érika</a:t>
            </a:r>
            <a:r>
              <a:rPr lang="en-US" dirty="0" smtClean="0"/>
              <a:t>, </a:t>
            </a:r>
            <a:r>
              <a:rPr lang="en-US" dirty="0" err="1" smtClean="0"/>
              <a:t>Kastensmidt</a:t>
            </a:r>
            <a:r>
              <a:rPr lang="en-US" dirty="0" smtClean="0"/>
              <a:t>, </a:t>
            </a:r>
            <a:r>
              <a:rPr lang="en-US" dirty="0" err="1" smtClean="0"/>
              <a:t>Fernanda</a:t>
            </a:r>
            <a:r>
              <a:rPr lang="en-US" dirty="0" smtClean="0"/>
              <a:t> Lima, Cassel, </a:t>
            </a:r>
            <a:r>
              <a:rPr lang="en-US" dirty="0" err="1" smtClean="0"/>
              <a:t>Maico</a:t>
            </a:r>
            <a:r>
              <a:rPr lang="en-US" dirty="0" smtClean="0"/>
              <a:t>, </a:t>
            </a:r>
            <a:r>
              <a:rPr lang="en-US" dirty="0" err="1" smtClean="0"/>
              <a:t>Hervé</a:t>
            </a:r>
            <a:r>
              <a:rPr lang="en-US" dirty="0" smtClean="0"/>
              <a:t>, Marcos, Almeida, Pedro, </a:t>
            </a:r>
            <a:r>
              <a:rPr lang="en-US" dirty="0" err="1" smtClean="0"/>
              <a:t>Meirelles</a:t>
            </a:r>
            <a:r>
              <a:rPr lang="en-US" dirty="0" smtClean="0"/>
              <a:t>, Paulo, Amory, Alexandre, </a:t>
            </a:r>
            <a:r>
              <a:rPr lang="en-US" dirty="0" err="1" smtClean="0"/>
              <a:t>Lubaszewski</a:t>
            </a:r>
            <a:r>
              <a:rPr lang="en-US" dirty="0" smtClean="0"/>
              <a:t>, Marcelo, "A High-Fault-Coverage Approach for the Test of Data, Control and Handshake Interconnects in Mesh Networks-on-Chip, Computers," IEEE Transactions on Volume 57, Issue 9, pp. 1202 - 1215, Sep. 2008</a:t>
            </a:r>
          </a:p>
          <a:p>
            <a:r>
              <a:rPr lang="en-US" dirty="0" smtClean="0"/>
              <a:t>11. O. J. </a:t>
            </a:r>
            <a:r>
              <a:rPr lang="en-US" dirty="0" err="1" smtClean="0"/>
              <a:t>Kuiken</a:t>
            </a:r>
            <a:r>
              <a:rPr lang="en-US" dirty="0" smtClean="0"/>
              <a:t>, X. Zhang, and H. G. </a:t>
            </a:r>
            <a:r>
              <a:rPr lang="en-US" dirty="0" err="1" smtClean="0"/>
              <a:t>Kerkhoff</a:t>
            </a:r>
            <a:r>
              <a:rPr lang="en-US" dirty="0" smtClean="0"/>
              <a:t>, "Built-In Self-Diagnostics for a </a:t>
            </a:r>
            <a:r>
              <a:rPr lang="en-US" dirty="0" err="1" smtClean="0"/>
              <a:t>NoC</a:t>
            </a:r>
            <a:r>
              <a:rPr lang="en-US" dirty="0" smtClean="0"/>
              <a:t>-Based Reconfigurable IC for Dependable </a:t>
            </a:r>
            <a:r>
              <a:rPr lang="en-US" dirty="0" err="1" smtClean="0"/>
              <a:t>Beamforming</a:t>
            </a:r>
            <a:r>
              <a:rPr lang="en-US" dirty="0" smtClean="0"/>
              <a:t> Applications," in Proc. IEEE Int. </a:t>
            </a:r>
            <a:r>
              <a:rPr lang="en-US" dirty="0" err="1" smtClean="0"/>
              <a:t>Symp</a:t>
            </a:r>
            <a:r>
              <a:rPr lang="en-US" dirty="0" smtClean="0"/>
              <a:t>. Defect and Fault Tolerance in VLSI Systems (DFT), Oct., 2008, pp.45-53</a:t>
            </a:r>
          </a:p>
        </p:txBody>
      </p:sp>
      <p:sp>
        <p:nvSpPr>
          <p:cNvPr id="4" name="Slide Number Placeholder 3"/>
          <p:cNvSpPr>
            <a:spLocks noGrp="1"/>
          </p:cNvSpPr>
          <p:nvPr>
            <p:ph type="sldNum" sz="quarter" idx="12"/>
          </p:nvPr>
        </p:nvSpPr>
        <p:spPr/>
        <p:txBody>
          <a:bodyPr/>
          <a:lstStyle/>
          <a:p>
            <a:fld id="{A13A2B9E-B16C-4C43-A38A-022099A1C25F}"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err="1" smtClean="0"/>
              <a:t>NoC</a:t>
            </a:r>
            <a:r>
              <a:rPr lang="en-US" dirty="0" smtClean="0"/>
              <a:t> test references</a:t>
            </a:r>
            <a:endParaRPr lang="en-US" dirty="0"/>
          </a:p>
        </p:txBody>
      </p:sp>
      <p:sp>
        <p:nvSpPr>
          <p:cNvPr id="3" name="Content Placeholder 2"/>
          <p:cNvSpPr>
            <a:spLocks noGrp="1"/>
          </p:cNvSpPr>
          <p:nvPr>
            <p:ph idx="1"/>
          </p:nvPr>
        </p:nvSpPr>
        <p:spPr>
          <a:xfrm>
            <a:off x="190500" y="876300"/>
            <a:ext cx="8724900" cy="5715000"/>
          </a:xfrm>
        </p:spPr>
        <p:txBody>
          <a:bodyPr>
            <a:normAutofit fontScale="47500" lnSpcReduction="20000"/>
          </a:bodyPr>
          <a:lstStyle/>
          <a:p>
            <a:r>
              <a:rPr lang="en-US" dirty="0" smtClean="0"/>
              <a:t>12. M. </a:t>
            </a:r>
            <a:r>
              <a:rPr lang="en-US" dirty="0" err="1" smtClean="0"/>
              <a:t>Sedghi</a:t>
            </a:r>
            <a:r>
              <a:rPr lang="en-US" dirty="0" smtClean="0"/>
              <a:t>, E. </a:t>
            </a:r>
            <a:r>
              <a:rPr lang="en-US" dirty="0" err="1" smtClean="0"/>
              <a:t>Koopahi</a:t>
            </a:r>
            <a:r>
              <a:rPr lang="en-US" dirty="0" smtClean="0"/>
              <a:t>, A. </a:t>
            </a:r>
            <a:r>
              <a:rPr lang="en-US" dirty="0" err="1" smtClean="0"/>
              <a:t>Alaghi</a:t>
            </a:r>
            <a:r>
              <a:rPr lang="en-US" dirty="0" smtClean="0"/>
              <a:t>, M. </a:t>
            </a:r>
            <a:r>
              <a:rPr lang="en-US" dirty="0" err="1" smtClean="0"/>
              <a:t>Fathy</a:t>
            </a:r>
            <a:r>
              <a:rPr lang="en-US" dirty="0" smtClean="0"/>
              <a:t>, and Z. </a:t>
            </a:r>
            <a:r>
              <a:rPr lang="en-US" dirty="0" err="1" smtClean="0"/>
              <a:t>Navabi</a:t>
            </a:r>
            <a:r>
              <a:rPr lang="en-US" dirty="0" smtClean="0"/>
              <a:t>, "An </a:t>
            </a:r>
            <a:r>
              <a:rPr lang="en-US" dirty="0" err="1" smtClean="0"/>
              <a:t>NoC</a:t>
            </a:r>
            <a:r>
              <a:rPr lang="en-US" dirty="0" smtClean="0"/>
              <a:t> Test Strategy Based on Flooding with Power, Test Time and Coverage Considerations," in Proc. Int. Conf. on VLSI Design, 2008, pp.409-414</a:t>
            </a:r>
          </a:p>
          <a:p>
            <a:r>
              <a:rPr lang="en-US" dirty="0" smtClean="0"/>
              <a:t>13. X.-T. Tran, Y. </a:t>
            </a:r>
            <a:r>
              <a:rPr lang="en-US" dirty="0" err="1" smtClean="0"/>
              <a:t>Thonnart</a:t>
            </a:r>
            <a:r>
              <a:rPr lang="en-US" dirty="0" smtClean="0"/>
              <a:t>, J. </a:t>
            </a:r>
            <a:r>
              <a:rPr lang="en-US" dirty="0" err="1" smtClean="0"/>
              <a:t>Durupt</a:t>
            </a:r>
            <a:r>
              <a:rPr lang="en-US" dirty="0" smtClean="0"/>
              <a:t>, V. </a:t>
            </a:r>
            <a:r>
              <a:rPr lang="en-US" dirty="0" err="1" smtClean="0"/>
              <a:t>Beroulle</a:t>
            </a:r>
            <a:r>
              <a:rPr lang="en-US" dirty="0" smtClean="0"/>
              <a:t>, and C. </a:t>
            </a:r>
            <a:r>
              <a:rPr lang="en-US" dirty="0" err="1" smtClean="0"/>
              <a:t>Robach</a:t>
            </a:r>
            <a:r>
              <a:rPr lang="en-US" dirty="0" smtClean="0"/>
              <a:t>, "A Design-for-Test Implementation of an Asynchronous Network-on-Chip Architecture and its Associated Test Pattern Generation and Application," in Proc. Int. </a:t>
            </a:r>
            <a:r>
              <a:rPr lang="en-US" dirty="0" err="1" smtClean="0"/>
              <a:t>Symp</a:t>
            </a:r>
            <a:r>
              <a:rPr lang="en-US" dirty="0" smtClean="0"/>
              <a:t>. on Networks-on-Chip, 2008, pp. 149-158</a:t>
            </a:r>
          </a:p>
          <a:p>
            <a:r>
              <a:rPr lang="en-US" dirty="0" smtClean="0"/>
              <a:t>14. J. Dalmasso1, É. </a:t>
            </a:r>
            <a:r>
              <a:rPr lang="en-US" dirty="0" err="1" smtClean="0"/>
              <a:t>Cota</a:t>
            </a:r>
            <a:r>
              <a:rPr lang="en-US" dirty="0" smtClean="0"/>
              <a:t>, M.-L. </a:t>
            </a:r>
            <a:r>
              <a:rPr lang="en-US" dirty="0" err="1" smtClean="0"/>
              <a:t>Flottes</a:t>
            </a:r>
            <a:r>
              <a:rPr lang="en-US" dirty="0" smtClean="0"/>
              <a:t>, and B. </a:t>
            </a:r>
            <a:r>
              <a:rPr lang="en-US" dirty="0" err="1" smtClean="0"/>
              <a:t>Rouzeyre</a:t>
            </a:r>
            <a:r>
              <a:rPr lang="en-US" dirty="0" smtClean="0"/>
              <a:t>, "Improving the Test of </a:t>
            </a:r>
            <a:r>
              <a:rPr lang="en-US" dirty="0" err="1" smtClean="0"/>
              <a:t>NoC</a:t>
            </a:r>
            <a:r>
              <a:rPr lang="en-US" dirty="0" smtClean="0"/>
              <a:t>-based </a:t>
            </a:r>
            <a:r>
              <a:rPr lang="en-US" dirty="0" err="1" smtClean="0"/>
              <a:t>SoCs</a:t>
            </a:r>
            <a:r>
              <a:rPr lang="en-US" dirty="0" smtClean="0"/>
              <a:t> with Help of Compression Schemes," in Proc. IEEE Computer Society Annual </a:t>
            </a:r>
            <a:r>
              <a:rPr lang="en-US" dirty="0" err="1" smtClean="0"/>
              <a:t>Symp</a:t>
            </a:r>
            <a:r>
              <a:rPr lang="en-US" dirty="0" smtClean="0"/>
              <a:t>. on VLSI, 2008, pp. 139-144</a:t>
            </a:r>
          </a:p>
          <a:p>
            <a:r>
              <a:rPr lang="en-US" dirty="0" smtClean="0"/>
              <a:t>15. B.-G. </a:t>
            </a:r>
            <a:r>
              <a:rPr lang="en-US" dirty="0" err="1" smtClean="0"/>
              <a:t>Ahn</a:t>
            </a:r>
            <a:r>
              <a:rPr lang="en-US" dirty="0" smtClean="0"/>
              <a:t>, J.-M. Jung, and J.-W. Chong, "Power-Aware Test Framework for Network-on-Chip," in Proc., Int. Conf. on Systems, 2008, pp. 103-107</a:t>
            </a:r>
          </a:p>
          <a:p>
            <a:r>
              <a:rPr lang="en-US" dirty="0" smtClean="0"/>
              <a:t>16. M. </a:t>
            </a:r>
            <a:r>
              <a:rPr lang="en-US" dirty="0" err="1" smtClean="0"/>
              <a:t>Hervé</a:t>
            </a:r>
            <a:r>
              <a:rPr lang="en-US" dirty="0" smtClean="0"/>
              <a:t>, É. </a:t>
            </a:r>
            <a:r>
              <a:rPr lang="en-US" dirty="0" err="1" smtClean="0"/>
              <a:t>Cota</a:t>
            </a:r>
            <a:r>
              <a:rPr lang="en-US" dirty="0" smtClean="0"/>
              <a:t>, F. L. </a:t>
            </a:r>
            <a:r>
              <a:rPr lang="en-US" dirty="0" err="1" smtClean="0"/>
              <a:t>Kastensmidt</a:t>
            </a:r>
            <a:r>
              <a:rPr lang="en-US" dirty="0" smtClean="0"/>
              <a:t>, and M. </a:t>
            </a:r>
            <a:r>
              <a:rPr lang="en-US" dirty="0" err="1" smtClean="0"/>
              <a:t>Lubaszewski</a:t>
            </a:r>
            <a:r>
              <a:rPr lang="en-US" dirty="0" smtClean="0"/>
              <a:t>, "Diagnosis of Interconnect Shorts in Mesh </a:t>
            </a:r>
            <a:r>
              <a:rPr lang="en-US" dirty="0" err="1" smtClean="0"/>
              <a:t>NoCs</a:t>
            </a:r>
            <a:r>
              <a:rPr lang="en-US" dirty="0" smtClean="0"/>
              <a:t>," in Proc. ACM/IEEE International Symposium on Network-on-Chip (</a:t>
            </a:r>
            <a:r>
              <a:rPr lang="en-US" dirty="0" err="1" smtClean="0"/>
              <a:t>NoCS</a:t>
            </a:r>
            <a:r>
              <a:rPr lang="en-US" dirty="0" smtClean="0"/>
              <a:t>), May 2009, pp. 256 - 265.</a:t>
            </a:r>
          </a:p>
          <a:p>
            <a:r>
              <a:rPr lang="en-US" dirty="0" smtClean="0"/>
              <a:t>17. B. Vermeulen1, K. </a:t>
            </a:r>
            <a:r>
              <a:rPr lang="en-US" dirty="0" err="1" smtClean="0"/>
              <a:t>Goossens</a:t>
            </a:r>
            <a:r>
              <a:rPr lang="en-US" dirty="0" smtClean="0"/>
              <a:t>, "A Network-on-Chip Monitoring Infrastructure for Communication-centric Debug of Embedded Multi-Processor </a:t>
            </a:r>
            <a:r>
              <a:rPr lang="en-US" dirty="0" err="1" smtClean="0"/>
              <a:t>SoCs</a:t>
            </a:r>
            <a:r>
              <a:rPr lang="en-US" dirty="0" smtClean="0"/>
              <a:t>, "in Proc. International Symposium on VLSI Design, Automation and Test (VLSI-DAT), May 2009, pp. 183-186.</a:t>
            </a:r>
          </a:p>
          <a:p>
            <a:r>
              <a:rPr lang="en-US" dirty="0" smtClean="0"/>
              <a:t>18. A. </a:t>
            </a:r>
            <a:r>
              <a:rPr lang="en-US" dirty="0" err="1" smtClean="0"/>
              <a:t>Eghbal</a:t>
            </a:r>
            <a:r>
              <a:rPr lang="en-US" dirty="0" smtClean="0"/>
              <a:t>, P. M. </a:t>
            </a:r>
            <a:r>
              <a:rPr lang="en-US" dirty="0" err="1" smtClean="0"/>
              <a:t>Yaghini</a:t>
            </a:r>
            <a:r>
              <a:rPr lang="en-US" dirty="0" smtClean="0"/>
              <a:t>, H. </a:t>
            </a:r>
            <a:r>
              <a:rPr lang="en-US" dirty="0" err="1" smtClean="0"/>
              <a:t>Pedram</a:t>
            </a:r>
            <a:r>
              <a:rPr lang="en-US" dirty="0" smtClean="0"/>
              <a:t>, and H. R. </a:t>
            </a:r>
            <a:r>
              <a:rPr lang="en-US" dirty="0" err="1" smtClean="0"/>
              <a:t>Zarandi</a:t>
            </a:r>
            <a:r>
              <a:rPr lang="en-US" dirty="0" smtClean="0"/>
              <a:t>, "Fault Injection-based Evaluation of a Synchronous </a:t>
            </a:r>
            <a:r>
              <a:rPr lang="en-US" dirty="0" err="1" smtClean="0"/>
              <a:t>NoC</a:t>
            </a:r>
            <a:r>
              <a:rPr lang="en-US" dirty="0" smtClean="0"/>
              <a:t> Router," in IEEE International On-Line Testing Symposium (IOLTS), June 2009, pp. 212-214.</a:t>
            </a:r>
          </a:p>
          <a:p>
            <a:r>
              <a:rPr lang="en-US" dirty="0" smtClean="0"/>
              <a:t>19. J. </a:t>
            </a:r>
            <a:r>
              <a:rPr lang="en-US" dirty="0" err="1" smtClean="0"/>
              <a:t>Raik</a:t>
            </a:r>
            <a:r>
              <a:rPr lang="en-US" dirty="0" smtClean="0"/>
              <a:t>, V. </a:t>
            </a:r>
            <a:r>
              <a:rPr lang="en-US" dirty="0" err="1" smtClean="0"/>
              <a:t>Govind</a:t>
            </a:r>
            <a:r>
              <a:rPr lang="en-US" dirty="0" smtClean="0"/>
              <a:t>, and R. </a:t>
            </a:r>
            <a:r>
              <a:rPr lang="en-US" dirty="0" err="1" smtClean="0"/>
              <a:t>Ubar</a:t>
            </a:r>
            <a:r>
              <a:rPr lang="en-US" dirty="0" smtClean="0"/>
              <a:t>, "Design-for-testability-based external test and diagnosis of mesh-like network-on-a-chips," in IET Computers &amp; Digital Techniques, vo. 3, no. 5, pp. 476 - 486, Sep. 2009.</a:t>
            </a:r>
          </a:p>
          <a:p>
            <a:r>
              <a:rPr lang="en-US" dirty="0" smtClean="0"/>
              <a:t>20. X.-T. Tran, Y. </a:t>
            </a:r>
            <a:r>
              <a:rPr lang="en-US" dirty="0" err="1" smtClean="0"/>
              <a:t>Thonnart</a:t>
            </a:r>
            <a:r>
              <a:rPr lang="en-US" dirty="0" smtClean="0"/>
              <a:t>, J. </a:t>
            </a:r>
            <a:r>
              <a:rPr lang="en-US" dirty="0" err="1" smtClean="0"/>
              <a:t>Durupt</a:t>
            </a:r>
            <a:r>
              <a:rPr lang="en-US" dirty="0" smtClean="0"/>
              <a:t>, V. </a:t>
            </a:r>
            <a:r>
              <a:rPr lang="en-US" dirty="0" err="1" smtClean="0"/>
              <a:t>Beroulle</a:t>
            </a:r>
            <a:r>
              <a:rPr lang="en-US" dirty="0" smtClean="0"/>
              <a:t> and C. </a:t>
            </a:r>
            <a:r>
              <a:rPr lang="en-US" dirty="0" err="1" smtClean="0"/>
              <a:t>Robach</a:t>
            </a:r>
            <a:r>
              <a:rPr lang="en-US" dirty="0" smtClean="0"/>
              <a:t>, "Design-for-test approach of an asynchronous network-on-chip architecture and its associated test pattern generation and application," in IET Computers &amp; Digital Techniques, vo. 3, no. 5, pp. 487 - 500, Sep. 2009. </a:t>
            </a:r>
          </a:p>
          <a:p>
            <a:r>
              <a:rPr lang="en-US" dirty="0" smtClean="0"/>
              <a:t>21.  H.-N. Liu, Y.-J. Huang, and J.-F. Li, "A built-in self-repair method for RAMs in mesh-based </a:t>
            </a:r>
            <a:r>
              <a:rPr lang="en-US" dirty="0" err="1" smtClean="0"/>
              <a:t>NoCs</a:t>
            </a:r>
            <a:r>
              <a:rPr lang="en-US" dirty="0" smtClean="0"/>
              <a:t>," in IEEE Int. </a:t>
            </a:r>
            <a:r>
              <a:rPr lang="en-US" dirty="0" err="1" smtClean="0"/>
              <a:t>Symp</a:t>
            </a:r>
            <a:r>
              <a:rPr lang="en-US" dirty="0" smtClean="0"/>
              <a:t>. on VLSI Design, Automation, and Test (VLSI-DAT), (</a:t>
            </a:r>
            <a:r>
              <a:rPr lang="en-US" dirty="0" err="1" smtClean="0"/>
              <a:t>Hsinchu</a:t>
            </a:r>
            <a:r>
              <a:rPr lang="en-US" dirty="0" smtClean="0"/>
              <a:t>), pp. -, Apr. 2009</a:t>
            </a:r>
          </a:p>
          <a:p>
            <a:r>
              <a:rPr lang="en-US" dirty="0" smtClean="0"/>
              <a:t>22. S.-Y. Lin, C.-C. Hsu, and A.-Y. (Andy) Wu, "A Scalable Built-in Self-Test/Self-Diagnosis Architecture for 2D-mesh Based Chip Multiprocessor Systems," in </a:t>
            </a:r>
            <a:r>
              <a:rPr lang="en-US" dirty="0" err="1" smtClean="0"/>
              <a:t>Proc.IEEE</a:t>
            </a:r>
            <a:r>
              <a:rPr lang="en-US" dirty="0" smtClean="0"/>
              <a:t> International </a:t>
            </a:r>
            <a:r>
              <a:rPr lang="en-US" dirty="0" err="1" smtClean="0"/>
              <a:t>Symp</a:t>
            </a:r>
            <a:r>
              <a:rPr lang="en-US" dirty="0" smtClean="0"/>
              <a:t>. on Circuits and Systems (ISCAS), May, 2009, pp. 2317-2320 .</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Basic requirements for a 3D Die stacking Technology</a:t>
            </a:r>
            <a:endParaRPr lang="en-US" sz="3600" dirty="0"/>
          </a:p>
        </p:txBody>
      </p:sp>
      <p:sp>
        <p:nvSpPr>
          <p:cNvPr id="3" name="Content Placeholder 2"/>
          <p:cNvSpPr>
            <a:spLocks noGrp="1"/>
          </p:cNvSpPr>
          <p:nvPr>
            <p:ph idx="1"/>
          </p:nvPr>
        </p:nvSpPr>
        <p:spPr>
          <a:xfrm>
            <a:off x="266700" y="1600200"/>
            <a:ext cx="8648700" cy="4953000"/>
          </a:xfrm>
        </p:spPr>
        <p:txBody>
          <a:bodyPr>
            <a:normAutofit fontScale="85000" lnSpcReduction="10000"/>
          </a:bodyPr>
          <a:lstStyle/>
          <a:p>
            <a:r>
              <a:rPr lang="en-US" dirty="0" smtClean="0"/>
              <a:t>Electrical requirements:</a:t>
            </a:r>
          </a:p>
          <a:p>
            <a:pPr lvl="1"/>
            <a:r>
              <a:rPr lang="en-US" dirty="0" smtClean="0"/>
              <a:t>Low inductance: mainly defined by interconnect length, requires short connections : favors thin die.</a:t>
            </a:r>
          </a:p>
          <a:p>
            <a:pPr lvl="1"/>
            <a:r>
              <a:rPr lang="en-US" dirty="0" smtClean="0"/>
              <a:t>Low resistance: favors thin die and larger diameter, but is not very critical.</a:t>
            </a:r>
          </a:p>
          <a:p>
            <a:pPr lvl="1"/>
            <a:r>
              <a:rPr lang="en-US" dirty="0" smtClean="0"/>
              <a:t>Low capacitance:</a:t>
            </a:r>
          </a:p>
          <a:p>
            <a:pPr lvl="2"/>
            <a:r>
              <a:rPr lang="en-US" dirty="0" smtClean="0"/>
              <a:t>Causes RC-delay and increased fCV^2 power consumption!</a:t>
            </a:r>
          </a:p>
          <a:p>
            <a:pPr lvl="2"/>
            <a:r>
              <a:rPr lang="en-US" dirty="0" smtClean="0"/>
              <a:t>Favors thin die, small diameters, small connection pads (high alignment precision) and thick dielectric isolation liner with silicon.</a:t>
            </a:r>
          </a:p>
          <a:p>
            <a:pPr lvl="2"/>
            <a:r>
              <a:rPr lang="en-US" dirty="0" smtClean="0"/>
              <a:t>Most demanding and difficult requirement</a:t>
            </a:r>
          </a:p>
          <a:p>
            <a:r>
              <a:rPr lang="en-US" dirty="0" smtClean="0"/>
              <a:t>Reliability and thermal requirements:</a:t>
            </a:r>
          </a:p>
          <a:p>
            <a:pPr lvl="1"/>
            <a:r>
              <a:rPr lang="en-US" dirty="0" smtClean="0"/>
              <a:t>Low thermo-mechanical stress: metal via &lt;-&gt; Si</a:t>
            </a:r>
          </a:p>
          <a:p>
            <a:pPr lvl="1"/>
            <a:r>
              <a:rPr lang="en-US" dirty="0" smtClean="0"/>
              <a:t>Low interface thermal resistance: thin gaps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a:t>
            </a:r>
            <a:r>
              <a:rPr lang="en-US" dirty="0" err="1" smtClean="0"/>
              <a:t>NoC</a:t>
            </a:r>
            <a:r>
              <a:rPr lang="en-US" dirty="0" smtClean="0"/>
              <a:t>-based Testing Through Compression Schemes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80</a:t>
            </a:fld>
            <a:endParaRPr lang="en-US" dirty="0"/>
          </a:p>
        </p:txBody>
      </p:sp>
      <p:grpSp>
        <p:nvGrpSpPr>
          <p:cNvPr id="49" name="Group 48"/>
          <p:cNvGrpSpPr/>
          <p:nvPr/>
        </p:nvGrpSpPr>
        <p:grpSpPr>
          <a:xfrm>
            <a:off x="1752600" y="1917700"/>
            <a:ext cx="5791200" cy="4749800"/>
            <a:chOff x="1828800" y="1574800"/>
            <a:chExt cx="5791200" cy="4749800"/>
          </a:xfrm>
        </p:grpSpPr>
        <p:sp>
          <p:nvSpPr>
            <p:cNvPr id="5" name="Text Box 3"/>
            <p:cNvSpPr txBox="1">
              <a:spLocks noChangeArrowheads="1"/>
            </p:cNvSpPr>
            <p:nvPr/>
          </p:nvSpPr>
          <p:spPr bwMode="auto">
            <a:xfrm>
              <a:off x="5486400" y="1752600"/>
              <a:ext cx="1295400" cy="519113"/>
            </a:xfrm>
            <a:prstGeom prst="rect">
              <a:avLst/>
            </a:prstGeom>
            <a:noFill/>
            <a:ln w="12700" cap="sq">
              <a:noFill/>
              <a:miter lim="800000"/>
              <a:headEnd type="none" w="sm" len="sm"/>
              <a:tailEnd type="none" w="sm" len="sm"/>
            </a:ln>
            <a:effectLst/>
          </p:spPr>
          <p:txBody>
            <a:bodyPr>
              <a:spAutoFit/>
            </a:bodyPr>
            <a:lstStyle/>
            <a:p>
              <a:pPr>
                <a:spcBef>
                  <a:spcPct val="50000"/>
                </a:spcBef>
              </a:pPr>
              <a:r>
                <a:rPr kumimoji="0" lang="en-US" sz="2800"/>
                <a:t>ATE</a:t>
              </a:r>
            </a:p>
          </p:txBody>
        </p:sp>
        <p:sp>
          <p:nvSpPr>
            <p:cNvPr id="6" name="Line 4"/>
            <p:cNvSpPr>
              <a:spLocks noChangeShapeType="1"/>
            </p:cNvSpPr>
            <p:nvPr/>
          </p:nvSpPr>
          <p:spPr bwMode="auto">
            <a:xfrm>
              <a:off x="7162800" y="5867400"/>
              <a:ext cx="457200" cy="0"/>
            </a:xfrm>
            <a:prstGeom prst="line">
              <a:avLst/>
            </a:prstGeom>
            <a:noFill/>
            <a:ln w="38100" cap="sq">
              <a:solidFill>
                <a:schemeClr val="tx1"/>
              </a:solidFill>
              <a:round/>
              <a:headEnd type="none" w="sm" len="sm"/>
              <a:tailEnd type="triangle" w="med" len="med"/>
            </a:ln>
            <a:effectLst/>
          </p:spPr>
          <p:txBody>
            <a:bodyPr wrap="none" anchor="ctr"/>
            <a:lstStyle/>
            <a:p>
              <a:endParaRPr lang="en-US"/>
            </a:p>
          </p:txBody>
        </p:sp>
        <p:sp>
          <p:nvSpPr>
            <p:cNvPr id="7" name="Line 5"/>
            <p:cNvSpPr>
              <a:spLocks noChangeShapeType="1"/>
            </p:cNvSpPr>
            <p:nvPr/>
          </p:nvSpPr>
          <p:spPr bwMode="auto">
            <a:xfrm>
              <a:off x="1828800" y="2667000"/>
              <a:ext cx="0" cy="3200400"/>
            </a:xfrm>
            <a:prstGeom prst="line">
              <a:avLst/>
            </a:prstGeom>
            <a:noFill/>
            <a:ln w="28575">
              <a:solidFill>
                <a:schemeClr val="tx1"/>
              </a:solidFill>
              <a:prstDash val="dash"/>
              <a:round/>
              <a:headEnd type="none" w="sm" len="sm"/>
              <a:tailEnd type="none" w="sm" len="sm"/>
            </a:ln>
            <a:effectLst/>
          </p:spPr>
          <p:txBody>
            <a:bodyPr wrap="none" anchor="ctr"/>
            <a:lstStyle/>
            <a:p>
              <a:endParaRPr lang="en-US"/>
            </a:p>
          </p:txBody>
        </p:sp>
        <p:sp>
          <p:nvSpPr>
            <p:cNvPr id="8" name="Line 6"/>
            <p:cNvSpPr>
              <a:spLocks noChangeShapeType="1"/>
            </p:cNvSpPr>
            <p:nvPr/>
          </p:nvSpPr>
          <p:spPr bwMode="auto">
            <a:xfrm>
              <a:off x="1828800" y="2667000"/>
              <a:ext cx="2057400" cy="0"/>
            </a:xfrm>
            <a:prstGeom prst="line">
              <a:avLst/>
            </a:prstGeom>
            <a:noFill/>
            <a:ln w="28575">
              <a:solidFill>
                <a:schemeClr val="tx1"/>
              </a:solidFill>
              <a:prstDash val="dash"/>
              <a:round/>
              <a:headEnd type="triangle" w="med" len="med"/>
              <a:tailEnd type="none" w="sm" len="sm"/>
            </a:ln>
            <a:effectLst/>
          </p:spPr>
          <p:txBody>
            <a:bodyPr wrap="none" anchor="ctr"/>
            <a:lstStyle/>
            <a:p>
              <a:endParaRPr lang="en-US"/>
            </a:p>
          </p:txBody>
        </p:sp>
        <p:grpSp>
          <p:nvGrpSpPr>
            <p:cNvPr id="9" name="Group 7"/>
            <p:cNvGrpSpPr>
              <a:grpSpLocks/>
            </p:cNvGrpSpPr>
            <p:nvPr/>
          </p:nvGrpSpPr>
          <p:grpSpPr bwMode="auto">
            <a:xfrm>
              <a:off x="5410200" y="2667000"/>
              <a:ext cx="2209800" cy="3200400"/>
              <a:chOff x="3408" y="1680"/>
              <a:chExt cx="1392" cy="2016"/>
            </a:xfrm>
          </p:grpSpPr>
          <p:sp>
            <p:nvSpPr>
              <p:cNvPr id="10" name="Line 8"/>
              <p:cNvSpPr>
                <a:spLocks noChangeShapeType="1"/>
              </p:cNvSpPr>
              <p:nvPr/>
            </p:nvSpPr>
            <p:spPr bwMode="auto">
              <a:xfrm flipV="1">
                <a:off x="4800" y="1680"/>
                <a:ext cx="0" cy="2016"/>
              </a:xfrm>
              <a:prstGeom prst="line">
                <a:avLst/>
              </a:prstGeom>
              <a:noFill/>
              <a:ln w="28575">
                <a:solidFill>
                  <a:schemeClr val="tx1"/>
                </a:solidFill>
                <a:prstDash val="dash"/>
                <a:round/>
                <a:headEnd type="none" w="sm" len="sm"/>
                <a:tailEnd type="none" w="sm" len="sm"/>
              </a:ln>
              <a:effectLst/>
            </p:spPr>
            <p:txBody>
              <a:bodyPr wrap="none" anchor="ctr"/>
              <a:lstStyle/>
              <a:p>
                <a:endParaRPr lang="en-US"/>
              </a:p>
            </p:txBody>
          </p:sp>
          <p:sp>
            <p:nvSpPr>
              <p:cNvPr id="11" name="Line 9"/>
              <p:cNvSpPr>
                <a:spLocks noChangeShapeType="1"/>
              </p:cNvSpPr>
              <p:nvPr/>
            </p:nvSpPr>
            <p:spPr bwMode="auto">
              <a:xfrm>
                <a:off x="3408" y="1680"/>
                <a:ext cx="1392" cy="0"/>
              </a:xfrm>
              <a:prstGeom prst="line">
                <a:avLst/>
              </a:prstGeom>
              <a:noFill/>
              <a:ln w="28575">
                <a:solidFill>
                  <a:schemeClr val="tx1"/>
                </a:solidFill>
                <a:prstDash val="dash"/>
                <a:round/>
                <a:headEnd type="triangle" w="med" len="med"/>
                <a:tailEnd/>
              </a:ln>
              <a:effectLst/>
            </p:spPr>
            <p:txBody>
              <a:bodyPr wrap="none" anchor="ctr"/>
              <a:lstStyle/>
              <a:p>
                <a:endParaRPr lang="en-US"/>
              </a:p>
            </p:txBody>
          </p:sp>
        </p:grpSp>
        <p:sp>
          <p:nvSpPr>
            <p:cNvPr id="12" name="Line 10"/>
            <p:cNvSpPr>
              <a:spLocks noChangeShapeType="1"/>
            </p:cNvSpPr>
            <p:nvPr/>
          </p:nvSpPr>
          <p:spPr bwMode="auto">
            <a:xfrm>
              <a:off x="1828800" y="5867400"/>
              <a:ext cx="914400" cy="0"/>
            </a:xfrm>
            <a:prstGeom prst="line">
              <a:avLst/>
            </a:prstGeom>
            <a:noFill/>
            <a:ln w="38100" cap="sq">
              <a:solidFill>
                <a:schemeClr val="tx1"/>
              </a:solidFill>
              <a:round/>
              <a:headEnd type="none" w="sm" len="sm"/>
              <a:tailEnd type="triangle" w="med" len="med"/>
            </a:ln>
            <a:effectLst/>
          </p:spPr>
          <p:txBody>
            <a:bodyPr wrap="none" anchor="ctr"/>
            <a:lstStyle/>
            <a:p>
              <a:endParaRPr lang="en-US"/>
            </a:p>
          </p:txBody>
        </p:sp>
        <p:sp>
          <p:nvSpPr>
            <p:cNvPr id="13" name="Rectangle 11"/>
            <p:cNvSpPr>
              <a:spLocks noChangeArrowheads="1"/>
            </p:cNvSpPr>
            <p:nvPr/>
          </p:nvSpPr>
          <p:spPr bwMode="auto">
            <a:xfrm>
              <a:off x="2819400" y="3352800"/>
              <a:ext cx="4267200" cy="2971800"/>
            </a:xfrm>
            <a:prstGeom prst="rect">
              <a:avLst/>
            </a:prstGeom>
            <a:solidFill>
              <a:srgbClr val="FFFFCC"/>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endParaRPr lang="en-US"/>
            </a:p>
          </p:txBody>
        </p:sp>
        <p:sp>
          <p:nvSpPr>
            <p:cNvPr id="14" name="Text Box 12"/>
            <p:cNvSpPr txBox="1">
              <a:spLocks noChangeArrowheads="1"/>
            </p:cNvSpPr>
            <p:nvPr/>
          </p:nvSpPr>
          <p:spPr bwMode="auto">
            <a:xfrm>
              <a:off x="6324600" y="3352800"/>
              <a:ext cx="9144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kumimoji="0" lang="en-US" sz="2000" b="1" dirty="0" err="1"/>
                <a:t>SoC</a:t>
              </a:r>
              <a:endParaRPr kumimoji="0" lang="en-US" sz="2000" b="1" dirty="0"/>
            </a:p>
          </p:txBody>
        </p:sp>
        <p:sp>
          <p:nvSpPr>
            <p:cNvPr id="15" name="Oval 13"/>
            <p:cNvSpPr>
              <a:spLocks noChangeArrowheads="1"/>
            </p:cNvSpPr>
            <p:nvPr/>
          </p:nvSpPr>
          <p:spPr bwMode="auto">
            <a:xfrm>
              <a:off x="3276600" y="38100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sp>
          <p:nvSpPr>
            <p:cNvPr id="16" name="Line 19"/>
            <p:cNvSpPr>
              <a:spLocks noChangeShapeType="1"/>
            </p:cNvSpPr>
            <p:nvPr/>
          </p:nvSpPr>
          <p:spPr bwMode="auto">
            <a:xfrm>
              <a:off x="1905000" y="4038600"/>
              <a:ext cx="838200" cy="0"/>
            </a:xfrm>
            <a:prstGeom prst="line">
              <a:avLst/>
            </a:prstGeom>
            <a:noFill/>
            <a:ln w="38100" cap="sq">
              <a:solidFill>
                <a:schemeClr val="tx1"/>
              </a:solidFill>
              <a:round/>
              <a:headEnd type="none" w="sm" len="sm"/>
              <a:tailEnd type="triangle" w="med" len="med"/>
            </a:ln>
            <a:effectLst/>
          </p:spPr>
          <p:txBody>
            <a:bodyPr wrap="none" anchor="ctr"/>
            <a:lstStyle/>
            <a:p>
              <a:endParaRPr lang="en-US"/>
            </a:p>
          </p:txBody>
        </p:sp>
        <p:sp>
          <p:nvSpPr>
            <p:cNvPr id="17" name="Oval 20"/>
            <p:cNvSpPr>
              <a:spLocks noChangeArrowheads="1"/>
            </p:cNvSpPr>
            <p:nvPr/>
          </p:nvSpPr>
          <p:spPr bwMode="auto">
            <a:xfrm>
              <a:off x="4419600" y="38100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sp>
          <p:nvSpPr>
            <p:cNvPr id="18" name="Oval 21"/>
            <p:cNvSpPr>
              <a:spLocks noChangeArrowheads="1"/>
            </p:cNvSpPr>
            <p:nvPr/>
          </p:nvSpPr>
          <p:spPr bwMode="auto">
            <a:xfrm>
              <a:off x="5562600" y="38100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sp>
          <p:nvSpPr>
            <p:cNvPr id="19" name="Oval 22"/>
            <p:cNvSpPr>
              <a:spLocks noChangeArrowheads="1"/>
            </p:cNvSpPr>
            <p:nvPr/>
          </p:nvSpPr>
          <p:spPr bwMode="auto">
            <a:xfrm>
              <a:off x="5562600" y="56388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sp>
          <p:nvSpPr>
            <p:cNvPr id="20" name="Oval 23"/>
            <p:cNvSpPr>
              <a:spLocks noChangeArrowheads="1"/>
            </p:cNvSpPr>
            <p:nvPr/>
          </p:nvSpPr>
          <p:spPr bwMode="auto">
            <a:xfrm>
              <a:off x="4495800" y="56388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sp>
          <p:nvSpPr>
            <p:cNvPr id="21" name="Oval 24"/>
            <p:cNvSpPr>
              <a:spLocks noChangeArrowheads="1"/>
            </p:cNvSpPr>
            <p:nvPr/>
          </p:nvSpPr>
          <p:spPr bwMode="auto">
            <a:xfrm>
              <a:off x="3276600" y="5638800"/>
              <a:ext cx="533400" cy="457200"/>
            </a:xfrm>
            <a:prstGeom prst="ellipse">
              <a:avLst/>
            </a:prstGeom>
            <a:solidFill>
              <a:srgbClr val="3366FF"/>
            </a:solidFill>
            <a:ln w="12700" cap="sq">
              <a:solidFill>
                <a:srgbClr val="3366FF"/>
              </a:solidFill>
              <a:round/>
              <a:headEnd type="none" w="sm" len="sm"/>
              <a:tailEnd type="none" w="sm" len="sm"/>
            </a:ln>
            <a:effectLst/>
          </p:spPr>
          <p:txBody>
            <a:bodyPr wrap="none" anchor="ctr"/>
            <a:lstStyle/>
            <a:p>
              <a:pPr algn="ctr"/>
              <a:r>
                <a:rPr kumimoji="0" lang="en-US" sz="2200"/>
                <a:t>core</a:t>
              </a:r>
            </a:p>
          </p:txBody>
        </p:sp>
        <p:grpSp>
          <p:nvGrpSpPr>
            <p:cNvPr id="22" name="Group 36"/>
            <p:cNvGrpSpPr>
              <a:grpSpLocks/>
            </p:cNvGrpSpPr>
            <p:nvPr/>
          </p:nvGrpSpPr>
          <p:grpSpPr bwMode="auto">
            <a:xfrm>
              <a:off x="3581400" y="4267200"/>
              <a:ext cx="2667000" cy="1371600"/>
              <a:chOff x="2256" y="2688"/>
              <a:chExt cx="1680" cy="864"/>
            </a:xfrm>
          </p:grpSpPr>
          <p:sp>
            <p:nvSpPr>
              <p:cNvPr id="23" name="Rectangle 37"/>
              <p:cNvSpPr>
                <a:spLocks noChangeArrowheads="1"/>
              </p:cNvSpPr>
              <p:nvPr/>
            </p:nvSpPr>
            <p:spPr bwMode="auto">
              <a:xfrm rot="-2532097">
                <a:off x="2256" y="2688"/>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sp>
            <p:nvSpPr>
              <p:cNvPr id="24" name="Rectangle 38"/>
              <p:cNvSpPr>
                <a:spLocks noChangeArrowheads="1"/>
              </p:cNvSpPr>
              <p:nvPr/>
            </p:nvSpPr>
            <p:spPr bwMode="auto">
              <a:xfrm rot="-2532097">
                <a:off x="3024" y="2688"/>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sp>
            <p:nvSpPr>
              <p:cNvPr id="25" name="Rectangle 39"/>
              <p:cNvSpPr>
                <a:spLocks noChangeArrowheads="1"/>
              </p:cNvSpPr>
              <p:nvPr/>
            </p:nvSpPr>
            <p:spPr bwMode="auto">
              <a:xfrm rot="-2532097">
                <a:off x="3696" y="2688"/>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sp>
            <p:nvSpPr>
              <p:cNvPr id="26" name="Rectangle 40"/>
              <p:cNvSpPr>
                <a:spLocks noChangeArrowheads="1"/>
              </p:cNvSpPr>
              <p:nvPr/>
            </p:nvSpPr>
            <p:spPr bwMode="auto">
              <a:xfrm rot="-8629276">
                <a:off x="2256" y="3456"/>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sp>
            <p:nvSpPr>
              <p:cNvPr id="27" name="Rectangle 41"/>
              <p:cNvSpPr>
                <a:spLocks noChangeArrowheads="1"/>
              </p:cNvSpPr>
              <p:nvPr/>
            </p:nvSpPr>
            <p:spPr bwMode="auto">
              <a:xfrm rot="-8629276">
                <a:off x="3024" y="3456"/>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sp>
            <p:nvSpPr>
              <p:cNvPr id="28" name="Rectangle 42"/>
              <p:cNvSpPr>
                <a:spLocks noChangeArrowheads="1"/>
              </p:cNvSpPr>
              <p:nvPr/>
            </p:nvSpPr>
            <p:spPr bwMode="auto">
              <a:xfrm rot="-8629276">
                <a:off x="3696" y="3456"/>
                <a:ext cx="240" cy="96"/>
              </a:xfrm>
              <a:prstGeom prst="rect">
                <a:avLst/>
              </a:prstGeom>
              <a:solidFill>
                <a:srgbClr val="008000"/>
              </a:solidFill>
              <a:ln w="38100" cap="sq">
                <a:noFill/>
                <a:miter lim="800000"/>
                <a:headEnd type="none" w="sm" len="sm"/>
                <a:tailEnd type="none" w="sm" len="sm"/>
              </a:ln>
              <a:effectLst/>
            </p:spPr>
            <p:txBody>
              <a:bodyPr wrap="none" anchor="ctr"/>
              <a:lstStyle/>
              <a:p>
                <a:endParaRPr lang="en-US"/>
              </a:p>
            </p:txBody>
          </p:sp>
        </p:grpSp>
        <p:graphicFrame>
          <p:nvGraphicFramePr>
            <p:cNvPr id="29" name="Object 44"/>
            <p:cNvGraphicFramePr>
              <a:graphicFrameLocks noChangeAspect="1"/>
            </p:cNvGraphicFramePr>
            <p:nvPr/>
          </p:nvGraphicFramePr>
          <p:xfrm>
            <a:off x="3827463" y="1574800"/>
            <a:ext cx="1658937" cy="1397000"/>
          </p:xfrm>
          <a:graphic>
            <a:graphicData uri="http://schemas.openxmlformats.org/presentationml/2006/ole">
              <p:oleObj spid="_x0000_s1026" name="Clip" r:id="rId3" imgW="4117680" imgH="3468960" progId="">
                <p:embed/>
              </p:oleObj>
            </a:graphicData>
          </a:graphic>
        </p:graphicFrame>
        <p:sp>
          <p:nvSpPr>
            <p:cNvPr id="30" name="Line 75"/>
            <p:cNvSpPr>
              <a:spLocks noChangeShapeType="1"/>
            </p:cNvSpPr>
            <p:nvPr/>
          </p:nvSpPr>
          <p:spPr bwMode="auto">
            <a:xfrm>
              <a:off x="6096000" y="5867400"/>
              <a:ext cx="990600" cy="0"/>
            </a:xfrm>
            <a:prstGeom prst="line">
              <a:avLst/>
            </a:prstGeom>
            <a:noFill/>
            <a:ln w="38100" cap="sq">
              <a:solidFill>
                <a:srgbClr val="FFFF00"/>
              </a:solidFill>
              <a:round/>
              <a:headEnd type="none" w="sm" len="sm"/>
              <a:tailEnd type="triangle" w="med" len="med"/>
            </a:ln>
            <a:effectLst/>
          </p:spPr>
          <p:txBody>
            <a:bodyPr wrap="none" anchor="ctr"/>
            <a:lstStyle/>
            <a:p>
              <a:endParaRPr lang="en-US"/>
            </a:p>
          </p:txBody>
        </p:sp>
        <p:sp>
          <p:nvSpPr>
            <p:cNvPr id="31" name="Line 76"/>
            <p:cNvSpPr>
              <a:spLocks noChangeShapeType="1"/>
            </p:cNvSpPr>
            <p:nvPr/>
          </p:nvSpPr>
          <p:spPr bwMode="auto">
            <a:xfrm>
              <a:off x="2819400" y="4038600"/>
              <a:ext cx="457200" cy="0"/>
            </a:xfrm>
            <a:prstGeom prst="line">
              <a:avLst/>
            </a:prstGeom>
            <a:noFill/>
            <a:ln w="38100" cap="sq">
              <a:solidFill>
                <a:srgbClr val="FFFF00"/>
              </a:solidFill>
              <a:round/>
              <a:headEnd type="none" w="sm" len="sm"/>
              <a:tailEnd type="triangle" w="med" len="med"/>
            </a:ln>
            <a:effectLst/>
          </p:spPr>
          <p:txBody>
            <a:bodyPr wrap="none" anchor="ctr"/>
            <a:lstStyle/>
            <a:p>
              <a:endParaRPr lang="en-US"/>
            </a:p>
          </p:txBody>
        </p:sp>
        <p:grpSp>
          <p:nvGrpSpPr>
            <p:cNvPr id="32" name="Group 77"/>
            <p:cNvGrpSpPr>
              <a:grpSpLocks/>
            </p:cNvGrpSpPr>
            <p:nvPr/>
          </p:nvGrpSpPr>
          <p:grpSpPr bwMode="auto">
            <a:xfrm>
              <a:off x="3810000" y="4419600"/>
              <a:ext cx="2514600" cy="1066800"/>
              <a:chOff x="2400" y="2784"/>
              <a:chExt cx="1584" cy="672"/>
            </a:xfrm>
          </p:grpSpPr>
          <p:sp>
            <p:nvSpPr>
              <p:cNvPr id="33" name="Line 78"/>
              <p:cNvSpPr>
                <a:spLocks noChangeShapeType="1"/>
              </p:cNvSpPr>
              <p:nvPr/>
            </p:nvSpPr>
            <p:spPr bwMode="auto">
              <a:xfrm flipV="1">
                <a:off x="3216" y="2976"/>
                <a:ext cx="0" cy="288"/>
              </a:xfrm>
              <a:prstGeom prst="line">
                <a:avLst/>
              </a:prstGeom>
              <a:noFill/>
              <a:ln w="38100" cap="sq">
                <a:solidFill>
                  <a:srgbClr val="FFFF00"/>
                </a:solidFill>
                <a:round/>
                <a:headEnd type="none" w="sm" len="sm"/>
                <a:tailEnd type="none" w="sm" len="sm"/>
              </a:ln>
              <a:effectLst/>
            </p:spPr>
            <p:txBody>
              <a:bodyPr wrap="none" anchor="ctr"/>
              <a:lstStyle/>
              <a:p>
                <a:endParaRPr lang="en-US"/>
              </a:p>
            </p:txBody>
          </p:sp>
          <p:sp>
            <p:nvSpPr>
              <p:cNvPr id="34" name="Line 79"/>
              <p:cNvSpPr>
                <a:spLocks noChangeShapeType="1"/>
              </p:cNvSpPr>
              <p:nvPr/>
            </p:nvSpPr>
            <p:spPr bwMode="auto">
              <a:xfrm flipV="1">
                <a:off x="3936" y="2976"/>
                <a:ext cx="0" cy="288"/>
              </a:xfrm>
              <a:prstGeom prst="line">
                <a:avLst/>
              </a:prstGeom>
              <a:noFill/>
              <a:ln w="38100" cap="sq">
                <a:solidFill>
                  <a:srgbClr val="FFFF00"/>
                </a:solidFill>
                <a:round/>
                <a:headEnd type="none" w="sm" len="sm"/>
                <a:tailEnd type="none" w="sm" len="sm"/>
              </a:ln>
              <a:effectLst/>
            </p:spPr>
            <p:txBody>
              <a:bodyPr wrap="none" anchor="ctr"/>
              <a:lstStyle/>
              <a:p>
                <a:endParaRPr lang="en-US"/>
              </a:p>
            </p:txBody>
          </p:sp>
          <p:grpSp>
            <p:nvGrpSpPr>
              <p:cNvPr id="35" name="Group 80"/>
              <p:cNvGrpSpPr>
                <a:grpSpLocks/>
              </p:cNvGrpSpPr>
              <p:nvPr/>
            </p:nvGrpSpPr>
            <p:grpSpPr bwMode="auto">
              <a:xfrm>
                <a:off x="2400" y="2784"/>
                <a:ext cx="1584" cy="672"/>
                <a:chOff x="2400" y="2784"/>
                <a:chExt cx="1584" cy="672"/>
              </a:xfrm>
            </p:grpSpPr>
            <p:sp>
              <p:nvSpPr>
                <p:cNvPr id="36" name="Line 81"/>
                <p:cNvSpPr>
                  <a:spLocks noChangeShapeType="1"/>
                </p:cNvSpPr>
                <p:nvPr/>
              </p:nvSpPr>
              <p:spPr bwMode="auto">
                <a:xfrm>
                  <a:off x="3312" y="3312"/>
                  <a:ext cx="528" cy="0"/>
                </a:xfrm>
                <a:prstGeom prst="line">
                  <a:avLst/>
                </a:prstGeom>
                <a:noFill/>
                <a:ln w="38100" cap="sq">
                  <a:solidFill>
                    <a:srgbClr val="FFFF00"/>
                  </a:solidFill>
                  <a:round/>
                  <a:headEnd type="none" w="sm" len="sm"/>
                  <a:tailEnd type="none" w="sm" len="sm"/>
                </a:ln>
                <a:effectLst/>
              </p:spPr>
              <p:txBody>
                <a:bodyPr wrap="none" anchor="ctr"/>
                <a:lstStyle/>
                <a:p>
                  <a:endParaRPr lang="en-US"/>
                </a:p>
              </p:txBody>
            </p:sp>
            <p:grpSp>
              <p:nvGrpSpPr>
                <p:cNvPr id="37" name="Group 82"/>
                <p:cNvGrpSpPr>
                  <a:grpSpLocks/>
                </p:cNvGrpSpPr>
                <p:nvPr/>
              </p:nvGrpSpPr>
              <p:grpSpPr bwMode="auto">
                <a:xfrm>
                  <a:off x="2400" y="2784"/>
                  <a:ext cx="1584" cy="672"/>
                  <a:chOff x="2400" y="2784"/>
                  <a:chExt cx="1584" cy="672"/>
                </a:xfrm>
              </p:grpSpPr>
              <p:sp>
                <p:nvSpPr>
                  <p:cNvPr id="38" name="Line 83"/>
                  <p:cNvSpPr>
                    <a:spLocks noChangeShapeType="1"/>
                  </p:cNvSpPr>
                  <p:nvPr/>
                </p:nvSpPr>
                <p:spPr bwMode="auto">
                  <a:xfrm>
                    <a:off x="2544" y="2928"/>
                    <a:ext cx="576" cy="0"/>
                  </a:xfrm>
                  <a:prstGeom prst="line">
                    <a:avLst/>
                  </a:prstGeom>
                  <a:noFill/>
                  <a:ln w="38100" cap="sq">
                    <a:solidFill>
                      <a:srgbClr val="FFFF00"/>
                    </a:solidFill>
                    <a:round/>
                    <a:headEnd type="none" w="sm" len="sm"/>
                    <a:tailEnd type="none" w="sm" len="sm"/>
                  </a:ln>
                  <a:effectLst/>
                </p:spPr>
                <p:txBody>
                  <a:bodyPr wrap="none" anchor="ctr"/>
                  <a:lstStyle/>
                  <a:p>
                    <a:endParaRPr lang="en-US"/>
                  </a:p>
                </p:txBody>
              </p:sp>
              <p:sp>
                <p:nvSpPr>
                  <p:cNvPr id="39" name="Line 84"/>
                  <p:cNvSpPr>
                    <a:spLocks noChangeShapeType="1"/>
                  </p:cNvSpPr>
                  <p:nvPr/>
                </p:nvSpPr>
                <p:spPr bwMode="auto">
                  <a:xfrm>
                    <a:off x="3312" y="2928"/>
                    <a:ext cx="528" cy="0"/>
                  </a:xfrm>
                  <a:prstGeom prst="line">
                    <a:avLst/>
                  </a:prstGeom>
                  <a:noFill/>
                  <a:ln w="38100" cap="sq">
                    <a:solidFill>
                      <a:srgbClr val="FFFF00"/>
                    </a:solidFill>
                    <a:round/>
                    <a:headEnd type="none" w="sm" len="sm"/>
                    <a:tailEnd type="none" w="sm" len="sm"/>
                  </a:ln>
                  <a:effectLst/>
                </p:spPr>
                <p:txBody>
                  <a:bodyPr wrap="none" anchor="ctr"/>
                  <a:lstStyle/>
                  <a:p>
                    <a:endParaRPr lang="en-US"/>
                  </a:p>
                </p:txBody>
              </p:sp>
              <p:sp>
                <p:nvSpPr>
                  <p:cNvPr id="40" name="Line 85"/>
                  <p:cNvSpPr>
                    <a:spLocks noChangeShapeType="1"/>
                  </p:cNvSpPr>
                  <p:nvPr/>
                </p:nvSpPr>
                <p:spPr bwMode="auto">
                  <a:xfrm>
                    <a:off x="2544" y="3312"/>
                    <a:ext cx="624" cy="0"/>
                  </a:xfrm>
                  <a:prstGeom prst="line">
                    <a:avLst/>
                  </a:prstGeom>
                  <a:noFill/>
                  <a:ln w="38100" cap="sq">
                    <a:solidFill>
                      <a:srgbClr val="FFFF00"/>
                    </a:solidFill>
                    <a:round/>
                    <a:headEnd type="none" w="sm" len="sm"/>
                    <a:tailEnd type="none" w="sm" len="sm"/>
                  </a:ln>
                  <a:effectLst/>
                </p:spPr>
                <p:txBody>
                  <a:bodyPr wrap="none" anchor="ctr"/>
                  <a:lstStyle/>
                  <a:p>
                    <a:endParaRPr lang="en-US"/>
                  </a:p>
                </p:txBody>
              </p:sp>
              <p:sp>
                <p:nvSpPr>
                  <p:cNvPr id="41" name="Line 86"/>
                  <p:cNvSpPr>
                    <a:spLocks noChangeShapeType="1"/>
                  </p:cNvSpPr>
                  <p:nvPr/>
                </p:nvSpPr>
                <p:spPr bwMode="auto">
                  <a:xfrm flipV="1">
                    <a:off x="2448" y="2976"/>
                    <a:ext cx="0" cy="288"/>
                  </a:xfrm>
                  <a:prstGeom prst="line">
                    <a:avLst/>
                  </a:prstGeom>
                  <a:noFill/>
                  <a:ln w="38100" cap="sq">
                    <a:solidFill>
                      <a:srgbClr val="FFFF00"/>
                    </a:solidFill>
                    <a:round/>
                    <a:headEnd type="none" w="sm" len="sm"/>
                    <a:tailEnd type="none" w="sm" len="sm"/>
                  </a:ln>
                  <a:effectLst/>
                </p:spPr>
                <p:txBody>
                  <a:bodyPr wrap="none" anchor="ctr"/>
                  <a:lstStyle/>
                  <a:p>
                    <a:endParaRPr lang="en-US"/>
                  </a:p>
                </p:txBody>
              </p:sp>
              <p:sp>
                <p:nvSpPr>
                  <p:cNvPr id="42" name="Rectangle 87"/>
                  <p:cNvSpPr>
                    <a:spLocks noChangeArrowheads="1"/>
                  </p:cNvSpPr>
                  <p:nvPr/>
                </p:nvSpPr>
                <p:spPr bwMode="auto">
                  <a:xfrm rot="5400000">
                    <a:off x="2376" y="280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sp>
                <p:nvSpPr>
                  <p:cNvPr id="43" name="Rectangle 88"/>
                  <p:cNvSpPr>
                    <a:spLocks noChangeArrowheads="1"/>
                  </p:cNvSpPr>
                  <p:nvPr/>
                </p:nvSpPr>
                <p:spPr bwMode="auto">
                  <a:xfrm rot="5400000">
                    <a:off x="3144" y="280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sp>
                <p:nvSpPr>
                  <p:cNvPr id="44" name="Rectangle 89"/>
                  <p:cNvSpPr>
                    <a:spLocks noChangeArrowheads="1"/>
                  </p:cNvSpPr>
                  <p:nvPr/>
                </p:nvSpPr>
                <p:spPr bwMode="auto">
                  <a:xfrm rot="5400000">
                    <a:off x="3816" y="280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sp>
                <p:nvSpPr>
                  <p:cNvPr id="45" name="Rectangle 90"/>
                  <p:cNvSpPr>
                    <a:spLocks noChangeArrowheads="1"/>
                  </p:cNvSpPr>
                  <p:nvPr/>
                </p:nvSpPr>
                <p:spPr bwMode="auto">
                  <a:xfrm rot="5400000">
                    <a:off x="2376" y="328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sp>
                <p:nvSpPr>
                  <p:cNvPr id="46" name="Rectangle 91"/>
                  <p:cNvSpPr>
                    <a:spLocks noChangeArrowheads="1"/>
                  </p:cNvSpPr>
                  <p:nvPr/>
                </p:nvSpPr>
                <p:spPr bwMode="auto">
                  <a:xfrm rot="5400000">
                    <a:off x="3144" y="328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sp>
                <p:nvSpPr>
                  <p:cNvPr id="47" name="Rectangle 92"/>
                  <p:cNvSpPr>
                    <a:spLocks noChangeArrowheads="1"/>
                  </p:cNvSpPr>
                  <p:nvPr/>
                </p:nvSpPr>
                <p:spPr bwMode="auto">
                  <a:xfrm rot="5400000">
                    <a:off x="3816" y="3288"/>
                    <a:ext cx="192" cy="144"/>
                  </a:xfrm>
                  <a:prstGeom prst="rect">
                    <a:avLst/>
                  </a:prstGeom>
                  <a:solidFill>
                    <a:schemeClr val="accent1"/>
                  </a:solidFill>
                  <a:ln w="38100" cap="sq">
                    <a:solidFill>
                      <a:srgbClr val="996600"/>
                    </a:solidFill>
                    <a:miter lim="800000"/>
                    <a:headEnd type="none" w="sm" len="sm"/>
                    <a:tailEnd type="none" w="sm" len="sm"/>
                  </a:ln>
                  <a:effectLst/>
                </p:spPr>
                <p:txBody>
                  <a:bodyPr wrap="none" anchor="ctr"/>
                  <a:lstStyle/>
                  <a:p>
                    <a:endParaRPr lang="en-US"/>
                  </a:p>
                </p:txBody>
              </p:sp>
            </p:grpSp>
          </p:grpSp>
        </p:grpSp>
        <p:sp>
          <p:nvSpPr>
            <p:cNvPr id="48" name="Line 93"/>
            <p:cNvSpPr>
              <a:spLocks noChangeShapeType="1"/>
            </p:cNvSpPr>
            <p:nvPr/>
          </p:nvSpPr>
          <p:spPr bwMode="auto">
            <a:xfrm>
              <a:off x="2819400" y="5867400"/>
              <a:ext cx="457200" cy="0"/>
            </a:xfrm>
            <a:prstGeom prst="line">
              <a:avLst/>
            </a:prstGeom>
            <a:noFill/>
            <a:ln w="38100" cap="sq">
              <a:solidFill>
                <a:srgbClr val="FFFF00"/>
              </a:solidFill>
              <a:round/>
              <a:headEnd type="none" w="sm" len="sm"/>
              <a:tailEnd type="triangle" w="med" len="med"/>
            </a:ln>
            <a:effectLst/>
          </p:spPr>
          <p:txBody>
            <a:bodyPr wrap="none" anchor="ctr"/>
            <a:lstStyle/>
            <a:p>
              <a:endParaRPr lang="en-US"/>
            </a:p>
          </p:txBody>
        </p:sp>
      </p:grpSp>
      <p:sp>
        <p:nvSpPr>
          <p:cNvPr id="50" name="Line 38"/>
          <p:cNvSpPr>
            <a:spLocks noChangeShapeType="1"/>
          </p:cNvSpPr>
          <p:nvPr/>
        </p:nvSpPr>
        <p:spPr bwMode="auto">
          <a:xfrm flipV="1">
            <a:off x="1295400" y="4953000"/>
            <a:ext cx="2474912" cy="406400"/>
          </a:xfrm>
          <a:prstGeom prst="line">
            <a:avLst/>
          </a:prstGeom>
          <a:noFill/>
          <a:ln w="76200" cap="sq">
            <a:solidFill>
              <a:schemeClr val="accent1"/>
            </a:solidFill>
            <a:round/>
            <a:headEnd/>
            <a:tailEnd type="triangle" w="med" len="med"/>
          </a:ln>
        </p:spPr>
        <p:txBody>
          <a:bodyPr wrap="none" anchor="ctr"/>
          <a:lstStyle/>
          <a:p>
            <a:endParaRPr lang="en-US"/>
          </a:p>
        </p:txBody>
      </p:sp>
      <p:sp>
        <p:nvSpPr>
          <p:cNvPr id="51" name="Text Box 39"/>
          <p:cNvSpPr txBox="1">
            <a:spLocks noChangeArrowheads="1"/>
          </p:cNvSpPr>
          <p:nvPr/>
        </p:nvSpPr>
        <p:spPr bwMode="auto">
          <a:xfrm>
            <a:off x="266700" y="5372100"/>
            <a:ext cx="1349375" cy="400110"/>
          </a:xfrm>
          <a:prstGeom prst="rect">
            <a:avLst/>
          </a:prstGeom>
          <a:noFill/>
          <a:ln w="76200" cap="sq" algn="ctr">
            <a:noFill/>
            <a:miter lim="800000"/>
            <a:headEnd/>
            <a:tailEnd/>
          </a:ln>
        </p:spPr>
        <p:txBody>
          <a:bodyPr>
            <a:spAutoFit/>
          </a:bodyPr>
          <a:lstStyle/>
          <a:p>
            <a:pPr algn="ctr">
              <a:spcBef>
                <a:spcPct val="50000"/>
              </a:spcBef>
            </a:pPr>
            <a:r>
              <a:rPr lang="fr-FR" sz="2000" dirty="0"/>
              <a:t>Router</a:t>
            </a:r>
          </a:p>
        </p:txBody>
      </p:sp>
      <p:sp>
        <p:nvSpPr>
          <p:cNvPr id="52" name="Line 40"/>
          <p:cNvSpPr>
            <a:spLocks noChangeShapeType="1"/>
          </p:cNvSpPr>
          <p:nvPr/>
        </p:nvSpPr>
        <p:spPr bwMode="auto">
          <a:xfrm flipH="1">
            <a:off x="6096000" y="4000500"/>
            <a:ext cx="1935162" cy="585787"/>
          </a:xfrm>
          <a:prstGeom prst="line">
            <a:avLst/>
          </a:prstGeom>
          <a:noFill/>
          <a:ln w="76200" cap="sq">
            <a:solidFill>
              <a:srgbClr val="009900"/>
            </a:solidFill>
            <a:round/>
            <a:headEnd/>
            <a:tailEnd type="triangle" w="med" len="med"/>
          </a:ln>
        </p:spPr>
        <p:txBody>
          <a:bodyPr wrap="none" anchor="ctr"/>
          <a:lstStyle/>
          <a:p>
            <a:endParaRPr lang="en-US"/>
          </a:p>
        </p:txBody>
      </p:sp>
      <p:sp>
        <p:nvSpPr>
          <p:cNvPr id="53" name="Text Box 41"/>
          <p:cNvSpPr txBox="1">
            <a:spLocks noChangeArrowheads="1"/>
          </p:cNvSpPr>
          <p:nvPr/>
        </p:nvSpPr>
        <p:spPr bwMode="auto">
          <a:xfrm>
            <a:off x="7353300" y="3505200"/>
            <a:ext cx="1530350" cy="400110"/>
          </a:xfrm>
          <a:prstGeom prst="rect">
            <a:avLst/>
          </a:prstGeom>
          <a:noFill/>
          <a:ln w="76200" cap="sq" algn="ctr">
            <a:noFill/>
            <a:miter lim="800000"/>
            <a:headEnd/>
            <a:tailEnd/>
          </a:ln>
        </p:spPr>
        <p:txBody>
          <a:bodyPr>
            <a:spAutoFit/>
          </a:bodyPr>
          <a:lstStyle/>
          <a:p>
            <a:pPr algn="ctr">
              <a:spcBef>
                <a:spcPct val="50000"/>
              </a:spcBef>
            </a:pPr>
            <a:r>
              <a:rPr lang="fr-FR" sz="2000" dirty="0" smtClean="0"/>
              <a:t>Test </a:t>
            </a:r>
            <a:r>
              <a:rPr lang="fr-FR" sz="2000" dirty="0" err="1" smtClean="0"/>
              <a:t>wrapper</a:t>
            </a:r>
            <a:endParaRPr lang="fr-FR"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NoC</a:t>
            </a:r>
            <a:r>
              <a:rPr lang="en-US" dirty="0" smtClean="0"/>
              <a:t>-based testing</a:t>
            </a:r>
            <a:endParaRPr lang="en-US" dirty="0"/>
          </a:p>
        </p:txBody>
      </p:sp>
      <p:sp>
        <p:nvSpPr>
          <p:cNvPr id="3" name="Content Placeholder 2"/>
          <p:cNvSpPr>
            <a:spLocks noGrp="1"/>
          </p:cNvSpPr>
          <p:nvPr>
            <p:ph idx="1"/>
          </p:nvPr>
        </p:nvSpPr>
        <p:spPr/>
        <p:txBody>
          <a:bodyPr/>
          <a:lstStyle/>
          <a:p>
            <a:r>
              <a:rPr lang="pt-BR" dirty="0" smtClean="0"/>
              <a:t>Functional inputs and outputs are used during test, similarly standard SoC testing</a:t>
            </a:r>
          </a:p>
          <a:p>
            <a:r>
              <a:rPr lang="pt-BR" dirty="0" smtClean="0"/>
              <a:t>The NoC will be used to transmit data from the ATE to the cores and vice-versa</a:t>
            </a:r>
          </a:p>
          <a:p>
            <a:r>
              <a:rPr lang="pt-BR" dirty="0" smtClean="0"/>
              <a:t>Wrappers design</a:t>
            </a:r>
          </a:p>
          <a:p>
            <a:pPr lvl="1"/>
            <a:r>
              <a:rPr lang="pt-BR" dirty="0" smtClean="0"/>
              <a:t>NoC protocol </a:t>
            </a:r>
          </a:p>
          <a:p>
            <a:pPr lvl="1"/>
            <a:r>
              <a:rPr lang="pt-BR" dirty="0" smtClean="0"/>
              <a:t>1500-compliant</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Approaches</a:t>
            </a:r>
            <a:endParaRPr lang="en-US" dirty="0"/>
          </a:p>
        </p:txBody>
      </p:sp>
      <p:sp>
        <p:nvSpPr>
          <p:cNvPr id="3" name="Content Placeholder 2"/>
          <p:cNvSpPr>
            <a:spLocks noGrp="1"/>
          </p:cNvSpPr>
          <p:nvPr>
            <p:ph idx="1"/>
          </p:nvPr>
        </p:nvSpPr>
        <p:spPr>
          <a:xfrm>
            <a:off x="457200" y="876300"/>
            <a:ext cx="8229600" cy="5715000"/>
          </a:xfrm>
        </p:spPr>
        <p:txBody>
          <a:bodyPr>
            <a:normAutofit/>
          </a:bodyPr>
          <a:lstStyle/>
          <a:p>
            <a:r>
              <a:rPr lang="pt-BR" dirty="0" smtClean="0"/>
              <a:t>Preemptive testing</a:t>
            </a:r>
          </a:p>
          <a:p>
            <a:pPr lvl="1"/>
            <a:r>
              <a:rPr lang="pt-BR" dirty="0" smtClean="0"/>
              <a:t>One vector per message, non-reserved paths</a:t>
            </a:r>
          </a:p>
          <a:p>
            <a:pPr lvl="1"/>
            <a:r>
              <a:rPr lang="en-AU" dirty="0" smtClean="0"/>
              <a:t>Schedule  next test-vector packet of a core as soon as a path is available</a:t>
            </a:r>
            <a:endParaRPr lang="pt-BR" dirty="0" smtClean="0"/>
          </a:p>
          <a:p>
            <a:pPr lvl="1"/>
            <a:r>
              <a:rPr lang="en-AU" dirty="0" smtClean="0"/>
              <a:t>Length of the paths travelled by different tests to the same core can be different</a:t>
            </a:r>
            <a:endParaRPr lang="pt-BR" dirty="0" smtClean="0"/>
          </a:p>
          <a:p>
            <a:r>
              <a:rPr lang="pt-BR" dirty="0" smtClean="0"/>
              <a:t>Non-preemptive testing</a:t>
            </a:r>
          </a:p>
          <a:p>
            <a:pPr lvl="1"/>
            <a:r>
              <a:rPr lang="pt-BR" dirty="0" smtClean="0"/>
              <a:t>All test-vectors in one message</a:t>
            </a:r>
          </a:p>
          <a:p>
            <a:pPr lvl="1"/>
            <a:r>
              <a:rPr lang="pt-BR" dirty="0" smtClean="0"/>
              <a:t>Routing is done using dedicated paths, similar to circuit switching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fontScale="90000"/>
          </a:bodyPr>
          <a:lstStyle/>
          <a:p>
            <a:r>
              <a:rPr lang="en-US" dirty="0" smtClean="0"/>
              <a:t>Reuse Model: number of Test Ports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83</a:t>
            </a:fld>
            <a:endParaRPr lang="en-US" dirty="0"/>
          </a:p>
        </p:txBody>
      </p:sp>
      <p:grpSp>
        <p:nvGrpSpPr>
          <p:cNvPr id="54" name="Group 53"/>
          <p:cNvGrpSpPr/>
          <p:nvPr/>
        </p:nvGrpSpPr>
        <p:grpSpPr>
          <a:xfrm>
            <a:off x="723900" y="1219200"/>
            <a:ext cx="7620000" cy="5441950"/>
            <a:chOff x="1524000" y="1219200"/>
            <a:chExt cx="7620000" cy="5441950"/>
          </a:xfrm>
        </p:grpSpPr>
        <p:graphicFrame>
          <p:nvGraphicFramePr>
            <p:cNvPr id="55" name="Object 3"/>
            <p:cNvGraphicFramePr>
              <a:graphicFrameLocks noChangeAspect="1"/>
            </p:cNvGraphicFramePr>
            <p:nvPr/>
          </p:nvGraphicFramePr>
          <p:xfrm>
            <a:off x="3827463" y="1219200"/>
            <a:ext cx="1658937" cy="1397000"/>
          </p:xfrm>
          <a:graphic>
            <a:graphicData uri="http://schemas.openxmlformats.org/presentationml/2006/ole">
              <p:oleObj spid="_x0000_s97283" name="Clip" r:id="rId3" imgW="4117680" imgH="3468960" progId="">
                <p:embed/>
              </p:oleObj>
            </a:graphicData>
          </a:graphic>
        </p:graphicFrame>
        <p:sp>
          <p:nvSpPr>
            <p:cNvPr id="56" name="Line 4"/>
            <p:cNvSpPr>
              <a:spLocks noChangeShapeType="1"/>
            </p:cNvSpPr>
            <p:nvPr/>
          </p:nvSpPr>
          <p:spPr bwMode="auto">
            <a:xfrm>
              <a:off x="1524000" y="2311400"/>
              <a:ext cx="0" cy="3200400"/>
            </a:xfrm>
            <a:prstGeom prst="line">
              <a:avLst/>
            </a:prstGeom>
            <a:noFill/>
            <a:ln w="76200">
              <a:solidFill>
                <a:schemeClr val="tx1"/>
              </a:solidFill>
              <a:prstDash val="dash"/>
              <a:round/>
              <a:headEnd type="none" w="sm" len="sm"/>
              <a:tailEnd type="none" w="sm" len="sm"/>
            </a:ln>
          </p:spPr>
          <p:txBody>
            <a:bodyPr wrap="none" anchor="ctr"/>
            <a:lstStyle/>
            <a:p>
              <a:endParaRPr lang="en-US"/>
            </a:p>
          </p:txBody>
        </p:sp>
        <p:sp>
          <p:nvSpPr>
            <p:cNvPr id="57" name="Line 5"/>
            <p:cNvSpPr>
              <a:spLocks noChangeShapeType="1"/>
            </p:cNvSpPr>
            <p:nvPr/>
          </p:nvSpPr>
          <p:spPr bwMode="auto">
            <a:xfrm>
              <a:off x="1600200" y="2311400"/>
              <a:ext cx="2286000" cy="0"/>
            </a:xfrm>
            <a:prstGeom prst="line">
              <a:avLst/>
            </a:prstGeom>
            <a:noFill/>
            <a:ln w="76200">
              <a:solidFill>
                <a:schemeClr val="tx1"/>
              </a:solidFill>
              <a:prstDash val="dash"/>
              <a:round/>
              <a:headEnd/>
              <a:tailEnd type="none" w="sm" len="sm"/>
            </a:ln>
          </p:spPr>
          <p:txBody>
            <a:bodyPr wrap="none" anchor="ctr"/>
            <a:lstStyle/>
            <a:p>
              <a:endParaRPr lang="en-US"/>
            </a:p>
          </p:txBody>
        </p:sp>
        <p:sp>
          <p:nvSpPr>
            <p:cNvPr id="58" name="Line 6"/>
            <p:cNvSpPr>
              <a:spLocks noChangeShapeType="1"/>
            </p:cNvSpPr>
            <p:nvPr/>
          </p:nvSpPr>
          <p:spPr bwMode="auto">
            <a:xfrm flipV="1">
              <a:off x="8229600" y="2311400"/>
              <a:ext cx="0" cy="3200400"/>
            </a:xfrm>
            <a:prstGeom prst="line">
              <a:avLst/>
            </a:prstGeom>
            <a:noFill/>
            <a:ln w="76200">
              <a:solidFill>
                <a:schemeClr val="tx1"/>
              </a:solidFill>
              <a:prstDash val="dash"/>
              <a:round/>
              <a:headEnd type="none" w="sm" len="sm"/>
              <a:tailEnd type="none" w="sm" len="sm"/>
            </a:ln>
          </p:spPr>
          <p:txBody>
            <a:bodyPr wrap="none" anchor="ctr"/>
            <a:lstStyle/>
            <a:p>
              <a:endParaRPr lang="en-US"/>
            </a:p>
          </p:txBody>
        </p:sp>
        <p:sp>
          <p:nvSpPr>
            <p:cNvPr id="59" name="Line 7"/>
            <p:cNvSpPr>
              <a:spLocks noChangeShapeType="1"/>
            </p:cNvSpPr>
            <p:nvPr/>
          </p:nvSpPr>
          <p:spPr bwMode="auto">
            <a:xfrm>
              <a:off x="5410200" y="2311400"/>
              <a:ext cx="2667000" cy="0"/>
            </a:xfrm>
            <a:prstGeom prst="line">
              <a:avLst/>
            </a:prstGeom>
            <a:noFill/>
            <a:ln w="76200">
              <a:solidFill>
                <a:schemeClr val="tx1"/>
              </a:solidFill>
              <a:prstDash val="dash"/>
              <a:round/>
              <a:headEnd type="triangle" w="med" len="med"/>
              <a:tailEnd/>
            </a:ln>
          </p:spPr>
          <p:txBody>
            <a:bodyPr wrap="none" anchor="ctr"/>
            <a:lstStyle/>
            <a:p>
              <a:endParaRPr lang="en-US"/>
            </a:p>
          </p:txBody>
        </p:sp>
        <p:sp>
          <p:nvSpPr>
            <p:cNvPr id="60" name="Rectangle 8"/>
            <p:cNvSpPr>
              <a:spLocks noChangeArrowheads="1"/>
            </p:cNvSpPr>
            <p:nvPr/>
          </p:nvSpPr>
          <p:spPr bwMode="auto">
            <a:xfrm>
              <a:off x="2819400" y="2997200"/>
              <a:ext cx="4267200" cy="2971800"/>
            </a:xfrm>
            <a:prstGeom prst="rect">
              <a:avLst/>
            </a:prstGeom>
            <a:solidFill>
              <a:schemeClr val="bg1">
                <a:lumMod val="85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n-US"/>
            </a:p>
          </p:txBody>
        </p:sp>
        <p:sp>
          <p:nvSpPr>
            <p:cNvPr id="61" name="Text Box 9"/>
            <p:cNvSpPr txBox="1">
              <a:spLocks noChangeArrowheads="1"/>
            </p:cNvSpPr>
            <p:nvPr/>
          </p:nvSpPr>
          <p:spPr bwMode="auto">
            <a:xfrm>
              <a:off x="6324600" y="2997200"/>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000" b="1" dirty="0" err="1"/>
                <a:t>SoC</a:t>
              </a:r>
              <a:endParaRPr kumimoji="0" lang="en-US" sz="2000" b="1" dirty="0"/>
            </a:p>
          </p:txBody>
        </p:sp>
        <p:sp>
          <p:nvSpPr>
            <p:cNvPr id="62" name="Oval 10"/>
            <p:cNvSpPr>
              <a:spLocks noChangeArrowheads="1"/>
            </p:cNvSpPr>
            <p:nvPr/>
          </p:nvSpPr>
          <p:spPr bwMode="auto">
            <a:xfrm>
              <a:off x="3276600" y="34544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63" name="Line 11"/>
            <p:cNvSpPr>
              <a:spLocks noChangeShapeType="1"/>
            </p:cNvSpPr>
            <p:nvPr/>
          </p:nvSpPr>
          <p:spPr bwMode="auto">
            <a:xfrm>
              <a:off x="5257800" y="4902200"/>
              <a:ext cx="838200" cy="0"/>
            </a:xfrm>
            <a:prstGeom prst="line">
              <a:avLst/>
            </a:prstGeom>
            <a:noFill/>
            <a:ln w="76200" cap="sq">
              <a:solidFill>
                <a:srgbClr val="FF0000"/>
              </a:solidFill>
              <a:round/>
              <a:headEnd type="none" w="sm" len="sm"/>
              <a:tailEnd type="none" w="sm" len="sm"/>
            </a:ln>
          </p:spPr>
          <p:txBody>
            <a:bodyPr wrap="none" anchor="ctr"/>
            <a:lstStyle/>
            <a:p>
              <a:endParaRPr lang="en-US"/>
            </a:p>
          </p:txBody>
        </p:sp>
        <p:sp>
          <p:nvSpPr>
            <p:cNvPr id="64" name="Line 12"/>
            <p:cNvSpPr>
              <a:spLocks noChangeShapeType="1"/>
            </p:cNvSpPr>
            <p:nvPr/>
          </p:nvSpPr>
          <p:spPr bwMode="auto">
            <a:xfrm flipV="1">
              <a:off x="51054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65" name="Line 13"/>
            <p:cNvSpPr>
              <a:spLocks noChangeShapeType="1"/>
            </p:cNvSpPr>
            <p:nvPr/>
          </p:nvSpPr>
          <p:spPr bwMode="auto">
            <a:xfrm flipV="1">
              <a:off x="62484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66" name="Line 14"/>
            <p:cNvSpPr>
              <a:spLocks noChangeShapeType="1"/>
            </p:cNvSpPr>
            <p:nvPr/>
          </p:nvSpPr>
          <p:spPr bwMode="auto">
            <a:xfrm>
              <a:off x="7467600" y="5511800"/>
              <a:ext cx="762000" cy="0"/>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67" name="Line 15"/>
            <p:cNvSpPr>
              <a:spLocks noChangeShapeType="1"/>
            </p:cNvSpPr>
            <p:nvPr/>
          </p:nvSpPr>
          <p:spPr bwMode="auto">
            <a:xfrm>
              <a:off x="6096000" y="5511800"/>
              <a:ext cx="1295400" cy="0"/>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68" name="Oval 16"/>
            <p:cNvSpPr>
              <a:spLocks noChangeArrowheads="1"/>
            </p:cNvSpPr>
            <p:nvPr/>
          </p:nvSpPr>
          <p:spPr bwMode="auto">
            <a:xfrm>
              <a:off x="4419600" y="34544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69" name="Oval 17"/>
            <p:cNvSpPr>
              <a:spLocks noChangeArrowheads="1"/>
            </p:cNvSpPr>
            <p:nvPr/>
          </p:nvSpPr>
          <p:spPr bwMode="auto">
            <a:xfrm>
              <a:off x="5562600" y="34544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70" name="Oval 18"/>
            <p:cNvSpPr>
              <a:spLocks noChangeArrowheads="1"/>
            </p:cNvSpPr>
            <p:nvPr/>
          </p:nvSpPr>
          <p:spPr bwMode="auto">
            <a:xfrm>
              <a:off x="5562600" y="52832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71" name="Oval 19"/>
            <p:cNvSpPr>
              <a:spLocks noChangeArrowheads="1"/>
            </p:cNvSpPr>
            <p:nvPr/>
          </p:nvSpPr>
          <p:spPr bwMode="auto">
            <a:xfrm>
              <a:off x="4495800" y="52832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72" name="Oval 20"/>
            <p:cNvSpPr>
              <a:spLocks noChangeArrowheads="1"/>
            </p:cNvSpPr>
            <p:nvPr/>
          </p:nvSpPr>
          <p:spPr bwMode="auto">
            <a:xfrm>
              <a:off x="3276600" y="5283200"/>
              <a:ext cx="533400" cy="457200"/>
            </a:xfrm>
            <a:prstGeom prst="ellipse">
              <a:avLst/>
            </a:prstGeom>
            <a:solidFill>
              <a:srgbClr val="FF0000"/>
            </a:solidFill>
            <a:ln w="12700" cap="sq">
              <a:noFill/>
              <a:round/>
              <a:headEnd type="none" w="sm" len="sm"/>
              <a:tailEnd type="none" w="sm" len="sm"/>
            </a:ln>
          </p:spPr>
          <p:txBody>
            <a:bodyPr wrap="none" anchor="ctr"/>
            <a:lstStyle/>
            <a:p>
              <a:pPr algn="ctr"/>
              <a:r>
                <a:rPr kumimoji="0" lang="en-US" sz="2200"/>
                <a:t>core</a:t>
              </a:r>
            </a:p>
          </p:txBody>
        </p:sp>
        <p:sp>
          <p:nvSpPr>
            <p:cNvPr id="73" name="Line 21"/>
            <p:cNvSpPr>
              <a:spLocks noChangeShapeType="1"/>
            </p:cNvSpPr>
            <p:nvPr/>
          </p:nvSpPr>
          <p:spPr bwMode="auto">
            <a:xfrm>
              <a:off x="4038600" y="4292600"/>
              <a:ext cx="990600" cy="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74" name="Line 22"/>
            <p:cNvSpPr>
              <a:spLocks noChangeShapeType="1"/>
            </p:cNvSpPr>
            <p:nvPr/>
          </p:nvSpPr>
          <p:spPr bwMode="auto">
            <a:xfrm>
              <a:off x="5257800" y="4292600"/>
              <a:ext cx="838200" cy="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75" name="Line 23"/>
            <p:cNvSpPr>
              <a:spLocks noChangeShapeType="1"/>
            </p:cNvSpPr>
            <p:nvPr/>
          </p:nvSpPr>
          <p:spPr bwMode="auto">
            <a:xfrm>
              <a:off x="4038600" y="4902200"/>
              <a:ext cx="990600" cy="0"/>
            </a:xfrm>
            <a:prstGeom prst="line">
              <a:avLst/>
            </a:prstGeom>
            <a:noFill/>
            <a:ln w="76200" cap="sq">
              <a:solidFill>
                <a:srgbClr val="FF3300"/>
              </a:solidFill>
              <a:round/>
              <a:headEnd type="none" w="sm" len="sm"/>
              <a:tailEnd type="none" w="sm" len="sm"/>
            </a:ln>
          </p:spPr>
          <p:txBody>
            <a:bodyPr wrap="none" anchor="ctr"/>
            <a:lstStyle/>
            <a:p>
              <a:endParaRPr lang="en-US"/>
            </a:p>
          </p:txBody>
        </p:sp>
        <p:sp>
          <p:nvSpPr>
            <p:cNvPr id="76" name="Line 24"/>
            <p:cNvSpPr>
              <a:spLocks noChangeShapeType="1"/>
            </p:cNvSpPr>
            <p:nvPr/>
          </p:nvSpPr>
          <p:spPr bwMode="auto">
            <a:xfrm flipV="1">
              <a:off x="38862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77" name="Rectangle 25"/>
            <p:cNvSpPr>
              <a:spLocks noChangeArrowheads="1"/>
            </p:cNvSpPr>
            <p:nvPr/>
          </p:nvSpPr>
          <p:spPr bwMode="auto">
            <a:xfrm rot="5400000">
              <a:off x="3771900" y="4102100"/>
              <a:ext cx="304800" cy="228600"/>
            </a:xfrm>
            <a:prstGeom prst="rect">
              <a:avLst/>
            </a:prstGeom>
            <a:solidFill>
              <a:schemeClr val="tx1"/>
            </a:solidFill>
            <a:ln w="57150" cap="sq">
              <a:solidFill>
                <a:schemeClr val="tx1"/>
              </a:solidFill>
              <a:miter lim="800000"/>
              <a:headEnd type="none" w="sm" len="sm"/>
              <a:tailEnd type="none" w="sm" len="sm"/>
            </a:ln>
          </p:spPr>
          <p:txBody>
            <a:bodyPr wrap="none" anchor="ctr"/>
            <a:lstStyle/>
            <a:p>
              <a:endParaRPr lang="en-US"/>
            </a:p>
          </p:txBody>
        </p:sp>
        <p:sp>
          <p:nvSpPr>
            <p:cNvPr id="78" name="Rectangle 26"/>
            <p:cNvSpPr>
              <a:spLocks noChangeArrowheads="1"/>
            </p:cNvSpPr>
            <p:nvPr/>
          </p:nvSpPr>
          <p:spPr bwMode="auto">
            <a:xfrm rot="5400000">
              <a:off x="4991100" y="4102100"/>
              <a:ext cx="304800" cy="228600"/>
            </a:xfrm>
            <a:prstGeom prst="rect">
              <a:avLst/>
            </a:prstGeom>
            <a:solidFill>
              <a:schemeClr val="tx1"/>
            </a:solidFill>
            <a:ln w="57150" cap="sq">
              <a:solidFill>
                <a:schemeClr val="tx1"/>
              </a:solidFill>
              <a:miter lim="800000"/>
              <a:headEnd type="none" w="sm" len="sm"/>
              <a:tailEnd type="none" w="sm" len="sm"/>
            </a:ln>
          </p:spPr>
          <p:txBody>
            <a:bodyPr wrap="none" anchor="ctr"/>
            <a:lstStyle/>
            <a:p>
              <a:endParaRPr lang="en-US"/>
            </a:p>
          </p:txBody>
        </p:sp>
        <p:sp>
          <p:nvSpPr>
            <p:cNvPr id="79" name="Rectangle 27"/>
            <p:cNvSpPr>
              <a:spLocks noChangeArrowheads="1"/>
            </p:cNvSpPr>
            <p:nvPr/>
          </p:nvSpPr>
          <p:spPr bwMode="auto">
            <a:xfrm rot="5400000">
              <a:off x="6057900" y="4102100"/>
              <a:ext cx="304800" cy="228600"/>
            </a:xfrm>
            <a:prstGeom prst="rect">
              <a:avLst/>
            </a:prstGeom>
            <a:solidFill>
              <a:schemeClr val="tx1"/>
            </a:solidFill>
            <a:ln w="57150" cap="sq">
              <a:solidFill>
                <a:schemeClr val="tx1"/>
              </a:solidFill>
              <a:miter lim="800000"/>
              <a:headEnd type="none" w="sm" len="sm"/>
              <a:tailEnd type="none" w="sm" len="sm"/>
            </a:ln>
          </p:spPr>
          <p:txBody>
            <a:bodyPr wrap="none" anchor="ctr"/>
            <a:lstStyle/>
            <a:p>
              <a:endParaRPr lang="en-US"/>
            </a:p>
          </p:txBody>
        </p:sp>
        <p:sp>
          <p:nvSpPr>
            <p:cNvPr id="80" name="Rectangle 28"/>
            <p:cNvSpPr>
              <a:spLocks noChangeArrowheads="1"/>
            </p:cNvSpPr>
            <p:nvPr/>
          </p:nvSpPr>
          <p:spPr bwMode="auto">
            <a:xfrm rot="5400000">
              <a:off x="37719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81" name="Rectangle 29"/>
            <p:cNvSpPr>
              <a:spLocks noChangeArrowheads="1"/>
            </p:cNvSpPr>
            <p:nvPr/>
          </p:nvSpPr>
          <p:spPr bwMode="auto">
            <a:xfrm rot="5400000">
              <a:off x="49911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82" name="Rectangle 30"/>
            <p:cNvSpPr>
              <a:spLocks noChangeArrowheads="1"/>
            </p:cNvSpPr>
            <p:nvPr/>
          </p:nvSpPr>
          <p:spPr bwMode="auto">
            <a:xfrm rot="5400000">
              <a:off x="60579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grpSp>
          <p:nvGrpSpPr>
            <p:cNvPr id="83" name="Group 31"/>
            <p:cNvGrpSpPr>
              <a:grpSpLocks/>
            </p:cNvGrpSpPr>
            <p:nvPr/>
          </p:nvGrpSpPr>
          <p:grpSpPr bwMode="auto">
            <a:xfrm>
              <a:off x="3581400" y="3911600"/>
              <a:ext cx="2667000" cy="1371600"/>
              <a:chOff x="2256" y="2688"/>
              <a:chExt cx="1680" cy="864"/>
            </a:xfrm>
          </p:grpSpPr>
          <p:sp>
            <p:nvSpPr>
              <p:cNvPr id="98" name="Rectangle 32"/>
              <p:cNvSpPr>
                <a:spLocks noChangeArrowheads="1"/>
              </p:cNvSpPr>
              <p:nvPr/>
            </p:nvSpPr>
            <p:spPr bwMode="auto">
              <a:xfrm rot="-2532097">
                <a:off x="2256"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99" name="Rectangle 33"/>
              <p:cNvSpPr>
                <a:spLocks noChangeArrowheads="1"/>
              </p:cNvSpPr>
              <p:nvPr/>
            </p:nvSpPr>
            <p:spPr bwMode="auto">
              <a:xfrm rot="-2532097">
                <a:off x="3024"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100" name="Rectangle 34"/>
              <p:cNvSpPr>
                <a:spLocks noChangeArrowheads="1"/>
              </p:cNvSpPr>
              <p:nvPr/>
            </p:nvSpPr>
            <p:spPr bwMode="auto">
              <a:xfrm rot="-2532097">
                <a:off x="3696"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101" name="Rectangle 35"/>
              <p:cNvSpPr>
                <a:spLocks noChangeArrowheads="1"/>
              </p:cNvSpPr>
              <p:nvPr/>
            </p:nvSpPr>
            <p:spPr bwMode="auto">
              <a:xfrm rot="-8629276">
                <a:off x="2256"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102" name="Rectangle 36"/>
              <p:cNvSpPr>
                <a:spLocks noChangeArrowheads="1"/>
              </p:cNvSpPr>
              <p:nvPr/>
            </p:nvSpPr>
            <p:spPr bwMode="auto">
              <a:xfrm rot="-8629276">
                <a:off x="3024"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103" name="Rectangle 37"/>
              <p:cNvSpPr>
                <a:spLocks noChangeArrowheads="1"/>
              </p:cNvSpPr>
              <p:nvPr/>
            </p:nvSpPr>
            <p:spPr bwMode="auto">
              <a:xfrm rot="-8629276">
                <a:off x="3696"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grpSp>
        <p:sp>
          <p:nvSpPr>
            <p:cNvPr id="84" name="Line 38"/>
            <p:cNvSpPr>
              <a:spLocks noChangeShapeType="1"/>
            </p:cNvSpPr>
            <p:nvPr/>
          </p:nvSpPr>
          <p:spPr bwMode="auto">
            <a:xfrm>
              <a:off x="1600200" y="5511800"/>
              <a:ext cx="914400" cy="0"/>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85" name="Line 39"/>
            <p:cNvSpPr>
              <a:spLocks noChangeShapeType="1"/>
            </p:cNvSpPr>
            <p:nvPr/>
          </p:nvSpPr>
          <p:spPr bwMode="auto">
            <a:xfrm>
              <a:off x="2514600" y="5511800"/>
              <a:ext cx="762000" cy="0"/>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86" name="Text Box 40"/>
            <p:cNvSpPr txBox="1">
              <a:spLocks noChangeArrowheads="1"/>
            </p:cNvSpPr>
            <p:nvPr/>
          </p:nvSpPr>
          <p:spPr bwMode="auto">
            <a:xfrm>
              <a:off x="5486400" y="1397000"/>
              <a:ext cx="3657600" cy="519113"/>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800"/>
                <a:t>ATE = 2</a:t>
              </a:r>
              <a:r>
                <a:rPr kumimoji="0" lang="en-US" sz="2800">
                  <a:solidFill>
                    <a:srgbClr val="FF0000"/>
                  </a:solidFill>
                </a:rPr>
                <a:t>W channels</a:t>
              </a:r>
            </a:p>
          </p:txBody>
        </p:sp>
        <p:sp>
          <p:nvSpPr>
            <p:cNvPr id="87" name="Line 41"/>
            <p:cNvSpPr>
              <a:spLocks noChangeShapeType="1"/>
            </p:cNvSpPr>
            <p:nvPr/>
          </p:nvSpPr>
          <p:spPr bwMode="auto">
            <a:xfrm flipV="1">
              <a:off x="3733800" y="4521200"/>
              <a:ext cx="304800" cy="152400"/>
            </a:xfrm>
            <a:prstGeom prst="line">
              <a:avLst/>
            </a:prstGeom>
            <a:noFill/>
            <a:ln w="38100" cap="sq">
              <a:solidFill>
                <a:schemeClr val="tx1"/>
              </a:solidFill>
              <a:round/>
              <a:headEnd/>
              <a:tailEnd/>
            </a:ln>
          </p:spPr>
          <p:txBody>
            <a:bodyPr wrap="none" anchor="ctr"/>
            <a:lstStyle/>
            <a:p>
              <a:endParaRPr lang="en-US"/>
            </a:p>
          </p:txBody>
        </p:sp>
        <p:sp>
          <p:nvSpPr>
            <p:cNvPr id="88" name="Text Box 42"/>
            <p:cNvSpPr txBox="1">
              <a:spLocks noChangeArrowheads="1"/>
            </p:cNvSpPr>
            <p:nvPr/>
          </p:nvSpPr>
          <p:spPr bwMode="auto">
            <a:xfrm>
              <a:off x="4038600" y="4368800"/>
              <a:ext cx="381000" cy="457200"/>
            </a:xfrm>
            <a:prstGeom prst="rect">
              <a:avLst/>
            </a:prstGeom>
            <a:noFill/>
            <a:ln w="76200" cap="sq">
              <a:noFill/>
              <a:miter lim="800000"/>
              <a:headEnd/>
              <a:tailEnd/>
            </a:ln>
          </p:spPr>
          <p:txBody>
            <a:bodyPr>
              <a:spAutoFit/>
            </a:bodyPr>
            <a:lstStyle/>
            <a:p>
              <a:pPr algn="ctr">
                <a:spcBef>
                  <a:spcPct val="50000"/>
                </a:spcBef>
              </a:pPr>
              <a:r>
                <a:rPr lang="pt-BR" b="1"/>
                <a:t>w</a:t>
              </a:r>
              <a:endParaRPr lang="en-US" b="1"/>
            </a:p>
          </p:txBody>
        </p:sp>
        <p:sp>
          <p:nvSpPr>
            <p:cNvPr id="89" name="Line 43"/>
            <p:cNvSpPr>
              <a:spLocks noChangeShapeType="1"/>
            </p:cNvSpPr>
            <p:nvPr/>
          </p:nvSpPr>
          <p:spPr bwMode="auto">
            <a:xfrm flipV="1">
              <a:off x="25908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90" name="Text Box 44"/>
            <p:cNvSpPr txBox="1">
              <a:spLocks noChangeArrowheads="1"/>
            </p:cNvSpPr>
            <p:nvPr/>
          </p:nvSpPr>
          <p:spPr bwMode="auto">
            <a:xfrm>
              <a:off x="22860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91" name="Line 45"/>
            <p:cNvSpPr>
              <a:spLocks noChangeShapeType="1"/>
            </p:cNvSpPr>
            <p:nvPr/>
          </p:nvSpPr>
          <p:spPr bwMode="auto">
            <a:xfrm flipV="1">
              <a:off x="67818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92" name="Text Box 46"/>
            <p:cNvSpPr txBox="1">
              <a:spLocks noChangeArrowheads="1"/>
            </p:cNvSpPr>
            <p:nvPr/>
          </p:nvSpPr>
          <p:spPr bwMode="auto">
            <a:xfrm>
              <a:off x="64770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93" name="Line 47"/>
            <p:cNvSpPr>
              <a:spLocks noChangeShapeType="1"/>
            </p:cNvSpPr>
            <p:nvPr/>
          </p:nvSpPr>
          <p:spPr bwMode="auto">
            <a:xfrm flipV="1">
              <a:off x="19050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94" name="Text Box 48"/>
            <p:cNvSpPr txBox="1">
              <a:spLocks noChangeArrowheads="1"/>
            </p:cNvSpPr>
            <p:nvPr/>
          </p:nvSpPr>
          <p:spPr bwMode="auto">
            <a:xfrm>
              <a:off x="16002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95" name="Line 49"/>
            <p:cNvSpPr>
              <a:spLocks noChangeShapeType="1"/>
            </p:cNvSpPr>
            <p:nvPr/>
          </p:nvSpPr>
          <p:spPr bwMode="auto">
            <a:xfrm flipV="1">
              <a:off x="76962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96" name="Text Box 50"/>
            <p:cNvSpPr txBox="1">
              <a:spLocks noChangeArrowheads="1"/>
            </p:cNvSpPr>
            <p:nvPr/>
          </p:nvSpPr>
          <p:spPr bwMode="auto">
            <a:xfrm>
              <a:off x="74676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97" name="Text Box 52"/>
            <p:cNvSpPr txBox="1">
              <a:spLocks noChangeArrowheads="1"/>
            </p:cNvSpPr>
            <p:nvPr/>
          </p:nvSpPr>
          <p:spPr bwMode="auto">
            <a:xfrm>
              <a:off x="2590800" y="6019800"/>
              <a:ext cx="4724400" cy="641350"/>
            </a:xfrm>
            <a:prstGeom prst="rect">
              <a:avLst/>
            </a:prstGeom>
            <a:noFill/>
            <a:ln w="76200" cap="sq">
              <a:noFill/>
              <a:miter lim="800000"/>
              <a:headEnd/>
              <a:tailEnd/>
            </a:ln>
          </p:spPr>
          <p:txBody>
            <a:bodyPr>
              <a:spAutoFit/>
            </a:bodyPr>
            <a:lstStyle/>
            <a:p>
              <a:pPr algn="ctr">
                <a:spcBef>
                  <a:spcPct val="50000"/>
                </a:spcBef>
                <a:buClr>
                  <a:schemeClr val="tx1"/>
                </a:buClr>
              </a:pPr>
              <a:r>
                <a:rPr lang="fr-FR" sz="3600" dirty="0"/>
                <a:t>1 </a:t>
              </a:r>
              <a:r>
                <a:rPr lang="fr-FR" sz="3600" dirty="0" err="1"/>
                <a:t>core</a:t>
              </a:r>
              <a:r>
                <a:rPr lang="fr-FR" sz="3600" dirty="0"/>
                <a:t> </a:t>
              </a:r>
              <a:r>
                <a:rPr lang="fr-FR" sz="3600" dirty="0" err="1"/>
                <a:t>under</a:t>
              </a:r>
              <a:r>
                <a:rPr lang="fr-FR" sz="3600" dirty="0"/>
                <a:t> test</a:t>
              </a: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457200" y="1600200"/>
            <a:ext cx="8229600" cy="4991100"/>
          </a:xfrm>
        </p:spPr>
        <p:txBody>
          <a:bodyPr>
            <a:normAutofit/>
          </a:bodyPr>
          <a:lstStyle/>
          <a:p>
            <a:r>
              <a:rPr lang="pt-BR" dirty="0" smtClean="0"/>
              <a:t>The main limitation for test time reduction is the number of test ports available</a:t>
            </a:r>
          </a:p>
          <a:p>
            <a:r>
              <a:rPr lang="pt-BR" dirty="0" smtClean="0"/>
              <a:t>For non-preemptive testing, the problem is even more serious: the number of input and output test ports must be equal (so that a complete access path can be defined per core)</a:t>
            </a:r>
          </a:p>
          <a:p>
            <a:r>
              <a:rPr lang="pt-BR" dirty="0" smtClean="0"/>
              <a:t>If extra pins can be added to the system to reduce test time, a more expensive ATE will be required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Reuse Model: number of Test Ports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85</a:t>
            </a:fld>
            <a:endParaRPr lang="en-US" dirty="0"/>
          </a:p>
        </p:txBody>
      </p:sp>
      <p:grpSp>
        <p:nvGrpSpPr>
          <p:cNvPr id="5" name="Group 4"/>
          <p:cNvGrpSpPr/>
          <p:nvPr/>
        </p:nvGrpSpPr>
        <p:grpSpPr>
          <a:xfrm>
            <a:off x="762000" y="1397000"/>
            <a:ext cx="7620000" cy="5264150"/>
            <a:chOff x="1524000" y="1397000"/>
            <a:chExt cx="7620000" cy="5264150"/>
          </a:xfrm>
        </p:grpSpPr>
        <p:sp>
          <p:nvSpPr>
            <p:cNvPr id="6" name="Line 4"/>
            <p:cNvSpPr>
              <a:spLocks noChangeShapeType="1"/>
            </p:cNvSpPr>
            <p:nvPr/>
          </p:nvSpPr>
          <p:spPr bwMode="auto">
            <a:xfrm>
              <a:off x="1524000" y="2311400"/>
              <a:ext cx="0" cy="3200400"/>
            </a:xfrm>
            <a:prstGeom prst="line">
              <a:avLst/>
            </a:prstGeom>
            <a:noFill/>
            <a:ln w="76200">
              <a:solidFill>
                <a:schemeClr val="tx1"/>
              </a:solidFill>
              <a:prstDash val="dash"/>
              <a:round/>
              <a:headEnd type="none" w="sm" len="sm"/>
              <a:tailEnd type="none" w="sm" len="sm"/>
            </a:ln>
          </p:spPr>
          <p:txBody>
            <a:bodyPr wrap="none" anchor="ctr"/>
            <a:lstStyle/>
            <a:p>
              <a:endParaRPr lang="en-US"/>
            </a:p>
          </p:txBody>
        </p:sp>
        <p:sp>
          <p:nvSpPr>
            <p:cNvPr id="7" name="Line 5"/>
            <p:cNvSpPr>
              <a:spLocks noChangeShapeType="1"/>
            </p:cNvSpPr>
            <p:nvPr/>
          </p:nvSpPr>
          <p:spPr bwMode="auto">
            <a:xfrm>
              <a:off x="1600200" y="2311400"/>
              <a:ext cx="2286000" cy="0"/>
            </a:xfrm>
            <a:prstGeom prst="line">
              <a:avLst/>
            </a:prstGeom>
            <a:noFill/>
            <a:ln w="76200">
              <a:solidFill>
                <a:schemeClr val="tx1"/>
              </a:solidFill>
              <a:prstDash val="dash"/>
              <a:round/>
              <a:headEnd/>
              <a:tailEnd type="none" w="sm" len="sm"/>
            </a:ln>
          </p:spPr>
          <p:txBody>
            <a:bodyPr wrap="none" anchor="ctr"/>
            <a:lstStyle/>
            <a:p>
              <a:endParaRPr lang="en-US"/>
            </a:p>
          </p:txBody>
        </p:sp>
        <p:sp>
          <p:nvSpPr>
            <p:cNvPr id="8" name="Line 6"/>
            <p:cNvSpPr>
              <a:spLocks noChangeShapeType="1"/>
            </p:cNvSpPr>
            <p:nvPr/>
          </p:nvSpPr>
          <p:spPr bwMode="auto">
            <a:xfrm flipV="1">
              <a:off x="8229600" y="2311400"/>
              <a:ext cx="0" cy="3200400"/>
            </a:xfrm>
            <a:prstGeom prst="line">
              <a:avLst/>
            </a:prstGeom>
            <a:noFill/>
            <a:ln w="76200">
              <a:solidFill>
                <a:schemeClr val="tx1"/>
              </a:solidFill>
              <a:prstDash val="dash"/>
              <a:round/>
              <a:headEnd type="none" w="sm" len="sm"/>
              <a:tailEnd type="none" w="sm" len="sm"/>
            </a:ln>
          </p:spPr>
          <p:txBody>
            <a:bodyPr wrap="none" anchor="ctr"/>
            <a:lstStyle/>
            <a:p>
              <a:endParaRPr lang="en-US"/>
            </a:p>
          </p:txBody>
        </p:sp>
        <p:sp>
          <p:nvSpPr>
            <p:cNvPr id="9" name="Line 7"/>
            <p:cNvSpPr>
              <a:spLocks noChangeShapeType="1"/>
            </p:cNvSpPr>
            <p:nvPr/>
          </p:nvSpPr>
          <p:spPr bwMode="auto">
            <a:xfrm>
              <a:off x="5410200" y="2311400"/>
              <a:ext cx="2667000" cy="0"/>
            </a:xfrm>
            <a:prstGeom prst="line">
              <a:avLst/>
            </a:prstGeom>
            <a:noFill/>
            <a:ln w="76200">
              <a:solidFill>
                <a:schemeClr val="tx1"/>
              </a:solidFill>
              <a:prstDash val="dash"/>
              <a:round/>
              <a:headEnd type="triangle" w="med" len="med"/>
              <a:tailEnd/>
            </a:ln>
          </p:spPr>
          <p:txBody>
            <a:bodyPr wrap="none" anchor="ctr"/>
            <a:lstStyle/>
            <a:p>
              <a:endParaRPr lang="en-US"/>
            </a:p>
          </p:txBody>
        </p:sp>
        <p:sp>
          <p:nvSpPr>
            <p:cNvPr id="10" name="Rectangle 8"/>
            <p:cNvSpPr>
              <a:spLocks noChangeArrowheads="1"/>
            </p:cNvSpPr>
            <p:nvPr/>
          </p:nvSpPr>
          <p:spPr bwMode="auto">
            <a:xfrm>
              <a:off x="2819400" y="2997200"/>
              <a:ext cx="4267200" cy="2971800"/>
            </a:xfrm>
            <a:prstGeom prst="rect">
              <a:avLst/>
            </a:prstGeom>
            <a:solidFill>
              <a:schemeClr val="bg1">
                <a:lumMod val="85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n-US"/>
            </a:p>
          </p:txBody>
        </p:sp>
        <p:sp>
          <p:nvSpPr>
            <p:cNvPr id="11" name="Text Box 9"/>
            <p:cNvSpPr txBox="1">
              <a:spLocks noChangeArrowheads="1"/>
            </p:cNvSpPr>
            <p:nvPr/>
          </p:nvSpPr>
          <p:spPr bwMode="auto">
            <a:xfrm>
              <a:off x="6324600" y="2997200"/>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000" b="1" dirty="0" err="1"/>
                <a:t>SoC</a:t>
              </a:r>
              <a:endParaRPr kumimoji="0" lang="en-US" sz="2000" b="1" dirty="0"/>
            </a:p>
          </p:txBody>
        </p:sp>
        <p:sp>
          <p:nvSpPr>
            <p:cNvPr id="12" name="Oval 10"/>
            <p:cNvSpPr>
              <a:spLocks noChangeArrowheads="1"/>
            </p:cNvSpPr>
            <p:nvPr/>
          </p:nvSpPr>
          <p:spPr bwMode="auto">
            <a:xfrm>
              <a:off x="3276600" y="34544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13" name="Line 11"/>
            <p:cNvSpPr>
              <a:spLocks noChangeShapeType="1"/>
            </p:cNvSpPr>
            <p:nvPr/>
          </p:nvSpPr>
          <p:spPr bwMode="auto">
            <a:xfrm>
              <a:off x="5257800" y="4902200"/>
              <a:ext cx="838200" cy="0"/>
            </a:xfrm>
            <a:prstGeom prst="line">
              <a:avLst/>
            </a:prstGeom>
            <a:noFill/>
            <a:ln w="76200" cap="sq">
              <a:solidFill>
                <a:srgbClr val="FF0000"/>
              </a:solidFill>
              <a:round/>
              <a:headEnd type="none" w="sm" len="sm"/>
              <a:tailEnd type="none" w="sm" len="sm"/>
            </a:ln>
          </p:spPr>
          <p:txBody>
            <a:bodyPr wrap="none" anchor="ctr"/>
            <a:lstStyle/>
            <a:p>
              <a:endParaRPr lang="en-US"/>
            </a:p>
          </p:txBody>
        </p:sp>
        <p:sp>
          <p:nvSpPr>
            <p:cNvPr id="14" name="Line 12"/>
            <p:cNvSpPr>
              <a:spLocks noChangeShapeType="1"/>
            </p:cNvSpPr>
            <p:nvPr/>
          </p:nvSpPr>
          <p:spPr bwMode="auto">
            <a:xfrm flipV="1">
              <a:off x="51054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15" name="Line 13"/>
            <p:cNvSpPr>
              <a:spLocks noChangeShapeType="1"/>
            </p:cNvSpPr>
            <p:nvPr/>
          </p:nvSpPr>
          <p:spPr bwMode="auto">
            <a:xfrm flipV="1">
              <a:off x="62484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16" name="Line 14"/>
            <p:cNvSpPr>
              <a:spLocks noChangeShapeType="1"/>
            </p:cNvSpPr>
            <p:nvPr/>
          </p:nvSpPr>
          <p:spPr bwMode="auto">
            <a:xfrm>
              <a:off x="7467600" y="5511800"/>
              <a:ext cx="762000" cy="0"/>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17" name="Line 15"/>
            <p:cNvSpPr>
              <a:spLocks noChangeShapeType="1"/>
            </p:cNvSpPr>
            <p:nvPr/>
          </p:nvSpPr>
          <p:spPr bwMode="auto">
            <a:xfrm>
              <a:off x="6096000" y="5511800"/>
              <a:ext cx="1295400" cy="0"/>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18" name="Line 16"/>
            <p:cNvSpPr>
              <a:spLocks noChangeShapeType="1"/>
            </p:cNvSpPr>
            <p:nvPr/>
          </p:nvSpPr>
          <p:spPr bwMode="auto">
            <a:xfrm>
              <a:off x="2514600" y="3683000"/>
              <a:ext cx="762000" cy="1588"/>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19" name="Line 17"/>
            <p:cNvSpPr>
              <a:spLocks noChangeShapeType="1"/>
            </p:cNvSpPr>
            <p:nvPr/>
          </p:nvSpPr>
          <p:spPr bwMode="auto">
            <a:xfrm>
              <a:off x="1600200" y="3683000"/>
              <a:ext cx="838200" cy="1588"/>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20" name="Oval 18"/>
            <p:cNvSpPr>
              <a:spLocks noChangeArrowheads="1"/>
            </p:cNvSpPr>
            <p:nvPr/>
          </p:nvSpPr>
          <p:spPr bwMode="auto">
            <a:xfrm>
              <a:off x="4419600" y="3454400"/>
              <a:ext cx="533400" cy="457200"/>
            </a:xfrm>
            <a:prstGeom prst="ellipse">
              <a:avLst/>
            </a:prstGeom>
            <a:solidFill>
              <a:srgbClr val="FF0000"/>
            </a:solidFill>
            <a:ln w="12700" cap="sq">
              <a:noFill/>
              <a:round/>
              <a:headEnd type="none" w="sm" len="sm"/>
              <a:tailEnd type="none" w="sm" len="sm"/>
            </a:ln>
          </p:spPr>
          <p:txBody>
            <a:bodyPr wrap="none" anchor="ctr"/>
            <a:lstStyle/>
            <a:p>
              <a:pPr algn="ctr"/>
              <a:r>
                <a:rPr kumimoji="0" lang="en-US" sz="2200"/>
                <a:t>core</a:t>
              </a:r>
            </a:p>
          </p:txBody>
        </p:sp>
        <p:sp>
          <p:nvSpPr>
            <p:cNvPr id="21" name="Oval 19"/>
            <p:cNvSpPr>
              <a:spLocks noChangeArrowheads="1"/>
            </p:cNvSpPr>
            <p:nvPr/>
          </p:nvSpPr>
          <p:spPr bwMode="auto">
            <a:xfrm>
              <a:off x="5562600" y="34544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22" name="Oval 20"/>
            <p:cNvSpPr>
              <a:spLocks noChangeArrowheads="1"/>
            </p:cNvSpPr>
            <p:nvPr/>
          </p:nvSpPr>
          <p:spPr bwMode="auto">
            <a:xfrm>
              <a:off x="5562600" y="52832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23" name="Oval 21"/>
            <p:cNvSpPr>
              <a:spLocks noChangeArrowheads="1"/>
            </p:cNvSpPr>
            <p:nvPr/>
          </p:nvSpPr>
          <p:spPr bwMode="auto">
            <a:xfrm>
              <a:off x="4495800" y="5283200"/>
              <a:ext cx="533400" cy="457200"/>
            </a:xfrm>
            <a:prstGeom prst="ellipse">
              <a:avLst/>
            </a:prstGeom>
            <a:solidFill>
              <a:srgbClr val="3399FF"/>
            </a:solidFill>
            <a:ln w="12700" cap="sq">
              <a:noFill/>
              <a:round/>
              <a:headEnd type="none" w="sm" len="sm"/>
              <a:tailEnd type="none" w="sm" len="sm"/>
            </a:ln>
          </p:spPr>
          <p:txBody>
            <a:bodyPr wrap="none" anchor="ctr"/>
            <a:lstStyle/>
            <a:p>
              <a:pPr algn="ctr"/>
              <a:r>
                <a:rPr kumimoji="0" lang="en-US" sz="2200"/>
                <a:t>core</a:t>
              </a:r>
            </a:p>
          </p:txBody>
        </p:sp>
        <p:sp>
          <p:nvSpPr>
            <p:cNvPr id="24" name="Oval 22"/>
            <p:cNvSpPr>
              <a:spLocks noChangeArrowheads="1"/>
            </p:cNvSpPr>
            <p:nvPr/>
          </p:nvSpPr>
          <p:spPr bwMode="auto">
            <a:xfrm>
              <a:off x="3276600" y="5283200"/>
              <a:ext cx="533400" cy="457200"/>
            </a:xfrm>
            <a:prstGeom prst="ellipse">
              <a:avLst/>
            </a:prstGeom>
            <a:solidFill>
              <a:srgbClr val="FF0000"/>
            </a:solidFill>
            <a:ln w="12700" cap="sq">
              <a:noFill/>
              <a:round/>
              <a:headEnd type="none" w="sm" len="sm"/>
              <a:tailEnd type="none" w="sm" len="sm"/>
            </a:ln>
          </p:spPr>
          <p:txBody>
            <a:bodyPr wrap="none" anchor="ctr"/>
            <a:lstStyle/>
            <a:p>
              <a:pPr algn="ctr"/>
              <a:r>
                <a:rPr kumimoji="0" lang="en-US" sz="2200"/>
                <a:t>core</a:t>
              </a:r>
            </a:p>
          </p:txBody>
        </p:sp>
        <p:sp>
          <p:nvSpPr>
            <p:cNvPr id="25" name="Line 23"/>
            <p:cNvSpPr>
              <a:spLocks noChangeShapeType="1"/>
            </p:cNvSpPr>
            <p:nvPr/>
          </p:nvSpPr>
          <p:spPr bwMode="auto">
            <a:xfrm>
              <a:off x="4038600" y="4292600"/>
              <a:ext cx="990600" cy="0"/>
            </a:xfrm>
            <a:prstGeom prst="line">
              <a:avLst/>
            </a:prstGeom>
            <a:noFill/>
            <a:ln w="76200" cap="sq">
              <a:solidFill>
                <a:srgbClr val="FF3300"/>
              </a:solidFill>
              <a:round/>
              <a:headEnd type="none" w="sm" len="sm"/>
              <a:tailEnd type="none" w="sm" len="sm"/>
            </a:ln>
          </p:spPr>
          <p:txBody>
            <a:bodyPr wrap="none" anchor="ctr"/>
            <a:lstStyle/>
            <a:p>
              <a:endParaRPr lang="en-US"/>
            </a:p>
          </p:txBody>
        </p:sp>
        <p:sp>
          <p:nvSpPr>
            <p:cNvPr id="26" name="Line 24"/>
            <p:cNvSpPr>
              <a:spLocks noChangeShapeType="1"/>
            </p:cNvSpPr>
            <p:nvPr/>
          </p:nvSpPr>
          <p:spPr bwMode="auto">
            <a:xfrm>
              <a:off x="5257800" y="4292600"/>
              <a:ext cx="838200" cy="0"/>
            </a:xfrm>
            <a:prstGeom prst="line">
              <a:avLst/>
            </a:prstGeom>
            <a:noFill/>
            <a:ln w="76200" cap="sq">
              <a:solidFill>
                <a:srgbClr val="FF3300"/>
              </a:solidFill>
              <a:round/>
              <a:headEnd type="none" w="sm" len="sm"/>
              <a:tailEnd type="none" w="sm" len="sm"/>
            </a:ln>
          </p:spPr>
          <p:txBody>
            <a:bodyPr wrap="none" anchor="ctr"/>
            <a:lstStyle/>
            <a:p>
              <a:endParaRPr lang="en-US"/>
            </a:p>
          </p:txBody>
        </p:sp>
        <p:sp>
          <p:nvSpPr>
            <p:cNvPr id="27" name="Line 25"/>
            <p:cNvSpPr>
              <a:spLocks noChangeShapeType="1"/>
            </p:cNvSpPr>
            <p:nvPr/>
          </p:nvSpPr>
          <p:spPr bwMode="auto">
            <a:xfrm>
              <a:off x="4038600" y="4902200"/>
              <a:ext cx="990600" cy="0"/>
            </a:xfrm>
            <a:prstGeom prst="line">
              <a:avLst/>
            </a:prstGeom>
            <a:noFill/>
            <a:ln w="76200" cap="sq">
              <a:solidFill>
                <a:srgbClr val="FF3300"/>
              </a:solidFill>
              <a:round/>
              <a:headEnd type="none" w="sm" len="sm"/>
              <a:tailEnd type="none" w="sm" len="sm"/>
            </a:ln>
          </p:spPr>
          <p:txBody>
            <a:bodyPr wrap="none" anchor="ctr"/>
            <a:lstStyle/>
            <a:p>
              <a:endParaRPr lang="en-US"/>
            </a:p>
          </p:txBody>
        </p:sp>
        <p:sp>
          <p:nvSpPr>
            <p:cNvPr id="28" name="Line 26"/>
            <p:cNvSpPr>
              <a:spLocks noChangeShapeType="1"/>
            </p:cNvSpPr>
            <p:nvPr/>
          </p:nvSpPr>
          <p:spPr bwMode="auto">
            <a:xfrm flipV="1">
              <a:off x="3886200" y="4368800"/>
              <a:ext cx="0" cy="457200"/>
            </a:xfrm>
            <a:prstGeom prst="line">
              <a:avLst/>
            </a:prstGeom>
            <a:noFill/>
            <a:ln w="76200" cap="sq">
              <a:solidFill>
                <a:schemeClr val="tx1"/>
              </a:solidFill>
              <a:round/>
              <a:headEnd type="none" w="sm" len="sm"/>
              <a:tailEnd type="none" w="sm" len="sm"/>
            </a:ln>
          </p:spPr>
          <p:txBody>
            <a:bodyPr wrap="none" anchor="ctr"/>
            <a:lstStyle/>
            <a:p>
              <a:endParaRPr lang="en-US"/>
            </a:p>
          </p:txBody>
        </p:sp>
        <p:sp>
          <p:nvSpPr>
            <p:cNvPr id="29" name="Rectangle 27"/>
            <p:cNvSpPr>
              <a:spLocks noChangeArrowheads="1"/>
            </p:cNvSpPr>
            <p:nvPr/>
          </p:nvSpPr>
          <p:spPr bwMode="auto">
            <a:xfrm rot="5400000">
              <a:off x="3771900" y="4102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30" name="Rectangle 28"/>
            <p:cNvSpPr>
              <a:spLocks noChangeArrowheads="1"/>
            </p:cNvSpPr>
            <p:nvPr/>
          </p:nvSpPr>
          <p:spPr bwMode="auto">
            <a:xfrm rot="5400000">
              <a:off x="4991100" y="4102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31" name="Rectangle 29"/>
            <p:cNvSpPr>
              <a:spLocks noChangeArrowheads="1"/>
            </p:cNvSpPr>
            <p:nvPr/>
          </p:nvSpPr>
          <p:spPr bwMode="auto">
            <a:xfrm rot="5400000">
              <a:off x="6057900" y="4102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32" name="Rectangle 30"/>
            <p:cNvSpPr>
              <a:spLocks noChangeArrowheads="1"/>
            </p:cNvSpPr>
            <p:nvPr/>
          </p:nvSpPr>
          <p:spPr bwMode="auto">
            <a:xfrm rot="5400000">
              <a:off x="37719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33" name="Rectangle 31"/>
            <p:cNvSpPr>
              <a:spLocks noChangeArrowheads="1"/>
            </p:cNvSpPr>
            <p:nvPr/>
          </p:nvSpPr>
          <p:spPr bwMode="auto">
            <a:xfrm rot="5400000">
              <a:off x="49911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sp>
          <p:nvSpPr>
            <p:cNvPr id="34" name="Rectangle 32"/>
            <p:cNvSpPr>
              <a:spLocks noChangeArrowheads="1"/>
            </p:cNvSpPr>
            <p:nvPr/>
          </p:nvSpPr>
          <p:spPr bwMode="auto">
            <a:xfrm rot="5400000">
              <a:off x="6057900" y="4864100"/>
              <a:ext cx="304800" cy="228600"/>
            </a:xfrm>
            <a:prstGeom prst="rect">
              <a:avLst/>
            </a:prstGeom>
            <a:solidFill>
              <a:srgbClr val="FF3300"/>
            </a:solidFill>
            <a:ln w="57150" cap="sq">
              <a:solidFill>
                <a:srgbClr val="FF3300"/>
              </a:solidFill>
              <a:miter lim="800000"/>
              <a:headEnd type="none" w="sm" len="sm"/>
              <a:tailEnd type="none" w="sm" len="sm"/>
            </a:ln>
          </p:spPr>
          <p:txBody>
            <a:bodyPr wrap="none" anchor="ctr"/>
            <a:lstStyle/>
            <a:p>
              <a:endParaRPr lang="en-US"/>
            </a:p>
          </p:txBody>
        </p:sp>
        <p:grpSp>
          <p:nvGrpSpPr>
            <p:cNvPr id="35" name="Group 33"/>
            <p:cNvGrpSpPr>
              <a:grpSpLocks/>
            </p:cNvGrpSpPr>
            <p:nvPr/>
          </p:nvGrpSpPr>
          <p:grpSpPr bwMode="auto">
            <a:xfrm>
              <a:off x="3581400" y="3911600"/>
              <a:ext cx="2667000" cy="1371600"/>
              <a:chOff x="2256" y="2688"/>
              <a:chExt cx="1680" cy="864"/>
            </a:xfrm>
          </p:grpSpPr>
          <p:sp>
            <p:nvSpPr>
              <p:cNvPr id="60" name="Rectangle 34"/>
              <p:cNvSpPr>
                <a:spLocks noChangeArrowheads="1"/>
              </p:cNvSpPr>
              <p:nvPr/>
            </p:nvSpPr>
            <p:spPr bwMode="auto">
              <a:xfrm rot="-2532097">
                <a:off x="2256"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61" name="Rectangle 35"/>
              <p:cNvSpPr>
                <a:spLocks noChangeArrowheads="1"/>
              </p:cNvSpPr>
              <p:nvPr/>
            </p:nvSpPr>
            <p:spPr bwMode="auto">
              <a:xfrm rot="-2532097">
                <a:off x="3024"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62" name="Rectangle 36"/>
              <p:cNvSpPr>
                <a:spLocks noChangeArrowheads="1"/>
              </p:cNvSpPr>
              <p:nvPr/>
            </p:nvSpPr>
            <p:spPr bwMode="auto">
              <a:xfrm rot="-2532097">
                <a:off x="3696" y="2688"/>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63" name="Rectangle 37"/>
              <p:cNvSpPr>
                <a:spLocks noChangeArrowheads="1"/>
              </p:cNvSpPr>
              <p:nvPr/>
            </p:nvSpPr>
            <p:spPr bwMode="auto">
              <a:xfrm rot="-8629276">
                <a:off x="2256"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64" name="Rectangle 38"/>
              <p:cNvSpPr>
                <a:spLocks noChangeArrowheads="1"/>
              </p:cNvSpPr>
              <p:nvPr/>
            </p:nvSpPr>
            <p:spPr bwMode="auto">
              <a:xfrm rot="-8629276">
                <a:off x="3024"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sp>
            <p:nvSpPr>
              <p:cNvPr id="65" name="Rectangle 39"/>
              <p:cNvSpPr>
                <a:spLocks noChangeArrowheads="1"/>
              </p:cNvSpPr>
              <p:nvPr/>
            </p:nvSpPr>
            <p:spPr bwMode="auto">
              <a:xfrm rot="-8629276">
                <a:off x="3696" y="3456"/>
                <a:ext cx="240" cy="96"/>
              </a:xfrm>
              <a:prstGeom prst="rect">
                <a:avLst/>
              </a:prstGeom>
              <a:solidFill>
                <a:srgbClr val="3366FF"/>
              </a:solidFill>
              <a:ln w="38100" cap="sq">
                <a:noFill/>
                <a:miter lim="800000"/>
                <a:headEnd type="none" w="sm" len="sm"/>
                <a:tailEnd type="none" w="sm" len="sm"/>
              </a:ln>
            </p:spPr>
            <p:txBody>
              <a:bodyPr wrap="none" anchor="ctr"/>
              <a:lstStyle/>
              <a:p>
                <a:endParaRPr lang="en-US"/>
              </a:p>
            </p:txBody>
          </p:sp>
        </p:grpSp>
        <p:sp>
          <p:nvSpPr>
            <p:cNvPr id="36" name="Line 40"/>
            <p:cNvSpPr>
              <a:spLocks noChangeShapeType="1"/>
            </p:cNvSpPr>
            <p:nvPr/>
          </p:nvSpPr>
          <p:spPr bwMode="auto">
            <a:xfrm>
              <a:off x="1600200" y="5511800"/>
              <a:ext cx="914400" cy="0"/>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37" name="Line 41"/>
            <p:cNvSpPr>
              <a:spLocks noChangeShapeType="1"/>
            </p:cNvSpPr>
            <p:nvPr/>
          </p:nvSpPr>
          <p:spPr bwMode="auto">
            <a:xfrm>
              <a:off x="2514600" y="5511800"/>
              <a:ext cx="762000" cy="0"/>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38" name="Text Box 42"/>
            <p:cNvSpPr txBox="1">
              <a:spLocks noChangeArrowheads="1"/>
            </p:cNvSpPr>
            <p:nvPr/>
          </p:nvSpPr>
          <p:spPr bwMode="auto">
            <a:xfrm>
              <a:off x="5486400" y="1397000"/>
              <a:ext cx="3657600" cy="519113"/>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800" dirty="0"/>
                <a:t>ATE = 4</a:t>
              </a:r>
              <a:r>
                <a:rPr kumimoji="0" lang="en-US" sz="2800" dirty="0">
                  <a:solidFill>
                    <a:srgbClr val="FF0000"/>
                  </a:solidFill>
                </a:rPr>
                <a:t>W channels</a:t>
              </a:r>
            </a:p>
          </p:txBody>
        </p:sp>
        <p:sp>
          <p:nvSpPr>
            <p:cNvPr id="39" name="Line 43"/>
            <p:cNvSpPr>
              <a:spLocks noChangeShapeType="1"/>
            </p:cNvSpPr>
            <p:nvPr/>
          </p:nvSpPr>
          <p:spPr bwMode="auto">
            <a:xfrm flipV="1">
              <a:off x="3733800" y="4521200"/>
              <a:ext cx="304800" cy="152400"/>
            </a:xfrm>
            <a:prstGeom prst="line">
              <a:avLst/>
            </a:prstGeom>
            <a:noFill/>
            <a:ln w="38100" cap="sq">
              <a:solidFill>
                <a:schemeClr val="tx1"/>
              </a:solidFill>
              <a:round/>
              <a:headEnd/>
              <a:tailEnd/>
            </a:ln>
          </p:spPr>
          <p:txBody>
            <a:bodyPr wrap="none" anchor="ctr"/>
            <a:lstStyle/>
            <a:p>
              <a:endParaRPr lang="en-US"/>
            </a:p>
          </p:txBody>
        </p:sp>
        <p:sp>
          <p:nvSpPr>
            <p:cNvPr id="40" name="Text Box 44"/>
            <p:cNvSpPr txBox="1">
              <a:spLocks noChangeArrowheads="1"/>
            </p:cNvSpPr>
            <p:nvPr/>
          </p:nvSpPr>
          <p:spPr bwMode="auto">
            <a:xfrm>
              <a:off x="4038600" y="4368800"/>
              <a:ext cx="381000" cy="457200"/>
            </a:xfrm>
            <a:prstGeom prst="rect">
              <a:avLst/>
            </a:prstGeom>
            <a:noFill/>
            <a:ln w="76200" cap="sq">
              <a:noFill/>
              <a:miter lim="800000"/>
              <a:headEnd/>
              <a:tailEnd/>
            </a:ln>
          </p:spPr>
          <p:txBody>
            <a:bodyPr>
              <a:spAutoFit/>
            </a:bodyPr>
            <a:lstStyle/>
            <a:p>
              <a:pPr algn="ctr">
                <a:spcBef>
                  <a:spcPct val="50000"/>
                </a:spcBef>
              </a:pPr>
              <a:r>
                <a:rPr lang="pt-BR" b="1"/>
                <a:t>w</a:t>
              </a:r>
              <a:endParaRPr lang="en-US" b="1"/>
            </a:p>
          </p:txBody>
        </p:sp>
        <p:sp>
          <p:nvSpPr>
            <p:cNvPr id="41" name="Line 45"/>
            <p:cNvSpPr>
              <a:spLocks noChangeShapeType="1"/>
            </p:cNvSpPr>
            <p:nvPr/>
          </p:nvSpPr>
          <p:spPr bwMode="auto">
            <a:xfrm flipV="1">
              <a:off x="2590800" y="3530600"/>
              <a:ext cx="152400" cy="304800"/>
            </a:xfrm>
            <a:prstGeom prst="line">
              <a:avLst/>
            </a:prstGeom>
            <a:noFill/>
            <a:ln w="38100" cap="sq">
              <a:solidFill>
                <a:srgbClr val="FF0000"/>
              </a:solidFill>
              <a:round/>
              <a:headEnd/>
              <a:tailEnd/>
            </a:ln>
          </p:spPr>
          <p:txBody>
            <a:bodyPr wrap="none" anchor="ctr"/>
            <a:lstStyle/>
            <a:p>
              <a:endParaRPr lang="en-US"/>
            </a:p>
          </p:txBody>
        </p:sp>
        <p:sp>
          <p:nvSpPr>
            <p:cNvPr id="42" name="Text Box 46"/>
            <p:cNvSpPr txBox="1">
              <a:spLocks noChangeArrowheads="1"/>
            </p:cNvSpPr>
            <p:nvPr/>
          </p:nvSpPr>
          <p:spPr bwMode="auto">
            <a:xfrm>
              <a:off x="2286000" y="31496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43" name="Line 47"/>
            <p:cNvSpPr>
              <a:spLocks noChangeShapeType="1"/>
            </p:cNvSpPr>
            <p:nvPr/>
          </p:nvSpPr>
          <p:spPr bwMode="auto">
            <a:xfrm flipV="1">
              <a:off x="25908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44" name="Text Box 48"/>
            <p:cNvSpPr txBox="1">
              <a:spLocks noChangeArrowheads="1"/>
            </p:cNvSpPr>
            <p:nvPr/>
          </p:nvSpPr>
          <p:spPr bwMode="auto">
            <a:xfrm>
              <a:off x="22860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45" name="Line 49"/>
            <p:cNvSpPr>
              <a:spLocks noChangeShapeType="1"/>
            </p:cNvSpPr>
            <p:nvPr/>
          </p:nvSpPr>
          <p:spPr bwMode="auto">
            <a:xfrm flipV="1">
              <a:off x="67818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46" name="Text Box 50"/>
            <p:cNvSpPr txBox="1">
              <a:spLocks noChangeArrowheads="1"/>
            </p:cNvSpPr>
            <p:nvPr/>
          </p:nvSpPr>
          <p:spPr bwMode="auto">
            <a:xfrm>
              <a:off x="64770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47" name="Line 51"/>
            <p:cNvSpPr>
              <a:spLocks noChangeShapeType="1"/>
            </p:cNvSpPr>
            <p:nvPr/>
          </p:nvSpPr>
          <p:spPr bwMode="auto">
            <a:xfrm flipV="1">
              <a:off x="1828800" y="3530600"/>
              <a:ext cx="152400" cy="304800"/>
            </a:xfrm>
            <a:prstGeom prst="line">
              <a:avLst/>
            </a:prstGeom>
            <a:noFill/>
            <a:ln w="38100" cap="sq">
              <a:solidFill>
                <a:srgbClr val="FF0000"/>
              </a:solidFill>
              <a:round/>
              <a:headEnd/>
              <a:tailEnd/>
            </a:ln>
          </p:spPr>
          <p:txBody>
            <a:bodyPr wrap="none" anchor="ctr"/>
            <a:lstStyle/>
            <a:p>
              <a:endParaRPr lang="en-US"/>
            </a:p>
          </p:txBody>
        </p:sp>
        <p:sp>
          <p:nvSpPr>
            <p:cNvPr id="48" name="Text Box 52"/>
            <p:cNvSpPr txBox="1">
              <a:spLocks noChangeArrowheads="1"/>
            </p:cNvSpPr>
            <p:nvPr/>
          </p:nvSpPr>
          <p:spPr bwMode="auto">
            <a:xfrm>
              <a:off x="1524000" y="31496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49" name="Line 53"/>
            <p:cNvSpPr>
              <a:spLocks noChangeShapeType="1"/>
            </p:cNvSpPr>
            <p:nvPr/>
          </p:nvSpPr>
          <p:spPr bwMode="auto">
            <a:xfrm flipV="1">
              <a:off x="19050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50" name="Text Box 54"/>
            <p:cNvSpPr txBox="1">
              <a:spLocks noChangeArrowheads="1"/>
            </p:cNvSpPr>
            <p:nvPr/>
          </p:nvSpPr>
          <p:spPr bwMode="auto">
            <a:xfrm>
              <a:off x="16002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51" name="Line 55"/>
            <p:cNvSpPr>
              <a:spLocks noChangeShapeType="1"/>
            </p:cNvSpPr>
            <p:nvPr/>
          </p:nvSpPr>
          <p:spPr bwMode="auto">
            <a:xfrm flipV="1">
              <a:off x="7696200" y="5359400"/>
              <a:ext cx="152400" cy="304800"/>
            </a:xfrm>
            <a:prstGeom prst="line">
              <a:avLst/>
            </a:prstGeom>
            <a:noFill/>
            <a:ln w="38100" cap="sq">
              <a:solidFill>
                <a:srgbClr val="FF0000"/>
              </a:solidFill>
              <a:round/>
              <a:headEnd/>
              <a:tailEnd/>
            </a:ln>
          </p:spPr>
          <p:txBody>
            <a:bodyPr wrap="none" anchor="ctr"/>
            <a:lstStyle/>
            <a:p>
              <a:endParaRPr lang="en-US"/>
            </a:p>
          </p:txBody>
        </p:sp>
        <p:sp>
          <p:nvSpPr>
            <p:cNvPr id="52" name="Text Box 56"/>
            <p:cNvSpPr txBox="1">
              <a:spLocks noChangeArrowheads="1"/>
            </p:cNvSpPr>
            <p:nvPr/>
          </p:nvSpPr>
          <p:spPr bwMode="auto">
            <a:xfrm>
              <a:off x="7467600" y="49784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53" name="Line 57"/>
            <p:cNvSpPr>
              <a:spLocks noChangeShapeType="1"/>
            </p:cNvSpPr>
            <p:nvPr/>
          </p:nvSpPr>
          <p:spPr bwMode="auto">
            <a:xfrm>
              <a:off x="7467600" y="3683000"/>
              <a:ext cx="762000" cy="0"/>
            </a:xfrm>
            <a:prstGeom prst="line">
              <a:avLst/>
            </a:prstGeom>
            <a:noFill/>
            <a:ln w="76200" cap="sq">
              <a:solidFill>
                <a:schemeClr val="tx1"/>
              </a:solidFill>
              <a:round/>
              <a:headEnd type="none" w="sm" len="sm"/>
              <a:tailEnd type="triangle" w="med" len="med"/>
            </a:ln>
          </p:spPr>
          <p:txBody>
            <a:bodyPr wrap="none" anchor="ctr"/>
            <a:lstStyle/>
            <a:p>
              <a:endParaRPr lang="en-US"/>
            </a:p>
          </p:txBody>
        </p:sp>
        <p:sp>
          <p:nvSpPr>
            <p:cNvPr id="54" name="Line 58"/>
            <p:cNvSpPr>
              <a:spLocks noChangeShapeType="1"/>
            </p:cNvSpPr>
            <p:nvPr/>
          </p:nvSpPr>
          <p:spPr bwMode="auto">
            <a:xfrm>
              <a:off x="6172200" y="3683000"/>
              <a:ext cx="1219200" cy="0"/>
            </a:xfrm>
            <a:prstGeom prst="line">
              <a:avLst/>
            </a:prstGeom>
            <a:noFill/>
            <a:ln w="104775" cap="sq">
              <a:solidFill>
                <a:srgbClr val="FF3300"/>
              </a:solidFill>
              <a:round/>
              <a:headEnd type="none" w="sm" len="sm"/>
              <a:tailEnd type="triangle" w="med" len="med"/>
            </a:ln>
          </p:spPr>
          <p:txBody>
            <a:bodyPr wrap="none" anchor="ctr"/>
            <a:lstStyle/>
            <a:p>
              <a:endParaRPr lang="en-US"/>
            </a:p>
          </p:txBody>
        </p:sp>
        <p:sp>
          <p:nvSpPr>
            <p:cNvPr id="55" name="Line 59"/>
            <p:cNvSpPr>
              <a:spLocks noChangeShapeType="1"/>
            </p:cNvSpPr>
            <p:nvPr/>
          </p:nvSpPr>
          <p:spPr bwMode="auto">
            <a:xfrm flipV="1">
              <a:off x="6781800" y="3530600"/>
              <a:ext cx="152400" cy="304800"/>
            </a:xfrm>
            <a:prstGeom prst="line">
              <a:avLst/>
            </a:prstGeom>
            <a:noFill/>
            <a:ln w="38100" cap="sq">
              <a:solidFill>
                <a:srgbClr val="FF0000"/>
              </a:solidFill>
              <a:round/>
              <a:headEnd/>
              <a:tailEnd/>
            </a:ln>
          </p:spPr>
          <p:txBody>
            <a:bodyPr wrap="none" anchor="ctr"/>
            <a:lstStyle/>
            <a:p>
              <a:endParaRPr lang="en-US"/>
            </a:p>
          </p:txBody>
        </p:sp>
        <p:sp>
          <p:nvSpPr>
            <p:cNvPr id="56" name="Text Box 60"/>
            <p:cNvSpPr txBox="1">
              <a:spLocks noChangeArrowheads="1"/>
            </p:cNvSpPr>
            <p:nvPr/>
          </p:nvSpPr>
          <p:spPr bwMode="auto">
            <a:xfrm>
              <a:off x="6477000" y="3276600"/>
              <a:ext cx="381000" cy="457200"/>
            </a:xfrm>
            <a:prstGeom prst="rect">
              <a:avLst/>
            </a:prstGeom>
            <a:noFill/>
            <a:ln w="76200" cap="sq">
              <a:noFill/>
              <a:miter lim="800000"/>
              <a:headEnd/>
              <a:tailEnd/>
            </a:ln>
          </p:spPr>
          <p:txBody>
            <a:bodyPr>
              <a:spAutoFit/>
            </a:bodyPr>
            <a:lstStyle/>
            <a:p>
              <a:pPr algn="ctr">
                <a:spcBef>
                  <a:spcPct val="50000"/>
                </a:spcBef>
              </a:pPr>
              <a:r>
                <a:rPr lang="pt-BR" b="1" dirty="0">
                  <a:solidFill>
                    <a:srgbClr val="FF0000"/>
                  </a:solidFill>
                </a:rPr>
                <a:t>w</a:t>
              </a:r>
              <a:endParaRPr lang="en-US" b="1" dirty="0">
                <a:solidFill>
                  <a:srgbClr val="FF0000"/>
                </a:solidFill>
              </a:endParaRPr>
            </a:p>
          </p:txBody>
        </p:sp>
        <p:sp>
          <p:nvSpPr>
            <p:cNvPr id="57" name="Line 61"/>
            <p:cNvSpPr>
              <a:spLocks noChangeShapeType="1"/>
            </p:cNvSpPr>
            <p:nvPr/>
          </p:nvSpPr>
          <p:spPr bwMode="auto">
            <a:xfrm flipV="1">
              <a:off x="7696200" y="3530600"/>
              <a:ext cx="152400" cy="304800"/>
            </a:xfrm>
            <a:prstGeom prst="line">
              <a:avLst/>
            </a:prstGeom>
            <a:noFill/>
            <a:ln w="38100" cap="sq">
              <a:solidFill>
                <a:srgbClr val="FF0000"/>
              </a:solidFill>
              <a:round/>
              <a:headEnd/>
              <a:tailEnd/>
            </a:ln>
          </p:spPr>
          <p:txBody>
            <a:bodyPr wrap="none" anchor="ctr"/>
            <a:lstStyle/>
            <a:p>
              <a:endParaRPr lang="en-US"/>
            </a:p>
          </p:txBody>
        </p:sp>
        <p:sp>
          <p:nvSpPr>
            <p:cNvPr id="58" name="Text Box 62"/>
            <p:cNvSpPr txBox="1">
              <a:spLocks noChangeArrowheads="1"/>
            </p:cNvSpPr>
            <p:nvPr/>
          </p:nvSpPr>
          <p:spPr bwMode="auto">
            <a:xfrm>
              <a:off x="7467600" y="3149600"/>
              <a:ext cx="381000" cy="457200"/>
            </a:xfrm>
            <a:prstGeom prst="rect">
              <a:avLst/>
            </a:prstGeom>
            <a:noFill/>
            <a:ln w="76200" cap="sq">
              <a:noFill/>
              <a:miter lim="800000"/>
              <a:headEnd/>
              <a:tailEnd/>
            </a:ln>
          </p:spPr>
          <p:txBody>
            <a:bodyPr>
              <a:spAutoFit/>
            </a:bodyPr>
            <a:lstStyle/>
            <a:p>
              <a:pPr algn="ctr">
                <a:spcBef>
                  <a:spcPct val="50000"/>
                </a:spcBef>
              </a:pPr>
              <a:r>
                <a:rPr lang="pt-BR" b="1">
                  <a:solidFill>
                    <a:srgbClr val="FF0000"/>
                  </a:solidFill>
                </a:rPr>
                <a:t>w</a:t>
              </a:r>
              <a:endParaRPr lang="en-US" b="1">
                <a:solidFill>
                  <a:srgbClr val="FF0000"/>
                </a:solidFill>
              </a:endParaRPr>
            </a:p>
          </p:txBody>
        </p:sp>
        <p:sp>
          <p:nvSpPr>
            <p:cNvPr id="59" name="Text Box 63"/>
            <p:cNvSpPr txBox="1">
              <a:spLocks noChangeArrowheads="1"/>
            </p:cNvSpPr>
            <p:nvPr/>
          </p:nvSpPr>
          <p:spPr bwMode="auto">
            <a:xfrm>
              <a:off x="2590800" y="6019800"/>
              <a:ext cx="4724400" cy="641350"/>
            </a:xfrm>
            <a:prstGeom prst="rect">
              <a:avLst/>
            </a:prstGeom>
            <a:noFill/>
            <a:ln w="76200" cap="sq">
              <a:noFill/>
              <a:miter lim="800000"/>
              <a:headEnd/>
              <a:tailEnd/>
            </a:ln>
          </p:spPr>
          <p:txBody>
            <a:bodyPr>
              <a:spAutoFit/>
            </a:bodyPr>
            <a:lstStyle/>
            <a:p>
              <a:pPr algn="ctr">
                <a:spcBef>
                  <a:spcPct val="50000"/>
                </a:spcBef>
                <a:buClr>
                  <a:srgbClr val="FFFF00"/>
                </a:buClr>
              </a:pPr>
              <a:r>
                <a:rPr lang="fr-FR" sz="3600" dirty="0"/>
                <a:t>2 </a:t>
              </a:r>
              <a:r>
                <a:rPr lang="fr-FR" sz="3600" dirty="0" err="1"/>
                <a:t>cores</a:t>
              </a:r>
              <a:r>
                <a:rPr lang="fr-FR" sz="3600" dirty="0"/>
                <a:t> </a:t>
              </a:r>
              <a:r>
                <a:rPr lang="fr-FR" sz="3600" dirty="0" err="1"/>
                <a:t>under</a:t>
              </a:r>
              <a:r>
                <a:rPr lang="fr-FR" sz="3600" dirty="0"/>
                <a:t> test</a:t>
              </a:r>
            </a:p>
          </p:txBody>
        </p:sp>
      </p:grpSp>
      <p:graphicFrame>
        <p:nvGraphicFramePr>
          <p:cNvPr id="98306" name="Object 3"/>
          <p:cNvGraphicFramePr>
            <a:graphicFrameLocks noChangeAspect="1"/>
          </p:cNvGraphicFramePr>
          <p:nvPr/>
        </p:nvGraphicFramePr>
        <p:xfrm>
          <a:off x="3009900" y="1219200"/>
          <a:ext cx="1658937" cy="1397000"/>
        </p:xfrm>
        <a:graphic>
          <a:graphicData uri="http://schemas.openxmlformats.org/presentationml/2006/ole">
            <p:oleObj spid="_x0000_s98306" name="Clip" r:id="rId3" imgW="4117680" imgH="3468960" progId="">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fontScale="90000"/>
          </a:bodyPr>
          <a:lstStyle/>
          <a:p>
            <a:r>
              <a:rPr lang="en-US" dirty="0" smtClean="0"/>
              <a:t>DFT Costs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86</a:t>
            </a:fld>
            <a:endParaRPr lang="en-US" dirty="0"/>
          </a:p>
        </p:txBody>
      </p:sp>
      <p:grpSp>
        <p:nvGrpSpPr>
          <p:cNvPr id="14" name="Group 13"/>
          <p:cNvGrpSpPr/>
          <p:nvPr/>
        </p:nvGrpSpPr>
        <p:grpSpPr>
          <a:xfrm>
            <a:off x="1692275" y="1676400"/>
            <a:ext cx="7110413" cy="5067300"/>
            <a:chOff x="1692275" y="1409700"/>
            <a:chExt cx="7110413" cy="5067300"/>
          </a:xfrm>
        </p:grpSpPr>
        <p:sp>
          <p:nvSpPr>
            <p:cNvPr id="13" name="Rectangle 12"/>
            <p:cNvSpPr/>
            <p:nvPr/>
          </p:nvSpPr>
          <p:spPr>
            <a:xfrm>
              <a:off x="1943100" y="1409700"/>
              <a:ext cx="6705600" cy="506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a:grpSpLocks/>
            </p:cNvGrpSpPr>
            <p:nvPr/>
          </p:nvGrpSpPr>
          <p:grpSpPr bwMode="auto">
            <a:xfrm>
              <a:off x="3306762" y="5903913"/>
              <a:ext cx="2789238" cy="457200"/>
              <a:chOff x="1264" y="3577"/>
              <a:chExt cx="1701" cy="288"/>
            </a:xfrm>
          </p:grpSpPr>
          <p:sp>
            <p:nvSpPr>
              <p:cNvPr id="6" name="Text Box 34"/>
              <p:cNvSpPr txBox="1">
                <a:spLocks noChangeArrowheads="1"/>
              </p:cNvSpPr>
              <p:nvPr/>
            </p:nvSpPr>
            <p:spPr bwMode="auto">
              <a:xfrm>
                <a:off x="1377" y="3577"/>
                <a:ext cx="1588" cy="288"/>
              </a:xfrm>
              <a:prstGeom prst="rect">
                <a:avLst/>
              </a:prstGeom>
              <a:noFill/>
              <a:ln w="76200" cap="sq">
                <a:noFill/>
                <a:miter lim="800000"/>
                <a:headEnd/>
                <a:tailEnd/>
              </a:ln>
            </p:spPr>
            <p:txBody>
              <a:bodyPr>
                <a:spAutoFit/>
              </a:bodyPr>
              <a:lstStyle/>
              <a:p>
                <a:pPr>
                  <a:spcBef>
                    <a:spcPct val="50000"/>
                  </a:spcBef>
                </a:pPr>
                <a:r>
                  <a:rPr lang="fr-FR" dirty="0"/>
                  <a:t>Test Time</a:t>
                </a:r>
              </a:p>
            </p:txBody>
          </p:sp>
          <p:sp>
            <p:nvSpPr>
              <p:cNvPr id="7" name="Rectangle 35"/>
              <p:cNvSpPr>
                <a:spLocks noChangeArrowheads="1"/>
              </p:cNvSpPr>
              <p:nvPr/>
            </p:nvSpPr>
            <p:spPr bwMode="auto">
              <a:xfrm>
                <a:off x="1264" y="3663"/>
                <a:ext cx="113" cy="113"/>
              </a:xfrm>
              <a:prstGeom prst="rect">
                <a:avLst/>
              </a:prstGeom>
              <a:solidFill>
                <a:srgbClr val="993366"/>
              </a:solidFill>
              <a:ln w="12700" cap="sq">
                <a:solidFill>
                  <a:schemeClr val="bg2"/>
                </a:solidFill>
                <a:miter lim="800000"/>
                <a:headEnd/>
                <a:tailEnd/>
              </a:ln>
            </p:spPr>
            <p:txBody>
              <a:bodyPr wrap="none" anchor="ctr"/>
              <a:lstStyle/>
              <a:p>
                <a:endParaRPr lang="en-US"/>
              </a:p>
            </p:txBody>
          </p:sp>
        </p:grpSp>
        <p:graphicFrame>
          <p:nvGraphicFramePr>
            <p:cNvPr id="8" name="Object 31"/>
            <p:cNvGraphicFramePr>
              <a:graphicFrameLocks noChangeAspect="1"/>
            </p:cNvGraphicFramePr>
            <p:nvPr>
              <p:ph idx="1"/>
            </p:nvPr>
          </p:nvGraphicFramePr>
          <p:xfrm>
            <a:off x="1692275" y="1504950"/>
            <a:ext cx="7110413" cy="3990975"/>
          </p:xfrm>
          <a:graphic>
            <a:graphicData uri="http://schemas.openxmlformats.org/presentationml/2006/ole">
              <p:oleObj spid="_x0000_s99330" name="Chart" r:id="rId3" imgW="10458450" imgH="6438900" progId="Excel.Sheet.8">
                <p:embed/>
              </p:oleObj>
            </a:graphicData>
          </a:graphic>
        </p:graphicFrame>
        <p:grpSp>
          <p:nvGrpSpPr>
            <p:cNvPr id="9" name="Group 36"/>
            <p:cNvGrpSpPr>
              <a:grpSpLocks/>
            </p:cNvGrpSpPr>
            <p:nvPr/>
          </p:nvGrpSpPr>
          <p:grpSpPr bwMode="auto">
            <a:xfrm>
              <a:off x="4930774" y="5905501"/>
              <a:ext cx="3527425" cy="457200"/>
              <a:chOff x="2653" y="3578"/>
              <a:chExt cx="2732" cy="288"/>
            </a:xfrm>
          </p:grpSpPr>
          <p:sp>
            <p:nvSpPr>
              <p:cNvPr id="10" name="Text Box 37"/>
              <p:cNvSpPr txBox="1">
                <a:spLocks noChangeArrowheads="1"/>
              </p:cNvSpPr>
              <p:nvPr/>
            </p:nvSpPr>
            <p:spPr bwMode="auto">
              <a:xfrm>
                <a:off x="2890" y="3578"/>
                <a:ext cx="2495" cy="288"/>
              </a:xfrm>
              <a:prstGeom prst="rect">
                <a:avLst/>
              </a:prstGeom>
              <a:noFill/>
              <a:ln w="76200" cap="sq">
                <a:noFill/>
                <a:miter lim="800000"/>
                <a:headEnd/>
                <a:tailEnd/>
              </a:ln>
            </p:spPr>
            <p:txBody>
              <a:bodyPr>
                <a:spAutoFit/>
              </a:bodyPr>
              <a:lstStyle/>
              <a:p>
                <a:pPr>
                  <a:spcBef>
                    <a:spcPct val="50000"/>
                  </a:spcBef>
                </a:pPr>
                <a:r>
                  <a:rPr lang="fr-FR" dirty="0" err="1"/>
                  <a:t>Number</a:t>
                </a:r>
                <a:r>
                  <a:rPr lang="fr-FR" dirty="0"/>
                  <a:t> of Extra Pins</a:t>
                </a:r>
              </a:p>
            </p:txBody>
          </p:sp>
          <p:sp>
            <p:nvSpPr>
              <p:cNvPr id="11" name="Rectangle 38"/>
              <p:cNvSpPr>
                <a:spLocks noChangeArrowheads="1"/>
              </p:cNvSpPr>
              <p:nvPr/>
            </p:nvSpPr>
            <p:spPr bwMode="auto">
              <a:xfrm>
                <a:off x="2653" y="3663"/>
                <a:ext cx="113" cy="113"/>
              </a:xfrm>
              <a:prstGeom prst="rect">
                <a:avLst/>
              </a:prstGeom>
              <a:solidFill>
                <a:srgbClr val="99CCFF"/>
              </a:solidFill>
              <a:ln w="12700" cap="sq">
                <a:solidFill>
                  <a:schemeClr val="bg2"/>
                </a:solidFill>
                <a:miter lim="800000"/>
                <a:headEnd/>
                <a:tailEnd/>
              </a:ln>
            </p:spPr>
            <p:txBody>
              <a:bodyPr wrap="none" anchor="ctr"/>
              <a:lstStyle/>
              <a:p>
                <a:endParaRPr lang="en-US"/>
              </a:p>
            </p:txBody>
          </p:sp>
        </p:grpSp>
      </p:grpSp>
      <p:sp>
        <p:nvSpPr>
          <p:cNvPr id="12" name="AutoShape 42"/>
          <p:cNvSpPr>
            <a:spLocks noChangeArrowheads="1"/>
          </p:cNvSpPr>
          <p:nvPr/>
        </p:nvSpPr>
        <p:spPr bwMode="auto">
          <a:xfrm>
            <a:off x="76200" y="2657475"/>
            <a:ext cx="1709738" cy="1800225"/>
          </a:xfrm>
          <a:prstGeom prst="verticalScroll">
            <a:avLst>
              <a:gd name="adj" fmla="val 12500"/>
            </a:avLst>
          </a:prstGeom>
          <a:solidFill>
            <a:srgbClr val="FF9900"/>
          </a:solidFill>
          <a:ln w="12700" cap="sq">
            <a:solidFill>
              <a:srgbClr val="003366"/>
            </a:solidFill>
            <a:round/>
            <a:headEnd/>
            <a:tailEnd/>
          </a:ln>
        </p:spPr>
        <p:txBody>
          <a:bodyPr wrap="none" anchor="ctr"/>
          <a:lstStyle/>
          <a:p>
            <a:r>
              <a:rPr lang="fr-FR" b="1" dirty="0"/>
              <a:t>p93791</a:t>
            </a:r>
          </a:p>
          <a:p>
            <a:pPr>
              <a:buFontTx/>
              <a:buChar char="•"/>
            </a:pPr>
            <a:r>
              <a:rPr lang="fr-FR" sz="1600" b="1" dirty="0"/>
              <a:t>103 Inputs </a:t>
            </a:r>
          </a:p>
          <a:p>
            <a:pPr>
              <a:buFontTx/>
              <a:buChar char="•"/>
            </a:pPr>
            <a:r>
              <a:rPr lang="fr-FR" sz="1600" b="1" dirty="0"/>
              <a:t>79 Outputs</a:t>
            </a:r>
          </a:p>
          <a:p>
            <a:pPr>
              <a:buFontTx/>
              <a:buChar char="•"/>
            </a:pPr>
            <a:r>
              <a:rPr lang="fr-FR" sz="1600" b="1" dirty="0"/>
              <a:t>66 </a:t>
            </a:r>
            <a:r>
              <a:rPr lang="fr-FR" sz="1600" b="1" dirty="0" err="1"/>
              <a:t>Bidirs</a:t>
            </a:r>
            <a:endParaRPr lang="fr-FR" sz="1600" b="1" dirty="0"/>
          </a:p>
          <a:p>
            <a:pPr>
              <a:buFontTx/>
              <a:buChar char="•"/>
            </a:pPr>
            <a:r>
              <a:rPr lang="fr-FR" sz="1600" b="1" dirty="0"/>
              <a:t>32 </a:t>
            </a:r>
            <a:r>
              <a:rPr lang="fr-FR" sz="1600" b="1" dirty="0" err="1"/>
              <a:t>Cores</a:t>
            </a:r>
            <a:endParaRPr lang="fr-FR" sz="1600" b="1" dirty="0"/>
          </a:p>
          <a:p>
            <a:endParaRPr lang="fr-FR" sz="1600" dirty="0"/>
          </a:p>
        </p:txBody>
      </p:sp>
      <p:sp>
        <p:nvSpPr>
          <p:cNvPr id="15" name="TextBox 14"/>
          <p:cNvSpPr txBox="1"/>
          <p:nvPr/>
        </p:nvSpPr>
        <p:spPr>
          <a:xfrm>
            <a:off x="647700" y="952500"/>
            <a:ext cx="7552132" cy="646331"/>
          </a:xfrm>
          <a:prstGeom prst="rect">
            <a:avLst/>
          </a:prstGeom>
          <a:noFill/>
        </p:spPr>
        <p:txBody>
          <a:bodyPr wrap="none" rtlCol="0">
            <a:spAutoFit/>
          </a:bodyPr>
          <a:lstStyle/>
          <a:p>
            <a:r>
              <a:rPr lang="en-US" dirty="0" smtClean="0"/>
              <a:t>Number of extra pins in the system grows much faster than the corresponding </a:t>
            </a:r>
          </a:p>
          <a:p>
            <a:r>
              <a:rPr lang="en-US" dirty="0" smtClean="0"/>
              <a:t>decrease in test time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662"/>
          </a:xfrm>
        </p:spPr>
        <p:txBody>
          <a:bodyPr/>
          <a:lstStyle/>
          <a:p>
            <a:r>
              <a:rPr lang="en-US" dirty="0" smtClean="0"/>
              <a:t>ATE Costs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87</a:t>
            </a:fld>
            <a:endParaRPr lang="en-US" dirty="0"/>
          </a:p>
        </p:txBody>
      </p:sp>
      <p:grpSp>
        <p:nvGrpSpPr>
          <p:cNvPr id="14" name="Group 13"/>
          <p:cNvGrpSpPr/>
          <p:nvPr/>
        </p:nvGrpSpPr>
        <p:grpSpPr>
          <a:xfrm>
            <a:off x="2019300" y="1498600"/>
            <a:ext cx="6819900" cy="4902200"/>
            <a:chOff x="2019300" y="1498600"/>
            <a:chExt cx="6819900" cy="4902200"/>
          </a:xfrm>
        </p:grpSpPr>
        <p:sp>
          <p:nvSpPr>
            <p:cNvPr id="13" name="Rectangle 12"/>
            <p:cNvSpPr/>
            <p:nvPr/>
          </p:nvSpPr>
          <p:spPr>
            <a:xfrm>
              <a:off x="2019300" y="1600200"/>
              <a:ext cx="68199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11"/>
            <p:cNvGraphicFramePr>
              <a:graphicFrameLocks/>
            </p:cNvGraphicFramePr>
            <p:nvPr>
              <p:ph idx="1"/>
            </p:nvPr>
          </p:nvGraphicFramePr>
          <p:xfrm>
            <a:off x="2046288" y="1498600"/>
            <a:ext cx="6751637" cy="4451350"/>
          </p:xfrm>
          <a:graphic>
            <a:graphicData uri="http://schemas.openxmlformats.org/presentationml/2006/ole">
              <p:oleObj spid="_x0000_s100354" name="Graphique" r:id="rId3" imgW="9744075" imgH="6286500" progId="Excel.Sheet.8">
                <p:embed/>
              </p:oleObj>
            </a:graphicData>
          </a:graphic>
        </p:graphicFrame>
        <p:grpSp>
          <p:nvGrpSpPr>
            <p:cNvPr id="6" name="Group 17"/>
            <p:cNvGrpSpPr>
              <a:grpSpLocks/>
            </p:cNvGrpSpPr>
            <p:nvPr/>
          </p:nvGrpSpPr>
          <p:grpSpPr bwMode="auto">
            <a:xfrm>
              <a:off x="3595687" y="5897563"/>
              <a:ext cx="2309813" cy="457200"/>
              <a:chOff x="1264" y="3577"/>
              <a:chExt cx="1701" cy="288"/>
            </a:xfrm>
          </p:grpSpPr>
          <p:sp>
            <p:nvSpPr>
              <p:cNvPr id="7" name="Text Box 13"/>
              <p:cNvSpPr txBox="1">
                <a:spLocks noChangeArrowheads="1"/>
              </p:cNvSpPr>
              <p:nvPr/>
            </p:nvSpPr>
            <p:spPr bwMode="auto">
              <a:xfrm>
                <a:off x="1377" y="3577"/>
                <a:ext cx="1588" cy="288"/>
              </a:xfrm>
              <a:prstGeom prst="rect">
                <a:avLst/>
              </a:prstGeom>
              <a:noFill/>
              <a:ln w="76200" cap="sq">
                <a:noFill/>
                <a:miter lim="800000"/>
                <a:headEnd/>
                <a:tailEnd/>
              </a:ln>
            </p:spPr>
            <p:txBody>
              <a:bodyPr>
                <a:spAutoFit/>
              </a:bodyPr>
              <a:lstStyle/>
              <a:p>
                <a:pPr>
                  <a:spcBef>
                    <a:spcPct val="50000"/>
                  </a:spcBef>
                </a:pPr>
                <a:r>
                  <a:rPr lang="fr-FR" dirty="0"/>
                  <a:t>Test Time</a:t>
                </a:r>
              </a:p>
            </p:txBody>
          </p:sp>
          <p:sp>
            <p:nvSpPr>
              <p:cNvPr id="8" name="Rectangle 15"/>
              <p:cNvSpPr>
                <a:spLocks noChangeArrowheads="1"/>
              </p:cNvSpPr>
              <p:nvPr/>
            </p:nvSpPr>
            <p:spPr bwMode="auto">
              <a:xfrm>
                <a:off x="1264" y="3663"/>
                <a:ext cx="113" cy="113"/>
              </a:xfrm>
              <a:prstGeom prst="rect">
                <a:avLst/>
              </a:prstGeom>
              <a:solidFill>
                <a:srgbClr val="993366"/>
              </a:solidFill>
              <a:ln w="12700" cap="sq">
                <a:solidFill>
                  <a:schemeClr val="bg2"/>
                </a:solidFill>
                <a:miter lim="800000"/>
                <a:headEnd/>
                <a:tailEnd/>
              </a:ln>
            </p:spPr>
            <p:txBody>
              <a:bodyPr wrap="none" anchor="ctr"/>
              <a:lstStyle/>
              <a:p>
                <a:endParaRPr lang="en-US"/>
              </a:p>
            </p:txBody>
          </p:sp>
        </p:grpSp>
        <p:grpSp>
          <p:nvGrpSpPr>
            <p:cNvPr id="9" name="Group 18"/>
            <p:cNvGrpSpPr>
              <a:grpSpLocks/>
            </p:cNvGrpSpPr>
            <p:nvPr/>
          </p:nvGrpSpPr>
          <p:grpSpPr bwMode="auto">
            <a:xfrm>
              <a:off x="5257799" y="5897563"/>
              <a:ext cx="3275013" cy="457200"/>
              <a:chOff x="2653" y="3577"/>
              <a:chExt cx="2609" cy="288"/>
            </a:xfrm>
          </p:grpSpPr>
          <p:sp>
            <p:nvSpPr>
              <p:cNvPr id="10" name="Text Box 14"/>
              <p:cNvSpPr txBox="1">
                <a:spLocks noChangeArrowheads="1"/>
              </p:cNvSpPr>
              <p:nvPr/>
            </p:nvSpPr>
            <p:spPr bwMode="auto">
              <a:xfrm>
                <a:off x="2767" y="3577"/>
                <a:ext cx="2495" cy="288"/>
              </a:xfrm>
              <a:prstGeom prst="rect">
                <a:avLst/>
              </a:prstGeom>
              <a:noFill/>
              <a:ln w="76200" cap="sq">
                <a:noFill/>
                <a:miter lim="800000"/>
                <a:headEnd/>
                <a:tailEnd/>
              </a:ln>
            </p:spPr>
            <p:txBody>
              <a:bodyPr>
                <a:spAutoFit/>
              </a:bodyPr>
              <a:lstStyle/>
              <a:p>
                <a:pPr>
                  <a:spcBef>
                    <a:spcPct val="50000"/>
                  </a:spcBef>
                </a:pPr>
                <a:r>
                  <a:rPr lang="fr-FR" dirty="0" err="1"/>
                  <a:t>Number</a:t>
                </a:r>
                <a:r>
                  <a:rPr lang="fr-FR" dirty="0"/>
                  <a:t> of ATE </a:t>
                </a:r>
                <a:r>
                  <a:rPr lang="fr-FR" dirty="0" err="1"/>
                  <a:t>Channels</a:t>
                </a:r>
                <a:endParaRPr lang="fr-FR" dirty="0"/>
              </a:p>
            </p:txBody>
          </p:sp>
          <p:sp>
            <p:nvSpPr>
              <p:cNvPr id="11" name="Rectangle 16"/>
              <p:cNvSpPr>
                <a:spLocks noChangeArrowheads="1"/>
              </p:cNvSpPr>
              <p:nvPr/>
            </p:nvSpPr>
            <p:spPr bwMode="auto">
              <a:xfrm>
                <a:off x="2653" y="3663"/>
                <a:ext cx="113" cy="113"/>
              </a:xfrm>
              <a:prstGeom prst="rect">
                <a:avLst/>
              </a:prstGeom>
              <a:solidFill>
                <a:srgbClr val="FFCC00"/>
              </a:solidFill>
              <a:ln w="12700" cap="sq">
                <a:solidFill>
                  <a:schemeClr val="bg2"/>
                </a:solidFill>
                <a:miter lim="800000"/>
                <a:headEnd/>
                <a:tailEnd/>
              </a:ln>
            </p:spPr>
            <p:txBody>
              <a:bodyPr wrap="none" anchor="ctr"/>
              <a:lstStyle/>
              <a:p>
                <a:endParaRPr lang="en-US"/>
              </a:p>
            </p:txBody>
          </p:sp>
        </p:grpSp>
      </p:grpSp>
      <p:sp>
        <p:nvSpPr>
          <p:cNvPr id="12" name="AutoShape 19"/>
          <p:cNvSpPr>
            <a:spLocks noChangeArrowheads="1"/>
          </p:cNvSpPr>
          <p:nvPr/>
        </p:nvSpPr>
        <p:spPr bwMode="auto">
          <a:xfrm>
            <a:off x="228600" y="2971800"/>
            <a:ext cx="1709738" cy="1800225"/>
          </a:xfrm>
          <a:prstGeom prst="verticalScroll">
            <a:avLst>
              <a:gd name="adj" fmla="val 12500"/>
            </a:avLst>
          </a:prstGeom>
          <a:solidFill>
            <a:srgbClr val="FF9900"/>
          </a:solidFill>
          <a:ln w="12700" cap="sq">
            <a:solidFill>
              <a:srgbClr val="003366"/>
            </a:solidFill>
            <a:round/>
            <a:headEnd/>
            <a:tailEnd/>
          </a:ln>
        </p:spPr>
        <p:txBody>
          <a:bodyPr wrap="none" anchor="ctr"/>
          <a:lstStyle/>
          <a:p>
            <a:r>
              <a:rPr lang="fr-FR" b="1" dirty="0"/>
              <a:t>p93791</a:t>
            </a:r>
          </a:p>
          <a:p>
            <a:pPr>
              <a:buFontTx/>
              <a:buChar char="•"/>
            </a:pPr>
            <a:r>
              <a:rPr lang="fr-FR" sz="1600" b="1" dirty="0"/>
              <a:t>103 Inputs </a:t>
            </a:r>
          </a:p>
          <a:p>
            <a:pPr>
              <a:buFontTx/>
              <a:buChar char="•"/>
            </a:pPr>
            <a:r>
              <a:rPr lang="fr-FR" sz="1600" b="1" dirty="0"/>
              <a:t>79 Outputs</a:t>
            </a:r>
          </a:p>
          <a:p>
            <a:pPr>
              <a:buFontTx/>
              <a:buChar char="•"/>
            </a:pPr>
            <a:r>
              <a:rPr lang="fr-FR" sz="1600" b="1" dirty="0"/>
              <a:t>66 </a:t>
            </a:r>
            <a:r>
              <a:rPr lang="fr-FR" sz="1600" b="1" dirty="0" err="1"/>
              <a:t>Bidirs</a:t>
            </a:r>
            <a:endParaRPr lang="fr-FR" sz="1600" b="1" dirty="0"/>
          </a:p>
          <a:p>
            <a:pPr>
              <a:buFontTx/>
              <a:buChar char="•"/>
            </a:pPr>
            <a:r>
              <a:rPr lang="fr-FR" sz="1600" b="1" dirty="0"/>
              <a:t>32 </a:t>
            </a:r>
            <a:r>
              <a:rPr lang="fr-FR" sz="1600" b="1" dirty="0" err="1"/>
              <a:t>Cores</a:t>
            </a:r>
            <a:endParaRPr lang="fr-FR" sz="1600" b="1" dirty="0"/>
          </a:p>
          <a:p>
            <a:endParaRPr lang="fr-FR" sz="16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Challenge</a:t>
            </a:r>
            <a:endParaRPr lang="en-US" dirty="0"/>
          </a:p>
        </p:txBody>
      </p:sp>
      <p:sp>
        <p:nvSpPr>
          <p:cNvPr id="3" name="Content Placeholder 2"/>
          <p:cNvSpPr>
            <a:spLocks noGrp="1"/>
          </p:cNvSpPr>
          <p:nvPr>
            <p:ph idx="1"/>
          </p:nvPr>
        </p:nvSpPr>
        <p:spPr>
          <a:xfrm>
            <a:off x="457200" y="1219200"/>
            <a:ext cx="8229600" cy="5295900"/>
          </a:xfrm>
        </p:spPr>
        <p:txBody>
          <a:bodyPr>
            <a:normAutofit fontScale="70000" lnSpcReduction="20000"/>
          </a:bodyPr>
          <a:lstStyle/>
          <a:p>
            <a:pPr marL="0" indent="0">
              <a:buFont typeface="Monotype Sorts" pitchFamily="2" charset="2"/>
              <a:buNone/>
            </a:pPr>
            <a:r>
              <a:rPr lang="pt-BR" sz="3600" dirty="0" smtClean="0">
                <a:solidFill>
                  <a:srgbClr val="3333FF"/>
                </a:solidFill>
              </a:rPr>
              <a:t>How to increase the number of test ports</a:t>
            </a:r>
          </a:p>
          <a:p>
            <a:pPr marL="0" indent="0">
              <a:buFontTx/>
              <a:buNone/>
            </a:pPr>
            <a:r>
              <a:rPr lang="pt-BR" sz="3600" dirty="0" smtClean="0">
                <a:solidFill>
                  <a:srgbClr val="3333FF"/>
                </a:solidFill>
              </a:rPr>
              <a:t>Increase test parallelism</a:t>
            </a:r>
          </a:p>
          <a:p>
            <a:pPr marL="0" indent="0">
              <a:buFontTx/>
              <a:buNone/>
            </a:pPr>
            <a:r>
              <a:rPr lang="pt-BR" sz="3600" dirty="0" smtClean="0">
                <a:solidFill>
                  <a:srgbClr val="3333FF"/>
                </a:solidFill>
              </a:rPr>
              <a:t>Maximize NoC channels usage</a:t>
            </a:r>
          </a:p>
          <a:p>
            <a:pPr marL="0" indent="0">
              <a:buFont typeface="Monotype Sorts" pitchFamily="2" charset="2"/>
              <a:buNone/>
            </a:pPr>
            <a:r>
              <a:rPr lang="pt-BR" sz="3600" b="1" dirty="0" smtClean="0">
                <a:solidFill>
                  <a:srgbClr val="3333FF"/>
                </a:solidFill>
              </a:rPr>
              <a:t>Without increasing the ATE cost?</a:t>
            </a:r>
          </a:p>
          <a:p>
            <a:pPr marL="0" indent="0">
              <a:buFont typeface="Monotype Sorts" pitchFamily="2" charset="2"/>
              <a:buNone/>
            </a:pPr>
            <a:endParaRPr lang="pt-BR" sz="3600" b="1" dirty="0" smtClean="0"/>
          </a:p>
          <a:p>
            <a:pPr marL="0" indent="0">
              <a:buFont typeface="Monotype Sorts" pitchFamily="2" charset="2"/>
              <a:buNone/>
            </a:pPr>
            <a:r>
              <a:rPr lang="pt-BR" sz="3600" b="1" dirty="0" smtClean="0">
                <a:solidFill>
                  <a:srgbClr val="C00000"/>
                </a:solidFill>
              </a:rPr>
              <a:t>Possible solution:</a:t>
            </a:r>
          </a:p>
          <a:p>
            <a:pPr marL="0" indent="0">
              <a:buFont typeface="Monotype Sorts" pitchFamily="2" charset="2"/>
              <a:buNone/>
            </a:pPr>
            <a:r>
              <a:rPr lang="en-US" sz="3600" dirty="0" smtClean="0">
                <a:solidFill>
                  <a:srgbClr val="C00000"/>
                </a:solidFill>
              </a:rPr>
              <a:t>Combine a horizontal compression scheme with a  non–preemptive test scheduling approach to reduce test time</a:t>
            </a:r>
          </a:p>
          <a:p>
            <a:pPr marL="0" indent="0">
              <a:buFont typeface="Monotype Sorts" pitchFamily="2" charset="2"/>
              <a:buNone/>
            </a:pPr>
            <a:endParaRPr lang="en-US" sz="3600" dirty="0" smtClean="0">
              <a:solidFill>
                <a:srgbClr val="C00000"/>
              </a:solidFill>
            </a:endParaRPr>
          </a:p>
          <a:p>
            <a:pPr marL="0" indent="0">
              <a:buFont typeface="Monotype Sorts" pitchFamily="2" charset="2"/>
              <a:buNone/>
            </a:pPr>
            <a:r>
              <a:rPr lang="en-US" sz="3600" dirty="0" smtClean="0">
                <a:solidFill>
                  <a:srgbClr val="C00000"/>
                </a:solidFill>
              </a:rPr>
              <a:t>Each test port needs less than W bits</a:t>
            </a:r>
          </a:p>
          <a:p>
            <a:pPr>
              <a:buSzTx/>
              <a:buFont typeface="Symbol" pitchFamily="18" charset="2"/>
              <a:buChar char="Þ"/>
            </a:pPr>
            <a:r>
              <a:rPr lang="en-US" sz="3600" dirty="0" smtClean="0">
                <a:solidFill>
                  <a:srgbClr val="C00000"/>
                </a:solidFill>
              </a:rPr>
              <a:t>Less ATE channels per port</a:t>
            </a:r>
          </a:p>
          <a:p>
            <a:pPr>
              <a:buSzTx/>
              <a:buFont typeface="Symbol" pitchFamily="18" charset="2"/>
              <a:buChar char="Þ"/>
            </a:pPr>
            <a:r>
              <a:rPr lang="en-US" sz="3600" dirty="0" smtClean="0">
                <a:solidFill>
                  <a:srgbClr val="C00000"/>
                </a:solidFill>
              </a:rPr>
              <a:t>Increase the number of possible test ports</a:t>
            </a:r>
          </a:p>
          <a:p>
            <a:pPr>
              <a:buSzTx/>
              <a:buFont typeface="Symbol" pitchFamily="18" charset="2"/>
              <a:buChar char="Þ"/>
            </a:pPr>
            <a:r>
              <a:rPr lang="en-US" sz="3600" b="1" dirty="0" smtClean="0">
                <a:solidFill>
                  <a:srgbClr val="C00000"/>
                </a:solidFill>
              </a:rPr>
              <a:t>Increase test parallelism</a:t>
            </a:r>
          </a:p>
        </p:txBody>
      </p:sp>
      <p:sp>
        <p:nvSpPr>
          <p:cNvPr id="4" name="Slide Number Placeholder 3"/>
          <p:cNvSpPr>
            <a:spLocks noGrp="1"/>
          </p:cNvSpPr>
          <p:nvPr>
            <p:ph type="sldNum" sz="quarter" idx="12"/>
          </p:nvPr>
        </p:nvSpPr>
        <p:spPr/>
        <p:txBody>
          <a:bodyPr/>
          <a:lstStyle/>
          <a:p>
            <a:fld id="{A13A2B9E-B16C-4C43-A38A-022099A1C25F}"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600" dirty="0" smtClean="0"/>
              <a:t>Compression Applied to NoC-based Test</a:t>
            </a:r>
            <a:endParaRPr lang="en-US" sz="36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89</a:t>
            </a:fld>
            <a:endParaRPr lang="en-US" dirty="0"/>
          </a:p>
        </p:txBody>
      </p:sp>
      <p:grpSp>
        <p:nvGrpSpPr>
          <p:cNvPr id="5" name="Group 3"/>
          <p:cNvGrpSpPr>
            <a:grpSpLocks/>
          </p:cNvGrpSpPr>
          <p:nvPr/>
        </p:nvGrpSpPr>
        <p:grpSpPr bwMode="auto">
          <a:xfrm>
            <a:off x="1524000" y="1752600"/>
            <a:ext cx="6858000" cy="4648200"/>
            <a:chOff x="960" y="1104"/>
            <a:chExt cx="4320" cy="2928"/>
          </a:xfrm>
        </p:grpSpPr>
        <p:sp>
          <p:nvSpPr>
            <p:cNvPr id="6" name="Rectangle 4"/>
            <p:cNvSpPr>
              <a:spLocks noChangeArrowheads="1"/>
            </p:cNvSpPr>
            <p:nvPr/>
          </p:nvSpPr>
          <p:spPr bwMode="auto">
            <a:xfrm>
              <a:off x="960" y="1104"/>
              <a:ext cx="4320" cy="2928"/>
            </a:xfrm>
            <a:prstGeom prst="rect">
              <a:avLst/>
            </a:prstGeom>
            <a:solidFill>
              <a:srgbClr val="336699"/>
            </a:solidFill>
            <a:ln w="19050" cap="sq">
              <a:solidFill>
                <a:schemeClr val="tx1"/>
              </a:solidFill>
              <a:miter lim="800000"/>
              <a:headEnd/>
              <a:tailEnd/>
            </a:ln>
          </p:spPr>
          <p:txBody>
            <a:bodyPr wrap="none" anchor="ctr"/>
            <a:lstStyle/>
            <a:p>
              <a:endParaRPr lang="en-US"/>
            </a:p>
          </p:txBody>
        </p:sp>
        <p:sp>
          <p:nvSpPr>
            <p:cNvPr id="7" name="Line 5"/>
            <p:cNvSpPr>
              <a:spLocks noChangeShapeType="1"/>
            </p:cNvSpPr>
            <p:nvPr/>
          </p:nvSpPr>
          <p:spPr bwMode="auto">
            <a:xfrm>
              <a:off x="1776" y="2064"/>
              <a:ext cx="144" cy="192"/>
            </a:xfrm>
            <a:prstGeom prst="line">
              <a:avLst/>
            </a:prstGeom>
            <a:noFill/>
            <a:ln w="57150">
              <a:solidFill>
                <a:schemeClr val="tx1"/>
              </a:solidFill>
              <a:round/>
              <a:headEnd/>
              <a:tailEnd/>
            </a:ln>
          </p:spPr>
          <p:txBody>
            <a:bodyPr/>
            <a:lstStyle/>
            <a:p>
              <a:endParaRPr lang="en-US"/>
            </a:p>
          </p:txBody>
        </p:sp>
        <p:sp>
          <p:nvSpPr>
            <p:cNvPr id="8" name="Line 6"/>
            <p:cNvSpPr>
              <a:spLocks noChangeShapeType="1"/>
            </p:cNvSpPr>
            <p:nvPr/>
          </p:nvSpPr>
          <p:spPr bwMode="auto">
            <a:xfrm>
              <a:off x="1392" y="2448"/>
              <a:ext cx="2208" cy="0"/>
            </a:xfrm>
            <a:prstGeom prst="line">
              <a:avLst/>
            </a:prstGeom>
            <a:noFill/>
            <a:ln w="57150">
              <a:solidFill>
                <a:schemeClr val="tx1"/>
              </a:solidFill>
              <a:round/>
              <a:headEnd/>
              <a:tailEnd/>
            </a:ln>
          </p:spPr>
          <p:txBody>
            <a:bodyPr/>
            <a:lstStyle/>
            <a:p>
              <a:endParaRPr lang="en-US"/>
            </a:p>
          </p:txBody>
        </p:sp>
        <p:sp>
          <p:nvSpPr>
            <p:cNvPr id="9" name="Line 7"/>
            <p:cNvSpPr>
              <a:spLocks noChangeShapeType="1"/>
            </p:cNvSpPr>
            <p:nvPr/>
          </p:nvSpPr>
          <p:spPr bwMode="auto">
            <a:xfrm>
              <a:off x="2208" y="2592"/>
              <a:ext cx="0" cy="960"/>
            </a:xfrm>
            <a:prstGeom prst="line">
              <a:avLst/>
            </a:prstGeom>
            <a:noFill/>
            <a:ln w="57150">
              <a:solidFill>
                <a:schemeClr val="tx1"/>
              </a:solidFill>
              <a:round/>
              <a:headEnd/>
              <a:tailEnd/>
            </a:ln>
          </p:spPr>
          <p:txBody>
            <a:bodyPr/>
            <a:lstStyle/>
            <a:p>
              <a:endParaRPr lang="en-US"/>
            </a:p>
          </p:txBody>
        </p:sp>
        <p:sp>
          <p:nvSpPr>
            <p:cNvPr id="10" name="Line 8"/>
            <p:cNvSpPr>
              <a:spLocks noChangeShapeType="1"/>
            </p:cNvSpPr>
            <p:nvPr/>
          </p:nvSpPr>
          <p:spPr bwMode="auto">
            <a:xfrm>
              <a:off x="1488" y="1680"/>
              <a:ext cx="192" cy="288"/>
            </a:xfrm>
            <a:prstGeom prst="line">
              <a:avLst/>
            </a:prstGeom>
            <a:noFill/>
            <a:ln w="28575">
              <a:solidFill>
                <a:schemeClr val="tx1"/>
              </a:solidFill>
              <a:round/>
              <a:headEnd/>
              <a:tailEnd/>
            </a:ln>
          </p:spPr>
          <p:txBody>
            <a:bodyPr/>
            <a:lstStyle/>
            <a:p>
              <a:endParaRPr lang="en-US"/>
            </a:p>
          </p:txBody>
        </p:sp>
        <p:sp>
          <p:nvSpPr>
            <p:cNvPr id="11" name="Oval 9"/>
            <p:cNvSpPr>
              <a:spLocks noChangeArrowheads="1"/>
            </p:cNvSpPr>
            <p:nvPr/>
          </p:nvSpPr>
          <p:spPr bwMode="auto">
            <a:xfrm>
              <a:off x="1104" y="1200"/>
              <a:ext cx="624" cy="480"/>
            </a:xfrm>
            <a:prstGeom prst="ellipse">
              <a:avLst/>
            </a:prstGeom>
            <a:solidFill>
              <a:srgbClr val="33CCCC"/>
            </a:solidFill>
            <a:ln w="9525">
              <a:solidFill>
                <a:schemeClr val="tx1"/>
              </a:solidFill>
              <a:round/>
              <a:headEnd/>
              <a:tailEnd/>
            </a:ln>
          </p:spPr>
          <p:txBody>
            <a:bodyPr wrap="none" anchor="ctr"/>
            <a:lstStyle/>
            <a:p>
              <a:endParaRPr lang="en-US"/>
            </a:p>
          </p:txBody>
        </p:sp>
        <p:grpSp>
          <p:nvGrpSpPr>
            <p:cNvPr id="12" name="Group 10"/>
            <p:cNvGrpSpPr>
              <a:grpSpLocks/>
            </p:cNvGrpSpPr>
            <p:nvPr/>
          </p:nvGrpSpPr>
          <p:grpSpPr bwMode="auto">
            <a:xfrm>
              <a:off x="1872" y="2208"/>
              <a:ext cx="672" cy="384"/>
              <a:chOff x="1920" y="1632"/>
              <a:chExt cx="672" cy="384"/>
            </a:xfrm>
          </p:grpSpPr>
          <p:sp>
            <p:nvSpPr>
              <p:cNvPr id="53" name="AutoShape 11"/>
              <p:cNvSpPr>
                <a:spLocks noChangeArrowheads="1"/>
              </p:cNvSpPr>
              <p:nvPr/>
            </p:nvSpPr>
            <p:spPr bwMode="auto">
              <a:xfrm>
                <a:off x="1920" y="1632"/>
                <a:ext cx="672" cy="384"/>
              </a:xfrm>
              <a:prstGeom prst="flowChartPunchedCard">
                <a:avLst/>
              </a:prstGeom>
              <a:solidFill>
                <a:srgbClr val="CC6600"/>
              </a:solidFill>
              <a:ln w="9525">
                <a:solidFill>
                  <a:schemeClr val="tx1"/>
                </a:solidFill>
                <a:miter lim="800000"/>
                <a:headEnd/>
                <a:tailEnd/>
              </a:ln>
            </p:spPr>
            <p:txBody>
              <a:bodyPr wrap="none" anchor="ctr"/>
              <a:lstStyle/>
              <a:p>
                <a:endParaRPr lang="en-US"/>
              </a:p>
            </p:txBody>
          </p:sp>
          <p:sp>
            <p:nvSpPr>
              <p:cNvPr id="54" name="Text Box 12"/>
              <p:cNvSpPr txBox="1">
                <a:spLocks noChangeArrowheads="1"/>
              </p:cNvSpPr>
              <p:nvPr/>
            </p:nvSpPr>
            <p:spPr bwMode="auto">
              <a:xfrm>
                <a:off x="2016" y="1728"/>
                <a:ext cx="528" cy="231"/>
              </a:xfrm>
              <a:prstGeom prst="rect">
                <a:avLst/>
              </a:prstGeom>
              <a:solidFill>
                <a:srgbClr val="CC6600"/>
              </a:solidFill>
              <a:ln w="9525">
                <a:noFill/>
                <a:miter lim="800000"/>
                <a:headEnd/>
                <a:tailEnd/>
              </a:ln>
            </p:spPr>
            <p:txBody>
              <a:bodyPr>
                <a:spAutoFit/>
              </a:bodyPr>
              <a:lstStyle/>
              <a:p>
                <a:pPr eaLnBrk="1" hangingPunct="1">
                  <a:spcBef>
                    <a:spcPct val="50000"/>
                  </a:spcBef>
                </a:pPr>
                <a:r>
                  <a:rPr kumimoji="0" lang="pt-BR" sz="1800"/>
                  <a:t>router</a:t>
                </a:r>
                <a:endParaRPr kumimoji="0" lang="en-US" sz="1800"/>
              </a:p>
            </p:txBody>
          </p:sp>
        </p:grpSp>
        <p:sp>
          <p:nvSpPr>
            <p:cNvPr id="13" name="Rectangle 13"/>
            <p:cNvSpPr>
              <a:spLocks noChangeArrowheads="1"/>
            </p:cNvSpPr>
            <p:nvPr/>
          </p:nvSpPr>
          <p:spPr bwMode="auto">
            <a:xfrm rot="-2026018">
              <a:off x="1392" y="1920"/>
              <a:ext cx="720" cy="192"/>
            </a:xfrm>
            <a:prstGeom prst="rect">
              <a:avLst/>
            </a:prstGeom>
            <a:solidFill>
              <a:srgbClr val="CC6600"/>
            </a:solidFill>
            <a:ln w="9525">
              <a:solidFill>
                <a:schemeClr val="tx1"/>
              </a:solidFill>
              <a:miter lim="800000"/>
              <a:headEnd/>
              <a:tailEnd/>
            </a:ln>
          </p:spPr>
          <p:txBody>
            <a:bodyPr wrap="none" anchor="ctr"/>
            <a:lstStyle/>
            <a:p>
              <a:pPr algn="ctr" eaLnBrk="1" hangingPunct="1"/>
              <a:r>
                <a:rPr kumimoji="0" lang="pt-BR" sz="1800"/>
                <a:t>wrapper</a:t>
              </a:r>
              <a:endParaRPr kumimoji="0" lang="en-US" sz="1800"/>
            </a:p>
          </p:txBody>
        </p:sp>
        <p:sp>
          <p:nvSpPr>
            <p:cNvPr id="14" name="Line 14"/>
            <p:cNvSpPr>
              <a:spLocks noChangeShapeType="1"/>
            </p:cNvSpPr>
            <p:nvPr/>
          </p:nvSpPr>
          <p:spPr bwMode="auto">
            <a:xfrm flipH="1">
              <a:off x="3072" y="2352"/>
              <a:ext cx="144" cy="144"/>
            </a:xfrm>
            <a:prstGeom prst="line">
              <a:avLst/>
            </a:prstGeom>
            <a:noFill/>
            <a:ln w="28575">
              <a:solidFill>
                <a:schemeClr val="tx1"/>
              </a:solidFill>
              <a:round/>
              <a:headEnd/>
              <a:tailEnd/>
            </a:ln>
          </p:spPr>
          <p:txBody>
            <a:bodyPr/>
            <a:lstStyle/>
            <a:p>
              <a:endParaRPr lang="en-US"/>
            </a:p>
          </p:txBody>
        </p:sp>
        <p:sp>
          <p:nvSpPr>
            <p:cNvPr id="15" name="Text Box 15"/>
            <p:cNvSpPr txBox="1">
              <a:spLocks noChangeArrowheads="1"/>
            </p:cNvSpPr>
            <p:nvPr/>
          </p:nvSpPr>
          <p:spPr bwMode="auto">
            <a:xfrm>
              <a:off x="2023" y="2899"/>
              <a:ext cx="185" cy="173"/>
            </a:xfrm>
            <a:prstGeom prst="rect">
              <a:avLst/>
            </a:prstGeom>
            <a:noFill/>
            <a:ln w="9525">
              <a:noFill/>
              <a:miter lim="800000"/>
              <a:headEnd/>
              <a:tailEnd/>
            </a:ln>
          </p:spPr>
          <p:txBody>
            <a:bodyPr wrap="none">
              <a:spAutoFit/>
            </a:bodyPr>
            <a:lstStyle/>
            <a:p>
              <a:pPr eaLnBrk="1" hangingPunct="1"/>
              <a:r>
                <a:rPr kumimoji="0" lang="pt-BR" sz="1200"/>
                <a:t>N</a:t>
              </a:r>
              <a:endParaRPr kumimoji="0" lang="en-US" sz="1200"/>
            </a:p>
          </p:txBody>
        </p:sp>
        <p:sp>
          <p:nvSpPr>
            <p:cNvPr id="16" name="Text Box 16"/>
            <p:cNvSpPr txBox="1">
              <a:spLocks noChangeArrowheads="1"/>
            </p:cNvSpPr>
            <p:nvPr/>
          </p:nvSpPr>
          <p:spPr bwMode="auto">
            <a:xfrm>
              <a:off x="1543" y="2275"/>
              <a:ext cx="207" cy="173"/>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17" name="Text Box 17"/>
            <p:cNvSpPr txBox="1">
              <a:spLocks noChangeArrowheads="1"/>
            </p:cNvSpPr>
            <p:nvPr/>
          </p:nvSpPr>
          <p:spPr bwMode="auto">
            <a:xfrm>
              <a:off x="1152" y="1344"/>
              <a:ext cx="624" cy="231"/>
            </a:xfrm>
            <a:prstGeom prst="rect">
              <a:avLst/>
            </a:prstGeom>
            <a:noFill/>
            <a:ln w="9525">
              <a:noFill/>
              <a:miter lim="800000"/>
              <a:headEnd/>
              <a:tailEnd/>
            </a:ln>
          </p:spPr>
          <p:txBody>
            <a:bodyPr>
              <a:spAutoFit/>
            </a:bodyPr>
            <a:lstStyle/>
            <a:p>
              <a:pPr eaLnBrk="1" hangingPunct="1">
                <a:spcBef>
                  <a:spcPct val="50000"/>
                </a:spcBef>
              </a:pPr>
              <a:r>
                <a:rPr kumimoji="0" lang="pt-BR" sz="1800"/>
                <a:t>Core </a:t>
              </a:r>
              <a:endParaRPr kumimoji="0" lang="en-US" sz="1800"/>
            </a:p>
          </p:txBody>
        </p:sp>
        <p:sp>
          <p:nvSpPr>
            <p:cNvPr id="18" name="Line 18"/>
            <p:cNvSpPr>
              <a:spLocks noChangeShapeType="1"/>
            </p:cNvSpPr>
            <p:nvPr/>
          </p:nvSpPr>
          <p:spPr bwMode="auto">
            <a:xfrm flipH="1">
              <a:off x="1632" y="2352"/>
              <a:ext cx="144" cy="144"/>
            </a:xfrm>
            <a:prstGeom prst="line">
              <a:avLst/>
            </a:prstGeom>
            <a:noFill/>
            <a:ln w="28575">
              <a:solidFill>
                <a:schemeClr val="tx1"/>
              </a:solidFill>
              <a:round/>
              <a:headEnd/>
              <a:tailEnd/>
            </a:ln>
          </p:spPr>
          <p:txBody>
            <a:bodyPr/>
            <a:lstStyle/>
            <a:p>
              <a:endParaRPr lang="en-US"/>
            </a:p>
          </p:txBody>
        </p:sp>
        <p:sp>
          <p:nvSpPr>
            <p:cNvPr id="19" name="Line 19"/>
            <p:cNvSpPr>
              <a:spLocks noChangeShapeType="1"/>
            </p:cNvSpPr>
            <p:nvPr/>
          </p:nvSpPr>
          <p:spPr bwMode="auto">
            <a:xfrm flipH="1">
              <a:off x="2160" y="2899"/>
              <a:ext cx="144" cy="144"/>
            </a:xfrm>
            <a:prstGeom prst="line">
              <a:avLst/>
            </a:prstGeom>
            <a:noFill/>
            <a:ln w="28575">
              <a:solidFill>
                <a:schemeClr val="tx1"/>
              </a:solidFill>
              <a:round/>
              <a:headEnd/>
              <a:tailEnd/>
            </a:ln>
          </p:spPr>
          <p:txBody>
            <a:bodyPr/>
            <a:lstStyle/>
            <a:p>
              <a:endParaRPr lang="en-US"/>
            </a:p>
          </p:txBody>
        </p:sp>
        <p:sp>
          <p:nvSpPr>
            <p:cNvPr id="20" name="Text Box 20"/>
            <p:cNvSpPr txBox="1">
              <a:spLocks noChangeArrowheads="1"/>
            </p:cNvSpPr>
            <p:nvPr/>
          </p:nvSpPr>
          <p:spPr bwMode="auto">
            <a:xfrm>
              <a:off x="3024" y="2256"/>
              <a:ext cx="207" cy="173"/>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1" name="Line 21"/>
            <p:cNvSpPr>
              <a:spLocks noChangeShapeType="1"/>
            </p:cNvSpPr>
            <p:nvPr/>
          </p:nvSpPr>
          <p:spPr bwMode="auto">
            <a:xfrm>
              <a:off x="1728" y="3408"/>
              <a:ext cx="144" cy="192"/>
            </a:xfrm>
            <a:prstGeom prst="line">
              <a:avLst/>
            </a:prstGeom>
            <a:noFill/>
            <a:ln w="57150">
              <a:solidFill>
                <a:schemeClr val="tx1"/>
              </a:solidFill>
              <a:round/>
              <a:headEnd/>
              <a:tailEnd/>
            </a:ln>
          </p:spPr>
          <p:txBody>
            <a:bodyPr/>
            <a:lstStyle/>
            <a:p>
              <a:endParaRPr lang="en-US"/>
            </a:p>
          </p:txBody>
        </p:sp>
        <p:sp>
          <p:nvSpPr>
            <p:cNvPr id="22" name="Line 22"/>
            <p:cNvSpPr>
              <a:spLocks noChangeShapeType="1"/>
            </p:cNvSpPr>
            <p:nvPr/>
          </p:nvSpPr>
          <p:spPr bwMode="auto">
            <a:xfrm>
              <a:off x="1344" y="3792"/>
              <a:ext cx="2304" cy="0"/>
            </a:xfrm>
            <a:prstGeom prst="line">
              <a:avLst/>
            </a:prstGeom>
            <a:noFill/>
            <a:ln w="57150">
              <a:solidFill>
                <a:schemeClr val="tx1"/>
              </a:solidFill>
              <a:round/>
              <a:headEnd/>
              <a:tailEnd/>
            </a:ln>
          </p:spPr>
          <p:txBody>
            <a:bodyPr/>
            <a:lstStyle/>
            <a:p>
              <a:endParaRPr lang="en-US"/>
            </a:p>
          </p:txBody>
        </p:sp>
        <p:sp>
          <p:nvSpPr>
            <p:cNvPr id="23" name="Line 23"/>
            <p:cNvSpPr>
              <a:spLocks noChangeShapeType="1"/>
            </p:cNvSpPr>
            <p:nvPr/>
          </p:nvSpPr>
          <p:spPr bwMode="auto">
            <a:xfrm>
              <a:off x="1440" y="3024"/>
              <a:ext cx="192" cy="288"/>
            </a:xfrm>
            <a:prstGeom prst="line">
              <a:avLst/>
            </a:prstGeom>
            <a:noFill/>
            <a:ln w="28575">
              <a:solidFill>
                <a:schemeClr val="tx1"/>
              </a:solidFill>
              <a:round/>
              <a:headEnd/>
              <a:tailEnd/>
            </a:ln>
          </p:spPr>
          <p:txBody>
            <a:bodyPr/>
            <a:lstStyle/>
            <a:p>
              <a:endParaRPr lang="en-US"/>
            </a:p>
          </p:txBody>
        </p:sp>
        <p:sp>
          <p:nvSpPr>
            <p:cNvPr id="24" name="Oval 24"/>
            <p:cNvSpPr>
              <a:spLocks noChangeArrowheads="1"/>
            </p:cNvSpPr>
            <p:nvPr/>
          </p:nvSpPr>
          <p:spPr bwMode="auto">
            <a:xfrm>
              <a:off x="1056" y="2544"/>
              <a:ext cx="624" cy="480"/>
            </a:xfrm>
            <a:prstGeom prst="ellipse">
              <a:avLst/>
            </a:prstGeom>
            <a:solidFill>
              <a:srgbClr val="33CCCC"/>
            </a:solidFill>
            <a:ln w="9525">
              <a:solidFill>
                <a:schemeClr val="tx1"/>
              </a:solidFill>
              <a:round/>
              <a:headEnd/>
              <a:tailEnd/>
            </a:ln>
          </p:spPr>
          <p:txBody>
            <a:bodyPr wrap="none" anchor="ctr"/>
            <a:lstStyle/>
            <a:p>
              <a:endParaRPr lang="en-US"/>
            </a:p>
          </p:txBody>
        </p:sp>
        <p:grpSp>
          <p:nvGrpSpPr>
            <p:cNvPr id="25" name="Group 25"/>
            <p:cNvGrpSpPr>
              <a:grpSpLocks/>
            </p:cNvGrpSpPr>
            <p:nvPr/>
          </p:nvGrpSpPr>
          <p:grpSpPr bwMode="auto">
            <a:xfrm>
              <a:off x="1824" y="3552"/>
              <a:ext cx="672" cy="384"/>
              <a:chOff x="1920" y="1632"/>
              <a:chExt cx="672" cy="384"/>
            </a:xfrm>
          </p:grpSpPr>
          <p:sp>
            <p:nvSpPr>
              <p:cNvPr id="51" name="AutoShape 26"/>
              <p:cNvSpPr>
                <a:spLocks noChangeArrowheads="1"/>
              </p:cNvSpPr>
              <p:nvPr/>
            </p:nvSpPr>
            <p:spPr bwMode="auto">
              <a:xfrm>
                <a:off x="1920" y="1632"/>
                <a:ext cx="672" cy="384"/>
              </a:xfrm>
              <a:prstGeom prst="flowChartPunchedCard">
                <a:avLst/>
              </a:prstGeom>
              <a:solidFill>
                <a:srgbClr val="CC6600"/>
              </a:solidFill>
              <a:ln w="9525">
                <a:solidFill>
                  <a:schemeClr val="tx1"/>
                </a:solidFill>
                <a:miter lim="800000"/>
                <a:headEnd/>
                <a:tailEnd/>
              </a:ln>
            </p:spPr>
            <p:txBody>
              <a:bodyPr wrap="none" anchor="ctr"/>
              <a:lstStyle/>
              <a:p>
                <a:endParaRPr lang="en-US"/>
              </a:p>
            </p:txBody>
          </p:sp>
          <p:sp>
            <p:nvSpPr>
              <p:cNvPr id="52" name="Text Box 27"/>
              <p:cNvSpPr txBox="1">
                <a:spLocks noChangeArrowheads="1"/>
              </p:cNvSpPr>
              <p:nvPr/>
            </p:nvSpPr>
            <p:spPr bwMode="auto">
              <a:xfrm>
                <a:off x="2016" y="1728"/>
                <a:ext cx="528" cy="231"/>
              </a:xfrm>
              <a:prstGeom prst="rect">
                <a:avLst/>
              </a:prstGeom>
              <a:solidFill>
                <a:srgbClr val="CC6600"/>
              </a:solidFill>
              <a:ln w="9525">
                <a:noFill/>
                <a:miter lim="800000"/>
                <a:headEnd/>
                <a:tailEnd/>
              </a:ln>
            </p:spPr>
            <p:txBody>
              <a:bodyPr>
                <a:spAutoFit/>
              </a:bodyPr>
              <a:lstStyle/>
              <a:p>
                <a:pPr eaLnBrk="1" hangingPunct="1">
                  <a:spcBef>
                    <a:spcPct val="50000"/>
                  </a:spcBef>
                </a:pPr>
                <a:r>
                  <a:rPr kumimoji="0" lang="pt-BR" sz="1800"/>
                  <a:t>router</a:t>
                </a:r>
                <a:endParaRPr kumimoji="0" lang="en-US" sz="1800"/>
              </a:p>
            </p:txBody>
          </p:sp>
        </p:grpSp>
        <p:sp>
          <p:nvSpPr>
            <p:cNvPr id="26" name="Rectangle 28"/>
            <p:cNvSpPr>
              <a:spLocks noChangeArrowheads="1"/>
            </p:cNvSpPr>
            <p:nvPr/>
          </p:nvSpPr>
          <p:spPr bwMode="auto">
            <a:xfrm rot="-2026018">
              <a:off x="1344" y="3264"/>
              <a:ext cx="720" cy="192"/>
            </a:xfrm>
            <a:prstGeom prst="rect">
              <a:avLst/>
            </a:prstGeom>
            <a:solidFill>
              <a:srgbClr val="CC6600"/>
            </a:solidFill>
            <a:ln w="9525">
              <a:solidFill>
                <a:schemeClr val="tx1"/>
              </a:solidFill>
              <a:miter lim="800000"/>
              <a:headEnd/>
              <a:tailEnd/>
            </a:ln>
          </p:spPr>
          <p:txBody>
            <a:bodyPr wrap="none" anchor="ctr"/>
            <a:lstStyle/>
            <a:p>
              <a:pPr algn="ctr" eaLnBrk="1" hangingPunct="1"/>
              <a:r>
                <a:rPr kumimoji="0" lang="pt-BR" sz="1800"/>
                <a:t>wrapper</a:t>
              </a:r>
              <a:endParaRPr kumimoji="0" lang="en-US" sz="1800"/>
            </a:p>
          </p:txBody>
        </p:sp>
        <p:sp>
          <p:nvSpPr>
            <p:cNvPr id="27" name="Text Box 29"/>
            <p:cNvSpPr txBox="1">
              <a:spLocks noChangeArrowheads="1"/>
            </p:cNvSpPr>
            <p:nvPr/>
          </p:nvSpPr>
          <p:spPr bwMode="auto">
            <a:xfrm>
              <a:off x="1495" y="3619"/>
              <a:ext cx="207" cy="173"/>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8" name="Text Box 30"/>
            <p:cNvSpPr txBox="1">
              <a:spLocks noChangeArrowheads="1"/>
            </p:cNvSpPr>
            <p:nvPr/>
          </p:nvSpPr>
          <p:spPr bwMode="auto">
            <a:xfrm>
              <a:off x="1104" y="2688"/>
              <a:ext cx="624" cy="231"/>
            </a:xfrm>
            <a:prstGeom prst="rect">
              <a:avLst/>
            </a:prstGeom>
            <a:noFill/>
            <a:ln w="9525">
              <a:noFill/>
              <a:miter lim="800000"/>
              <a:headEnd/>
              <a:tailEnd/>
            </a:ln>
          </p:spPr>
          <p:txBody>
            <a:bodyPr>
              <a:spAutoFit/>
            </a:bodyPr>
            <a:lstStyle/>
            <a:p>
              <a:pPr eaLnBrk="1" hangingPunct="1">
                <a:spcBef>
                  <a:spcPct val="50000"/>
                </a:spcBef>
              </a:pPr>
              <a:r>
                <a:rPr kumimoji="0" lang="pt-BR" sz="1800"/>
                <a:t>Core </a:t>
              </a:r>
              <a:endParaRPr kumimoji="0" lang="en-US" sz="1800"/>
            </a:p>
          </p:txBody>
        </p:sp>
        <p:sp>
          <p:nvSpPr>
            <p:cNvPr id="29" name="Line 31"/>
            <p:cNvSpPr>
              <a:spLocks noChangeShapeType="1"/>
            </p:cNvSpPr>
            <p:nvPr/>
          </p:nvSpPr>
          <p:spPr bwMode="auto">
            <a:xfrm flipH="1">
              <a:off x="1584" y="3696"/>
              <a:ext cx="144" cy="144"/>
            </a:xfrm>
            <a:prstGeom prst="line">
              <a:avLst/>
            </a:prstGeom>
            <a:noFill/>
            <a:ln w="28575">
              <a:solidFill>
                <a:schemeClr val="tx1"/>
              </a:solidFill>
              <a:round/>
              <a:headEnd/>
              <a:tailEnd/>
            </a:ln>
          </p:spPr>
          <p:txBody>
            <a:bodyPr/>
            <a:lstStyle/>
            <a:p>
              <a:endParaRPr lang="en-US"/>
            </a:p>
          </p:txBody>
        </p:sp>
        <p:sp>
          <p:nvSpPr>
            <p:cNvPr id="30" name="Line 32"/>
            <p:cNvSpPr>
              <a:spLocks noChangeShapeType="1"/>
            </p:cNvSpPr>
            <p:nvPr/>
          </p:nvSpPr>
          <p:spPr bwMode="auto">
            <a:xfrm flipH="1">
              <a:off x="4176" y="2112"/>
              <a:ext cx="192" cy="144"/>
            </a:xfrm>
            <a:prstGeom prst="line">
              <a:avLst/>
            </a:prstGeom>
            <a:noFill/>
            <a:ln w="57150">
              <a:solidFill>
                <a:schemeClr val="tx1"/>
              </a:solidFill>
              <a:round/>
              <a:headEnd/>
              <a:tailEnd/>
            </a:ln>
          </p:spPr>
          <p:txBody>
            <a:bodyPr/>
            <a:lstStyle/>
            <a:p>
              <a:endParaRPr lang="en-US"/>
            </a:p>
          </p:txBody>
        </p:sp>
        <p:sp>
          <p:nvSpPr>
            <p:cNvPr id="31" name="Line 33"/>
            <p:cNvSpPr>
              <a:spLocks noChangeShapeType="1"/>
            </p:cNvSpPr>
            <p:nvPr/>
          </p:nvSpPr>
          <p:spPr bwMode="auto">
            <a:xfrm>
              <a:off x="3936" y="2592"/>
              <a:ext cx="0" cy="960"/>
            </a:xfrm>
            <a:prstGeom prst="line">
              <a:avLst/>
            </a:prstGeom>
            <a:noFill/>
            <a:ln w="57150">
              <a:solidFill>
                <a:schemeClr val="tx1"/>
              </a:solidFill>
              <a:round/>
              <a:headEnd/>
              <a:tailEnd/>
            </a:ln>
          </p:spPr>
          <p:txBody>
            <a:bodyPr/>
            <a:lstStyle/>
            <a:p>
              <a:endParaRPr lang="en-US"/>
            </a:p>
          </p:txBody>
        </p:sp>
        <p:sp>
          <p:nvSpPr>
            <p:cNvPr id="32" name="Line 34"/>
            <p:cNvSpPr>
              <a:spLocks noChangeShapeType="1"/>
            </p:cNvSpPr>
            <p:nvPr/>
          </p:nvSpPr>
          <p:spPr bwMode="auto">
            <a:xfrm flipH="1">
              <a:off x="4560" y="1776"/>
              <a:ext cx="240" cy="192"/>
            </a:xfrm>
            <a:prstGeom prst="line">
              <a:avLst/>
            </a:prstGeom>
            <a:noFill/>
            <a:ln w="28575">
              <a:solidFill>
                <a:schemeClr val="tx1"/>
              </a:solidFill>
              <a:round/>
              <a:headEnd/>
              <a:tailEnd/>
            </a:ln>
          </p:spPr>
          <p:txBody>
            <a:bodyPr/>
            <a:lstStyle/>
            <a:p>
              <a:endParaRPr lang="en-US"/>
            </a:p>
          </p:txBody>
        </p:sp>
        <p:sp>
          <p:nvSpPr>
            <p:cNvPr id="33" name="Oval 35"/>
            <p:cNvSpPr>
              <a:spLocks noChangeArrowheads="1"/>
            </p:cNvSpPr>
            <p:nvPr/>
          </p:nvSpPr>
          <p:spPr bwMode="auto">
            <a:xfrm>
              <a:off x="4560" y="1344"/>
              <a:ext cx="624" cy="480"/>
            </a:xfrm>
            <a:prstGeom prst="ellipse">
              <a:avLst/>
            </a:prstGeom>
            <a:solidFill>
              <a:srgbClr val="33CCCC"/>
            </a:solidFill>
            <a:ln w="9525">
              <a:solidFill>
                <a:schemeClr val="tx1"/>
              </a:solidFill>
              <a:round/>
              <a:headEnd/>
              <a:tailEnd/>
            </a:ln>
          </p:spPr>
          <p:txBody>
            <a:bodyPr wrap="none" anchor="ctr"/>
            <a:lstStyle/>
            <a:p>
              <a:endParaRPr lang="en-US"/>
            </a:p>
          </p:txBody>
        </p:sp>
        <p:grpSp>
          <p:nvGrpSpPr>
            <p:cNvPr id="34" name="Group 36"/>
            <p:cNvGrpSpPr>
              <a:grpSpLocks/>
            </p:cNvGrpSpPr>
            <p:nvPr/>
          </p:nvGrpSpPr>
          <p:grpSpPr bwMode="auto">
            <a:xfrm>
              <a:off x="3600" y="2208"/>
              <a:ext cx="672" cy="384"/>
              <a:chOff x="1920" y="1632"/>
              <a:chExt cx="672" cy="384"/>
            </a:xfrm>
          </p:grpSpPr>
          <p:sp>
            <p:nvSpPr>
              <p:cNvPr id="49" name="AutoShape 37"/>
              <p:cNvSpPr>
                <a:spLocks noChangeArrowheads="1"/>
              </p:cNvSpPr>
              <p:nvPr/>
            </p:nvSpPr>
            <p:spPr bwMode="auto">
              <a:xfrm flipH="1">
                <a:off x="1920" y="1632"/>
                <a:ext cx="672" cy="384"/>
              </a:xfrm>
              <a:prstGeom prst="flowChartPunchedCard">
                <a:avLst/>
              </a:prstGeom>
              <a:solidFill>
                <a:srgbClr val="CC6600"/>
              </a:solidFill>
              <a:ln w="9525">
                <a:solidFill>
                  <a:schemeClr val="tx1"/>
                </a:solidFill>
                <a:miter lim="800000"/>
                <a:headEnd/>
                <a:tailEnd/>
              </a:ln>
            </p:spPr>
            <p:txBody>
              <a:bodyPr wrap="none" anchor="ctr"/>
              <a:lstStyle/>
              <a:p>
                <a:endParaRPr lang="en-US"/>
              </a:p>
            </p:txBody>
          </p:sp>
          <p:sp>
            <p:nvSpPr>
              <p:cNvPr id="50" name="Text Box 38"/>
              <p:cNvSpPr txBox="1">
                <a:spLocks noChangeArrowheads="1"/>
              </p:cNvSpPr>
              <p:nvPr/>
            </p:nvSpPr>
            <p:spPr bwMode="auto">
              <a:xfrm>
                <a:off x="2016" y="1728"/>
                <a:ext cx="528" cy="231"/>
              </a:xfrm>
              <a:prstGeom prst="rect">
                <a:avLst/>
              </a:prstGeom>
              <a:solidFill>
                <a:srgbClr val="CC6600"/>
              </a:solidFill>
              <a:ln w="9525">
                <a:noFill/>
                <a:miter lim="800000"/>
                <a:headEnd/>
                <a:tailEnd/>
              </a:ln>
            </p:spPr>
            <p:txBody>
              <a:bodyPr>
                <a:spAutoFit/>
              </a:bodyPr>
              <a:lstStyle/>
              <a:p>
                <a:pPr eaLnBrk="1" hangingPunct="1">
                  <a:spcBef>
                    <a:spcPct val="50000"/>
                  </a:spcBef>
                </a:pPr>
                <a:r>
                  <a:rPr kumimoji="0" lang="pt-BR" sz="1800"/>
                  <a:t>router</a:t>
                </a:r>
                <a:endParaRPr kumimoji="0" lang="en-US" sz="1800"/>
              </a:p>
            </p:txBody>
          </p:sp>
        </p:grpSp>
        <p:sp>
          <p:nvSpPr>
            <p:cNvPr id="35" name="Rectangle 39"/>
            <p:cNvSpPr>
              <a:spLocks noChangeArrowheads="1"/>
            </p:cNvSpPr>
            <p:nvPr/>
          </p:nvSpPr>
          <p:spPr bwMode="auto">
            <a:xfrm rot="2777618" flipH="1">
              <a:off x="4104" y="1944"/>
              <a:ext cx="720" cy="192"/>
            </a:xfrm>
            <a:prstGeom prst="rect">
              <a:avLst/>
            </a:prstGeom>
            <a:solidFill>
              <a:srgbClr val="CC6600"/>
            </a:solidFill>
            <a:ln w="9525">
              <a:solidFill>
                <a:schemeClr val="tx1"/>
              </a:solidFill>
              <a:miter lim="800000"/>
              <a:headEnd/>
              <a:tailEnd/>
            </a:ln>
          </p:spPr>
          <p:txBody>
            <a:bodyPr wrap="none" anchor="ctr"/>
            <a:lstStyle/>
            <a:p>
              <a:pPr algn="ctr" eaLnBrk="1" hangingPunct="1"/>
              <a:r>
                <a:rPr kumimoji="0" lang="pt-BR" sz="1800"/>
                <a:t>wrapper</a:t>
              </a:r>
              <a:endParaRPr kumimoji="0" lang="en-US" sz="1800"/>
            </a:p>
          </p:txBody>
        </p:sp>
        <p:sp>
          <p:nvSpPr>
            <p:cNvPr id="36" name="Text Box 40"/>
            <p:cNvSpPr txBox="1">
              <a:spLocks noChangeArrowheads="1"/>
            </p:cNvSpPr>
            <p:nvPr/>
          </p:nvSpPr>
          <p:spPr bwMode="auto">
            <a:xfrm>
              <a:off x="3751" y="2947"/>
              <a:ext cx="207" cy="173"/>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37" name="Text Box 41"/>
            <p:cNvSpPr txBox="1">
              <a:spLocks noChangeArrowheads="1"/>
            </p:cNvSpPr>
            <p:nvPr/>
          </p:nvSpPr>
          <p:spPr bwMode="auto">
            <a:xfrm>
              <a:off x="4608" y="1488"/>
              <a:ext cx="624" cy="231"/>
            </a:xfrm>
            <a:prstGeom prst="rect">
              <a:avLst/>
            </a:prstGeom>
            <a:noFill/>
            <a:ln w="9525">
              <a:noFill/>
              <a:miter lim="800000"/>
              <a:headEnd/>
              <a:tailEnd/>
            </a:ln>
          </p:spPr>
          <p:txBody>
            <a:bodyPr>
              <a:spAutoFit/>
            </a:bodyPr>
            <a:lstStyle/>
            <a:p>
              <a:pPr eaLnBrk="1" hangingPunct="1">
                <a:spcBef>
                  <a:spcPct val="50000"/>
                </a:spcBef>
              </a:pPr>
              <a:r>
                <a:rPr kumimoji="0" lang="pt-BR" sz="1800"/>
                <a:t>Core </a:t>
              </a:r>
              <a:endParaRPr kumimoji="0" lang="en-US" sz="1800"/>
            </a:p>
          </p:txBody>
        </p:sp>
        <p:sp>
          <p:nvSpPr>
            <p:cNvPr id="38" name="Line 42"/>
            <p:cNvSpPr>
              <a:spLocks noChangeShapeType="1"/>
            </p:cNvSpPr>
            <p:nvPr/>
          </p:nvSpPr>
          <p:spPr bwMode="auto">
            <a:xfrm flipH="1">
              <a:off x="3888" y="2947"/>
              <a:ext cx="144" cy="144"/>
            </a:xfrm>
            <a:prstGeom prst="line">
              <a:avLst/>
            </a:prstGeom>
            <a:noFill/>
            <a:ln w="28575">
              <a:solidFill>
                <a:schemeClr val="tx1"/>
              </a:solidFill>
              <a:round/>
              <a:headEnd/>
              <a:tailEnd/>
            </a:ln>
          </p:spPr>
          <p:txBody>
            <a:bodyPr/>
            <a:lstStyle/>
            <a:p>
              <a:endParaRPr lang="en-US"/>
            </a:p>
          </p:txBody>
        </p:sp>
        <p:sp>
          <p:nvSpPr>
            <p:cNvPr id="39" name="Line 43"/>
            <p:cNvSpPr>
              <a:spLocks noChangeShapeType="1"/>
            </p:cNvSpPr>
            <p:nvPr/>
          </p:nvSpPr>
          <p:spPr bwMode="auto">
            <a:xfrm flipH="1">
              <a:off x="4224" y="3456"/>
              <a:ext cx="192" cy="144"/>
            </a:xfrm>
            <a:prstGeom prst="line">
              <a:avLst/>
            </a:prstGeom>
            <a:noFill/>
            <a:ln w="57150">
              <a:solidFill>
                <a:schemeClr val="tx1"/>
              </a:solidFill>
              <a:round/>
              <a:headEnd/>
              <a:tailEnd/>
            </a:ln>
          </p:spPr>
          <p:txBody>
            <a:bodyPr/>
            <a:lstStyle/>
            <a:p>
              <a:endParaRPr lang="en-US"/>
            </a:p>
          </p:txBody>
        </p:sp>
        <p:sp>
          <p:nvSpPr>
            <p:cNvPr id="40" name="Line 44"/>
            <p:cNvSpPr>
              <a:spLocks noChangeShapeType="1"/>
            </p:cNvSpPr>
            <p:nvPr/>
          </p:nvSpPr>
          <p:spPr bwMode="auto">
            <a:xfrm flipH="1">
              <a:off x="4608" y="3120"/>
              <a:ext cx="240" cy="192"/>
            </a:xfrm>
            <a:prstGeom prst="line">
              <a:avLst/>
            </a:prstGeom>
            <a:noFill/>
            <a:ln w="28575">
              <a:solidFill>
                <a:schemeClr val="tx1"/>
              </a:solidFill>
              <a:round/>
              <a:headEnd/>
              <a:tailEnd/>
            </a:ln>
          </p:spPr>
          <p:txBody>
            <a:bodyPr/>
            <a:lstStyle/>
            <a:p>
              <a:endParaRPr lang="en-US"/>
            </a:p>
          </p:txBody>
        </p:sp>
        <p:sp>
          <p:nvSpPr>
            <p:cNvPr id="41" name="Oval 45"/>
            <p:cNvSpPr>
              <a:spLocks noChangeArrowheads="1"/>
            </p:cNvSpPr>
            <p:nvPr/>
          </p:nvSpPr>
          <p:spPr bwMode="auto">
            <a:xfrm>
              <a:off x="4608" y="2688"/>
              <a:ext cx="624" cy="480"/>
            </a:xfrm>
            <a:prstGeom prst="ellipse">
              <a:avLst/>
            </a:prstGeom>
            <a:solidFill>
              <a:srgbClr val="33CCCC"/>
            </a:solidFill>
            <a:ln w="9525">
              <a:solidFill>
                <a:schemeClr val="tx1"/>
              </a:solidFill>
              <a:round/>
              <a:headEnd/>
              <a:tailEnd/>
            </a:ln>
          </p:spPr>
          <p:txBody>
            <a:bodyPr wrap="none" anchor="ctr"/>
            <a:lstStyle/>
            <a:p>
              <a:endParaRPr lang="en-US"/>
            </a:p>
          </p:txBody>
        </p:sp>
        <p:grpSp>
          <p:nvGrpSpPr>
            <p:cNvPr id="42" name="Group 46"/>
            <p:cNvGrpSpPr>
              <a:grpSpLocks/>
            </p:cNvGrpSpPr>
            <p:nvPr/>
          </p:nvGrpSpPr>
          <p:grpSpPr bwMode="auto">
            <a:xfrm>
              <a:off x="3648" y="3552"/>
              <a:ext cx="672" cy="384"/>
              <a:chOff x="1920" y="1632"/>
              <a:chExt cx="672" cy="384"/>
            </a:xfrm>
          </p:grpSpPr>
          <p:sp>
            <p:nvSpPr>
              <p:cNvPr id="47" name="AutoShape 47"/>
              <p:cNvSpPr>
                <a:spLocks noChangeArrowheads="1"/>
              </p:cNvSpPr>
              <p:nvPr/>
            </p:nvSpPr>
            <p:spPr bwMode="auto">
              <a:xfrm flipH="1">
                <a:off x="1920" y="1632"/>
                <a:ext cx="672" cy="384"/>
              </a:xfrm>
              <a:prstGeom prst="flowChartPunchedCard">
                <a:avLst/>
              </a:prstGeom>
              <a:solidFill>
                <a:srgbClr val="CC6600"/>
              </a:solidFill>
              <a:ln w="9525">
                <a:solidFill>
                  <a:schemeClr val="tx1"/>
                </a:solidFill>
                <a:miter lim="800000"/>
                <a:headEnd/>
                <a:tailEnd/>
              </a:ln>
            </p:spPr>
            <p:txBody>
              <a:bodyPr wrap="none" anchor="ctr"/>
              <a:lstStyle/>
              <a:p>
                <a:endParaRPr lang="en-US"/>
              </a:p>
            </p:txBody>
          </p:sp>
          <p:sp>
            <p:nvSpPr>
              <p:cNvPr id="48" name="Text Box 48"/>
              <p:cNvSpPr txBox="1">
                <a:spLocks noChangeArrowheads="1"/>
              </p:cNvSpPr>
              <p:nvPr/>
            </p:nvSpPr>
            <p:spPr bwMode="auto">
              <a:xfrm>
                <a:off x="2016" y="1728"/>
                <a:ext cx="528" cy="231"/>
              </a:xfrm>
              <a:prstGeom prst="rect">
                <a:avLst/>
              </a:prstGeom>
              <a:solidFill>
                <a:srgbClr val="CC6600"/>
              </a:solidFill>
              <a:ln w="9525">
                <a:noFill/>
                <a:miter lim="800000"/>
                <a:headEnd/>
                <a:tailEnd/>
              </a:ln>
            </p:spPr>
            <p:txBody>
              <a:bodyPr>
                <a:spAutoFit/>
              </a:bodyPr>
              <a:lstStyle/>
              <a:p>
                <a:pPr eaLnBrk="1" hangingPunct="1">
                  <a:spcBef>
                    <a:spcPct val="50000"/>
                  </a:spcBef>
                </a:pPr>
                <a:r>
                  <a:rPr kumimoji="0" lang="pt-BR" sz="1800"/>
                  <a:t>router</a:t>
                </a:r>
                <a:endParaRPr kumimoji="0" lang="en-US" sz="1800"/>
              </a:p>
            </p:txBody>
          </p:sp>
        </p:grpSp>
        <p:sp>
          <p:nvSpPr>
            <p:cNvPr id="43" name="Rectangle 49"/>
            <p:cNvSpPr>
              <a:spLocks noChangeArrowheads="1"/>
            </p:cNvSpPr>
            <p:nvPr/>
          </p:nvSpPr>
          <p:spPr bwMode="auto">
            <a:xfrm rot="2777618" flipH="1">
              <a:off x="4152" y="3288"/>
              <a:ext cx="720" cy="192"/>
            </a:xfrm>
            <a:prstGeom prst="rect">
              <a:avLst/>
            </a:prstGeom>
            <a:solidFill>
              <a:srgbClr val="CC6600"/>
            </a:solidFill>
            <a:ln w="9525">
              <a:solidFill>
                <a:schemeClr val="tx1"/>
              </a:solidFill>
              <a:miter lim="800000"/>
              <a:headEnd/>
              <a:tailEnd/>
            </a:ln>
          </p:spPr>
          <p:txBody>
            <a:bodyPr wrap="none" anchor="ctr"/>
            <a:lstStyle/>
            <a:p>
              <a:pPr algn="ctr" eaLnBrk="1" hangingPunct="1"/>
              <a:r>
                <a:rPr kumimoji="0" lang="pt-BR" sz="1800"/>
                <a:t>wrapper</a:t>
              </a:r>
              <a:endParaRPr kumimoji="0" lang="en-US" sz="1800"/>
            </a:p>
          </p:txBody>
        </p:sp>
        <p:sp>
          <p:nvSpPr>
            <p:cNvPr id="44" name="Text Box 50"/>
            <p:cNvSpPr txBox="1">
              <a:spLocks noChangeArrowheads="1"/>
            </p:cNvSpPr>
            <p:nvPr/>
          </p:nvSpPr>
          <p:spPr bwMode="auto">
            <a:xfrm>
              <a:off x="2935" y="3619"/>
              <a:ext cx="207" cy="173"/>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45" name="Text Box 51"/>
            <p:cNvSpPr txBox="1">
              <a:spLocks noChangeArrowheads="1"/>
            </p:cNvSpPr>
            <p:nvPr/>
          </p:nvSpPr>
          <p:spPr bwMode="auto">
            <a:xfrm>
              <a:off x="4656" y="2832"/>
              <a:ext cx="624" cy="231"/>
            </a:xfrm>
            <a:prstGeom prst="rect">
              <a:avLst/>
            </a:prstGeom>
            <a:noFill/>
            <a:ln w="9525">
              <a:noFill/>
              <a:miter lim="800000"/>
              <a:headEnd/>
              <a:tailEnd/>
            </a:ln>
          </p:spPr>
          <p:txBody>
            <a:bodyPr>
              <a:spAutoFit/>
            </a:bodyPr>
            <a:lstStyle/>
            <a:p>
              <a:pPr eaLnBrk="1" hangingPunct="1">
                <a:spcBef>
                  <a:spcPct val="50000"/>
                </a:spcBef>
              </a:pPr>
              <a:r>
                <a:rPr kumimoji="0" lang="pt-BR" sz="1800"/>
                <a:t>Core </a:t>
              </a:r>
              <a:endParaRPr kumimoji="0" lang="en-US" sz="1800"/>
            </a:p>
          </p:txBody>
        </p:sp>
        <p:sp>
          <p:nvSpPr>
            <p:cNvPr id="46" name="Line 52"/>
            <p:cNvSpPr>
              <a:spLocks noChangeShapeType="1"/>
            </p:cNvSpPr>
            <p:nvPr/>
          </p:nvSpPr>
          <p:spPr bwMode="auto">
            <a:xfrm flipH="1">
              <a:off x="3024" y="3696"/>
              <a:ext cx="144" cy="144"/>
            </a:xfrm>
            <a:prstGeom prst="line">
              <a:avLst/>
            </a:prstGeom>
            <a:noFill/>
            <a:ln w="28575">
              <a:solidFill>
                <a:schemeClr val="tx1"/>
              </a:solidFill>
              <a:round/>
              <a:headEnd/>
              <a:tailEnd/>
            </a:ln>
          </p:spPr>
          <p:txBody>
            <a:bodyPr/>
            <a:lstStyle/>
            <a:p>
              <a:endParaRPr lang="en-US"/>
            </a:p>
          </p:txBody>
        </p:sp>
      </p:grpSp>
      <p:sp>
        <p:nvSpPr>
          <p:cNvPr id="55" name="Line 53"/>
          <p:cNvSpPr>
            <a:spLocks noChangeShapeType="1"/>
          </p:cNvSpPr>
          <p:nvPr/>
        </p:nvSpPr>
        <p:spPr bwMode="auto">
          <a:xfrm>
            <a:off x="609600" y="2971800"/>
            <a:ext cx="1371600" cy="0"/>
          </a:xfrm>
          <a:prstGeom prst="line">
            <a:avLst/>
          </a:prstGeom>
          <a:noFill/>
          <a:ln w="76200" cap="sq">
            <a:solidFill>
              <a:srgbClr val="FF3300"/>
            </a:solidFill>
            <a:round/>
            <a:headEnd/>
            <a:tailEnd/>
          </a:ln>
        </p:spPr>
        <p:txBody>
          <a:bodyPr wrap="none" anchor="ctr"/>
          <a:lstStyle/>
          <a:p>
            <a:endParaRPr lang="en-US"/>
          </a:p>
        </p:txBody>
      </p:sp>
      <p:sp>
        <p:nvSpPr>
          <p:cNvPr id="56" name="Line 54"/>
          <p:cNvSpPr>
            <a:spLocks noChangeShapeType="1"/>
          </p:cNvSpPr>
          <p:nvPr/>
        </p:nvSpPr>
        <p:spPr bwMode="auto">
          <a:xfrm>
            <a:off x="1981200" y="2971800"/>
            <a:ext cx="381000" cy="304800"/>
          </a:xfrm>
          <a:prstGeom prst="line">
            <a:avLst/>
          </a:prstGeom>
          <a:noFill/>
          <a:ln w="76200" cap="sq">
            <a:solidFill>
              <a:srgbClr val="FF3300"/>
            </a:solidFill>
            <a:round/>
            <a:headEnd/>
            <a:tailEnd type="triangle" w="med" len="med"/>
          </a:ln>
        </p:spPr>
        <p:txBody>
          <a:bodyPr wrap="none" anchor="ctr"/>
          <a:lstStyle/>
          <a:p>
            <a:endParaRPr lang="en-US"/>
          </a:p>
        </p:txBody>
      </p:sp>
      <p:sp>
        <p:nvSpPr>
          <p:cNvPr id="57" name="Text Box 55"/>
          <p:cNvSpPr txBox="1">
            <a:spLocks noChangeArrowheads="1"/>
          </p:cNvSpPr>
          <p:nvPr/>
        </p:nvSpPr>
        <p:spPr bwMode="auto">
          <a:xfrm>
            <a:off x="76200" y="3048000"/>
            <a:ext cx="914400" cy="457200"/>
          </a:xfrm>
          <a:prstGeom prst="rect">
            <a:avLst/>
          </a:prstGeom>
          <a:noFill/>
          <a:ln w="12700" cap="sq">
            <a:noFill/>
            <a:miter lim="800000"/>
            <a:headEnd type="none" w="sm" len="sm"/>
            <a:tailEnd type="none" w="sm" len="sm"/>
          </a:ln>
        </p:spPr>
        <p:txBody>
          <a:bodyPr>
            <a:spAutoFit/>
          </a:bodyPr>
          <a:lstStyle/>
          <a:p>
            <a:r>
              <a:rPr kumimoji="0" lang="en-US"/>
              <a:t>input</a:t>
            </a:r>
          </a:p>
        </p:txBody>
      </p:sp>
      <p:sp>
        <p:nvSpPr>
          <p:cNvPr id="58" name="Line 56"/>
          <p:cNvSpPr>
            <a:spLocks noChangeShapeType="1"/>
          </p:cNvSpPr>
          <p:nvPr/>
        </p:nvSpPr>
        <p:spPr bwMode="auto">
          <a:xfrm flipH="1">
            <a:off x="1219200" y="2819400"/>
            <a:ext cx="228600" cy="228600"/>
          </a:xfrm>
          <a:prstGeom prst="line">
            <a:avLst/>
          </a:prstGeom>
          <a:noFill/>
          <a:ln w="76200" cap="sq">
            <a:solidFill>
              <a:srgbClr val="FF3300"/>
            </a:solidFill>
            <a:round/>
            <a:headEnd/>
            <a:tailEnd/>
          </a:ln>
        </p:spPr>
        <p:txBody>
          <a:bodyPr wrap="none" anchor="ctr"/>
          <a:lstStyle/>
          <a:p>
            <a:endParaRPr lang="en-US"/>
          </a:p>
        </p:txBody>
      </p:sp>
      <p:sp>
        <p:nvSpPr>
          <p:cNvPr id="59" name="Text Box 57"/>
          <p:cNvSpPr txBox="1">
            <a:spLocks noChangeArrowheads="1"/>
          </p:cNvSpPr>
          <p:nvPr/>
        </p:nvSpPr>
        <p:spPr bwMode="auto">
          <a:xfrm>
            <a:off x="914400" y="2574925"/>
            <a:ext cx="381000" cy="396875"/>
          </a:xfrm>
          <a:prstGeom prst="rect">
            <a:avLst/>
          </a:prstGeom>
          <a:noFill/>
          <a:ln w="12700" cap="sq">
            <a:noFill/>
            <a:miter lim="800000"/>
            <a:headEnd type="none" w="sm" len="sm"/>
            <a:tailEnd type="none" w="sm" len="sm"/>
          </a:ln>
        </p:spPr>
        <p:txBody>
          <a:bodyPr>
            <a:spAutoFit/>
          </a:bodyPr>
          <a:lstStyle/>
          <a:p>
            <a:r>
              <a:rPr kumimoji="0" lang="en-US" sz="2000"/>
              <a:t>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Basic requirements for a cost-effective 3D Die stacking Technology</a:t>
            </a:r>
            <a:endParaRPr lang="en-US" sz="3600" dirty="0"/>
          </a:p>
        </p:txBody>
      </p:sp>
      <p:sp>
        <p:nvSpPr>
          <p:cNvPr id="3" name="Content Placeholder 2"/>
          <p:cNvSpPr>
            <a:spLocks noGrp="1"/>
          </p:cNvSpPr>
          <p:nvPr>
            <p:ph idx="1"/>
          </p:nvPr>
        </p:nvSpPr>
        <p:spPr/>
        <p:txBody>
          <a:bodyPr>
            <a:normAutofit fontScale="92500"/>
          </a:bodyPr>
          <a:lstStyle/>
          <a:p>
            <a:r>
              <a:rPr lang="en-US" dirty="0" smtClean="0"/>
              <a:t>Minimize process complexity:</a:t>
            </a:r>
          </a:p>
          <a:p>
            <a:pPr lvl="1"/>
            <a:r>
              <a:rPr lang="en-US" dirty="0" smtClean="0"/>
              <a:t>Minimize process number of steps</a:t>
            </a:r>
          </a:p>
          <a:p>
            <a:pPr lvl="1"/>
            <a:r>
              <a:rPr lang="en-US" dirty="0" smtClean="0"/>
              <a:t>Minimize number of additional lithography steps</a:t>
            </a:r>
          </a:p>
          <a:p>
            <a:pPr lvl="1"/>
            <a:r>
              <a:rPr lang="en-US" dirty="0" smtClean="0"/>
              <a:t>Single side wafer processing: lithography, etching, metallization.</a:t>
            </a:r>
          </a:p>
          <a:p>
            <a:r>
              <a:rPr lang="en-US" dirty="0" smtClean="0"/>
              <a:t>High equipment throughput for each process step</a:t>
            </a:r>
          </a:p>
          <a:p>
            <a:r>
              <a:rPr lang="en-US" dirty="0" smtClean="0"/>
              <a:t>Minimize TSV diameter: avoid loss of active Si area</a:t>
            </a:r>
          </a:p>
          <a:p>
            <a:r>
              <a:rPr lang="en-US" dirty="0" smtClean="0"/>
              <a:t>Maximize a parallel processing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600" dirty="0" smtClean="0"/>
              <a:t>Compression Applied to NoC-based Test</a:t>
            </a:r>
            <a:endParaRPr lang="en-US" sz="36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90</a:t>
            </a:fld>
            <a:endParaRPr lang="en-US" dirty="0"/>
          </a:p>
        </p:txBody>
      </p:sp>
      <p:sp>
        <p:nvSpPr>
          <p:cNvPr id="5" name="AutoShape 3"/>
          <p:cNvSpPr>
            <a:spLocks noChangeArrowheads="1"/>
          </p:cNvSpPr>
          <p:nvPr/>
        </p:nvSpPr>
        <p:spPr bwMode="auto">
          <a:xfrm rot="16200000">
            <a:off x="3314700" y="-142875"/>
            <a:ext cx="3733800" cy="7315200"/>
          </a:xfrm>
          <a:prstGeom prst="flowChartDocument">
            <a:avLst/>
          </a:prstGeom>
          <a:solidFill>
            <a:srgbClr val="336699"/>
          </a:solidFill>
          <a:ln w="9525">
            <a:solidFill>
              <a:schemeClr val="tx1"/>
            </a:solidFill>
            <a:miter lim="800000"/>
            <a:headEnd/>
            <a:tailEnd/>
          </a:ln>
        </p:spPr>
        <p:txBody>
          <a:bodyPr wrap="none" anchor="ctr"/>
          <a:lstStyle/>
          <a:p>
            <a:endParaRPr lang="en-US"/>
          </a:p>
        </p:txBody>
      </p:sp>
      <p:sp>
        <p:nvSpPr>
          <p:cNvPr id="6" name="Line 4"/>
          <p:cNvSpPr>
            <a:spLocks noChangeShapeType="1"/>
          </p:cNvSpPr>
          <p:nvPr/>
        </p:nvSpPr>
        <p:spPr bwMode="auto">
          <a:xfrm>
            <a:off x="5486400" y="3324225"/>
            <a:ext cx="228600" cy="304800"/>
          </a:xfrm>
          <a:prstGeom prst="line">
            <a:avLst/>
          </a:prstGeom>
          <a:noFill/>
          <a:ln w="57150">
            <a:solidFill>
              <a:schemeClr val="tx1"/>
            </a:solidFill>
            <a:round/>
            <a:headEnd/>
            <a:tailEnd/>
          </a:ln>
        </p:spPr>
        <p:txBody>
          <a:bodyPr/>
          <a:lstStyle/>
          <a:p>
            <a:endParaRPr lang="en-US"/>
          </a:p>
        </p:txBody>
      </p:sp>
      <p:sp>
        <p:nvSpPr>
          <p:cNvPr id="7" name="Line 5"/>
          <p:cNvSpPr>
            <a:spLocks noChangeShapeType="1"/>
          </p:cNvSpPr>
          <p:nvPr/>
        </p:nvSpPr>
        <p:spPr bwMode="auto">
          <a:xfrm>
            <a:off x="4876800" y="3933825"/>
            <a:ext cx="2971800" cy="0"/>
          </a:xfrm>
          <a:prstGeom prst="line">
            <a:avLst/>
          </a:prstGeom>
          <a:noFill/>
          <a:ln w="57150">
            <a:solidFill>
              <a:schemeClr val="tx1"/>
            </a:solidFill>
            <a:round/>
            <a:headEnd/>
            <a:tailEnd/>
          </a:ln>
        </p:spPr>
        <p:txBody>
          <a:bodyPr/>
          <a:lstStyle/>
          <a:p>
            <a:endParaRPr lang="en-US"/>
          </a:p>
        </p:txBody>
      </p:sp>
      <p:sp>
        <p:nvSpPr>
          <p:cNvPr id="8" name="Line 6"/>
          <p:cNvSpPr>
            <a:spLocks noChangeShapeType="1"/>
          </p:cNvSpPr>
          <p:nvPr/>
        </p:nvSpPr>
        <p:spPr bwMode="auto">
          <a:xfrm>
            <a:off x="6172200" y="4162425"/>
            <a:ext cx="0" cy="990600"/>
          </a:xfrm>
          <a:prstGeom prst="line">
            <a:avLst/>
          </a:prstGeom>
          <a:noFill/>
          <a:ln w="57150">
            <a:solidFill>
              <a:schemeClr val="tx1"/>
            </a:solidFill>
            <a:round/>
            <a:headEnd/>
            <a:tailEnd/>
          </a:ln>
        </p:spPr>
        <p:txBody>
          <a:bodyPr/>
          <a:lstStyle/>
          <a:p>
            <a:endParaRPr lang="en-US"/>
          </a:p>
        </p:txBody>
      </p:sp>
      <p:sp>
        <p:nvSpPr>
          <p:cNvPr id="9" name="Line 7"/>
          <p:cNvSpPr>
            <a:spLocks noChangeShapeType="1"/>
          </p:cNvSpPr>
          <p:nvPr/>
        </p:nvSpPr>
        <p:spPr bwMode="auto">
          <a:xfrm>
            <a:off x="4953000" y="2638425"/>
            <a:ext cx="304800" cy="381000"/>
          </a:xfrm>
          <a:prstGeom prst="line">
            <a:avLst/>
          </a:prstGeom>
          <a:noFill/>
          <a:ln w="28575">
            <a:solidFill>
              <a:schemeClr val="tx1"/>
            </a:solidFill>
            <a:round/>
            <a:headEnd/>
            <a:tailEnd/>
          </a:ln>
        </p:spPr>
        <p:txBody>
          <a:bodyPr/>
          <a:lstStyle/>
          <a:p>
            <a:endParaRPr lang="en-US"/>
          </a:p>
        </p:txBody>
      </p:sp>
      <p:sp>
        <p:nvSpPr>
          <p:cNvPr id="10" name="Oval 8"/>
          <p:cNvSpPr>
            <a:spLocks noChangeArrowheads="1"/>
          </p:cNvSpPr>
          <p:nvPr/>
        </p:nvSpPr>
        <p:spPr bwMode="auto">
          <a:xfrm>
            <a:off x="4114800" y="1800225"/>
            <a:ext cx="1143000" cy="8382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 name="Text Box 9"/>
          <p:cNvSpPr txBox="1">
            <a:spLocks noChangeArrowheads="1"/>
          </p:cNvSpPr>
          <p:nvPr/>
        </p:nvSpPr>
        <p:spPr bwMode="auto">
          <a:xfrm>
            <a:off x="4191000" y="2028825"/>
            <a:ext cx="990600" cy="396875"/>
          </a:xfrm>
          <a:prstGeom prst="rect">
            <a:avLst/>
          </a:prstGeom>
          <a:noFill/>
          <a:ln w="9525">
            <a:noFill/>
            <a:miter lim="800000"/>
            <a:headEnd/>
            <a:tailEnd/>
          </a:ln>
        </p:spPr>
        <p:txBody>
          <a:bodyPr>
            <a:spAutoFit/>
          </a:bodyPr>
          <a:lstStyle/>
          <a:p>
            <a:pPr eaLnBrk="1" hangingPunct="1">
              <a:spcBef>
                <a:spcPct val="50000"/>
              </a:spcBef>
            </a:pPr>
            <a:r>
              <a:rPr kumimoji="0" lang="pt-BR" sz="2000"/>
              <a:t>Core i</a:t>
            </a:r>
            <a:endParaRPr kumimoji="0" lang="en-US" sz="2000"/>
          </a:p>
        </p:txBody>
      </p:sp>
      <p:grpSp>
        <p:nvGrpSpPr>
          <p:cNvPr id="12" name="Group 10"/>
          <p:cNvGrpSpPr>
            <a:grpSpLocks/>
          </p:cNvGrpSpPr>
          <p:nvPr/>
        </p:nvGrpSpPr>
        <p:grpSpPr bwMode="auto">
          <a:xfrm>
            <a:off x="5638800" y="3552825"/>
            <a:ext cx="1219200" cy="609600"/>
            <a:chOff x="1920" y="1632"/>
            <a:chExt cx="672" cy="384"/>
          </a:xfrm>
        </p:grpSpPr>
        <p:sp>
          <p:nvSpPr>
            <p:cNvPr id="13" name="AutoShape 11"/>
            <p:cNvSpPr>
              <a:spLocks noChangeArrowheads="1"/>
            </p:cNvSpPr>
            <p:nvPr/>
          </p:nvSpPr>
          <p:spPr bwMode="auto">
            <a:xfrm>
              <a:off x="1920" y="1632"/>
              <a:ext cx="672" cy="384"/>
            </a:xfrm>
            <a:prstGeom prst="flowChartPunchedCard">
              <a:avLst/>
            </a:prstGeom>
            <a:solidFill>
              <a:schemeClr val="bg1"/>
            </a:solidFill>
            <a:ln w="9525">
              <a:solidFill>
                <a:schemeClr val="tx1"/>
              </a:solidFill>
              <a:miter lim="800000"/>
              <a:headEnd/>
              <a:tailEnd/>
            </a:ln>
          </p:spPr>
          <p:txBody>
            <a:bodyPr wrap="none" anchor="ctr"/>
            <a:lstStyle/>
            <a:p>
              <a:endParaRPr lang="en-US"/>
            </a:p>
          </p:txBody>
        </p:sp>
        <p:sp>
          <p:nvSpPr>
            <p:cNvPr id="14" name="Text Box 12"/>
            <p:cNvSpPr txBox="1">
              <a:spLocks noChangeArrowheads="1"/>
            </p:cNvSpPr>
            <p:nvPr/>
          </p:nvSpPr>
          <p:spPr bwMode="auto">
            <a:xfrm>
              <a:off x="2016" y="1728"/>
              <a:ext cx="528" cy="250"/>
            </a:xfrm>
            <a:prstGeom prst="rect">
              <a:avLst/>
            </a:prstGeom>
            <a:solidFill>
              <a:schemeClr val="bg1"/>
            </a:solidFill>
            <a:ln w="9525">
              <a:noFill/>
              <a:miter lim="800000"/>
              <a:headEnd/>
              <a:tailEnd/>
            </a:ln>
          </p:spPr>
          <p:txBody>
            <a:bodyPr>
              <a:spAutoFit/>
            </a:bodyPr>
            <a:lstStyle/>
            <a:p>
              <a:pPr eaLnBrk="1" hangingPunct="1">
                <a:spcBef>
                  <a:spcPct val="50000"/>
                </a:spcBef>
              </a:pPr>
              <a:r>
                <a:rPr kumimoji="0" lang="pt-BR" sz="2000"/>
                <a:t>router</a:t>
              </a:r>
              <a:endParaRPr kumimoji="0" lang="en-US" sz="2000"/>
            </a:p>
          </p:txBody>
        </p:sp>
      </p:grpSp>
      <p:sp>
        <p:nvSpPr>
          <p:cNvPr id="15" name="Rectangle 13"/>
          <p:cNvSpPr>
            <a:spLocks noChangeArrowheads="1"/>
          </p:cNvSpPr>
          <p:nvPr/>
        </p:nvSpPr>
        <p:spPr bwMode="auto">
          <a:xfrm rot="19573982">
            <a:off x="4800600" y="3019425"/>
            <a:ext cx="1219200" cy="381000"/>
          </a:xfrm>
          <a:prstGeom prst="rect">
            <a:avLst/>
          </a:prstGeom>
          <a:solidFill>
            <a:schemeClr val="bg1"/>
          </a:solidFill>
          <a:ln w="9525">
            <a:solidFill>
              <a:schemeClr val="tx1"/>
            </a:solidFill>
            <a:miter lim="800000"/>
            <a:headEnd/>
            <a:tailEnd/>
          </a:ln>
        </p:spPr>
        <p:txBody>
          <a:bodyPr wrap="none" anchor="ctr"/>
          <a:lstStyle/>
          <a:p>
            <a:pPr algn="ctr" eaLnBrk="1" hangingPunct="1"/>
            <a:r>
              <a:rPr kumimoji="0" lang="pt-BR" sz="2000"/>
              <a:t>wrapper</a:t>
            </a:r>
            <a:endParaRPr kumimoji="0" lang="en-US" sz="2000"/>
          </a:p>
        </p:txBody>
      </p:sp>
      <p:sp>
        <p:nvSpPr>
          <p:cNvPr id="16" name="Line 14"/>
          <p:cNvSpPr>
            <a:spLocks noChangeShapeType="1"/>
          </p:cNvSpPr>
          <p:nvPr/>
        </p:nvSpPr>
        <p:spPr bwMode="auto">
          <a:xfrm flipH="1">
            <a:off x="6934200" y="3781425"/>
            <a:ext cx="228600" cy="228600"/>
          </a:xfrm>
          <a:prstGeom prst="line">
            <a:avLst/>
          </a:prstGeom>
          <a:noFill/>
          <a:ln w="28575">
            <a:solidFill>
              <a:schemeClr val="tx1"/>
            </a:solidFill>
            <a:round/>
            <a:headEnd/>
            <a:tailEnd/>
          </a:ln>
        </p:spPr>
        <p:txBody>
          <a:bodyPr/>
          <a:lstStyle/>
          <a:p>
            <a:endParaRPr lang="en-US"/>
          </a:p>
        </p:txBody>
      </p:sp>
      <p:sp>
        <p:nvSpPr>
          <p:cNvPr id="17" name="Line 15"/>
          <p:cNvSpPr>
            <a:spLocks noChangeShapeType="1"/>
          </p:cNvSpPr>
          <p:nvPr/>
        </p:nvSpPr>
        <p:spPr bwMode="auto">
          <a:xfrm flipH="1">
            <a:off x="6096000" y="4467225"/>
            <a:ext cx="228600" cy="228600"/>
          </a:xfrm>
          <a:prstGeom prst="line">
            <a:avLst/>
          </a:prstGeom>
          <a:noFill/>
          <a:ln w="28575">
            <a:solidFill>
              <a:schemeClr val="tx1"/>
            </a:solidFill>
            <a:round/>
            <a:headEnd/>
            <a:tailEnd/>
          </a:ln>
        </p:spPr>
        <p:txBody>
          <a:bodyPr/>
          <a:lstStyle/>
          <a:p>
            <a:endParaRPr lang="en-US"/>
          </a:p>
        </p:txBody>
      </p:sp>
      <p:sp>
        <p:nvSpPr>
          <p:cNvPr id="18" name="Line 16"/>
          <p:cNvSpPr>
            <a:spLocks noChangeShapeType="1"/>
          </p:cNvSpPr>
          <p:nvPr/>
        </p:nvSpPr>
        <p:spPr bwMode="auto">
          <a:xfrm flipH="1">
            <a:off x="5257800" y="3781425"/>
            <a:ext cx="228600" cy="228600"/>
          </a:xfrm>
          <a:prstGeom prst="line">
            <a:avLst/>
          </a:prstGeom>
          <a:noFill/>
          <a:ln w="28575">
            <a:solidFill>
              <a:schemeClr val="tx1"/>
            </a:solidFill>
            <a:round/>
            <a:headEnd/>
            <a:tailEnd/>
          </a:ln>
        </p:spPr>
        <p:txBody>
          <a:bodyPr/>
          <a:lstStyle/>
          <a:p>
            <a:endParaRPr lang="en-US"/>
          </a:p>
        </p:txBody>
      </p:sp>
      <p:sp>
        <p:nvSpPr>
          <p:cNvPr id="19" name="Text Box 17"/>
          <p:cNvSpPr txBox="1">
            <a:spLocks noChangeArrowheads="1"/>
          </p:cNvSpPr>
          <p:nvPr/>
        </p:nvSpPr>
        <p:spPr bwMode="auto">
          <a:xfrm>
            <a:off x="6477000" y="4314825"/>
            <a:ext cx="2019300" cy="701675"/>
          </a:xfrm>
          <a:prstGeom prst="rect">
            <a:avLst/>
          </a:prstGeom>
          <a:noFill/>
          <a:ln w="9525">
            <a:noFill/>
            <a:miter lim="800000"/>
            <a:headEnd/>
            <a:tailEnd/>
          </a:ln>
        </p:spPr>
        <p:txBody>
          <a:bodyPr wrap="none">
            <a:spAutoFit/>
          </a:bodyPr>
          <a:lstStyle/>
          <a:p>
            <a:pPr algn="ctr" eaLnBrk="1" hangingPunct="1"/>
            <a:r>
              <a:rPr kumimoji="0" lang="pt-BR" sz="2000"/>
              <a:t>Communication </a:t>
            </a:r>
          </a:p>
          <a:p>
            <a:pPr algn="ctr" eaLnBrk="1" hangingPunct="1"/>
            <a:r>
              <a:rPr kumimoji="0" lang="pt-BR" sz="2000"/>
              <a:t>channels</a:t>
            </a:r>
            <a:endParaRPr kumimoji="0" lang="en-US" sz="2000"/>
          </a:p>
        </p:txBody>
      </p:sp>
      <p:sp>
        <p:nvSpPr>
          <p:cNvPr id="20" name="Line 18"/>
          <p:cNvSpPr>
            <a:spLocks noChangeShapeType="1"/>
          </p:cNvSpPr>
          <p:nvPr/>
        </p:nvSpPr>
        <p:spPr bwMode="auto">
          <a:xfrm>
            <a:off x="838200" y="2181225"/>
            <a:ext cx="3276600" cy="0"/>
          </a:xfrm>
          <a:prstGeom prst="line">
            <a:avLst/>
          </a:prstGeom>
          <a:noFill/>
          <a:ln w="19050">
            <a:solidFill>
              <a:srgbClr val="FF3300"/>
            </a:solidFill>
            <a:round/>
            <a:headEnd/>
            <a:tailEnd type="triangle" w="lg" len="lg"/>
          </a:ln>
        </p:spPr>
        <p:txBody>
          <a:bodyPr/>
          <a:lstStyle/>
          <a:p>
            <a:endParaRPr lang="en-US"/>
          </a:p>
        </p:txBody>
      </p:sp>
      <p:sp>
        <p:nvSpPr>
          <p:cNvPr id="21" name="Text Box 19"/>
          <p:cNvSpPr txBox="1">
            <a:spLocks noChangeArrowheads="1"/>
          </p:cNvSpPr>
          <p:nvPr/>
        </p:nvSpPr>
        <p:spPr bwMode="auto">
          <a:xfrm>
            <a:off x="5878513" y="4391025"/>
            <a:ext cx="328612" cy="274638"/>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2" name="Text Box 20"/>
          <p:cNvSpPr txBox="1">
            <a:spLocks noChangeArrowheads="1"/>
          </p:cNvSpPr>
          <p:nvPr/>
        </p:nvSpPr>
        <p:spPr bwMode="auto">
          <a:xfrm>
            <a:off x="6869113" y="3629025"/>
            <a:ext cx="328612" cy="274638"/>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3" name="Text Box 21"/>
          <p:cNvSpPr txBox="1">
            <a:spLocks noChangeArrowheads="1"/>
          </p:cNvSpPr>
          <p:nvPr/>
        </p:nvSpPr>
        <p:spPr bwMode="auto">
          <a:xfrm>
            <a:off x="5116513" y="3659188"/>
            <a:ext cx="328612" cy="274637"/>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4" name="AutoShape 22"/>
          <p:cNvSpPr>
            <a:spLocks noChangeArrowheads="1"/>
          </p:cNvSpPr>
          <p:nvPr/>
        </p:nvSpPr>
        <p:spPr bwMode="auto">
          <a:xfrm flipV="1">
            <a:off x="1565275" y="2663825"/>
            <a:ext cx="2286000" cy="457200"/>
          </a:xfrm>
          <a:prstGeom prst="flowChartManualOperation">
            <a:avLst/>
          </a:prstGeom>
          <a:solidFill>
            <a:schemeClr val="bg1"/>
          </a:solidFill>
          <a:ln w="9525">
            <a:solidFill>
              <a:schemeClr val="tx1"/>
            </a:solidFill>
            <a:miter lim="800000"/>
            <a:headEnd/>
            <a:tailEnd/>
          </a:ln>
        </p:spPr>
        <p:txBody>
          <a:bodyPr wrap="none" anchor="ctr"/>
          <a:lstStyle/>
          <a:p>
            <a:endParaRPr lang="en-US"/>
          </a:p>
        </p:txBody>
      </p:sp>
      <p:cxnSp>
        <p:nvCxnSpPr>
          <p:cNvPr id="25" name="AutoShape 23"/>
          <p:cNvCxnSpPr>
            <a:cxnSpLocks noChangeShapeType="1"/>
            <a:stCxn id="24" idx="0"/>
            <a:endCxn id="15" idx="1"/>
          </p:cNvCxnSpPr>
          <p:nvPr/>
        </p:nvCxnSpPr>
        <p:spPr bwMode="auto">
          <a:xfrm rot="16200000" flipH="1">
            <a:off x="3591719" y="2237581"/>
            <a:ext cx="427038" cy="2193925"/>
          </a:xfrm>
          <a:prstGeom prst="bentConnector2">
            <a:avLst/>
          </a:prstGeom>
          <a:noFill/>
          <a:ln w="57150">
            <a:solidFill>
              <a:srgbClr val="FF3300"/>
            </a:solidFill>
            <a:miter lim="800000"/>
            <a:headEnd/>
            <a:tailEnd type="triangle" w="lg" len="lg"/>
          </a:ln>
        </p:spPr>
      </p:cxnSp>
      <p:sp>
        <p:nvSpPr>
          <p:cNvPr id="26" name="Text Box 24"/>
          <p:cNvSpPr txBox="1">
            <a:spLocks noChangeArrowheads="1"/>
          </p:cNvSpPr>
          <p:nvPr/>
        </p:nvSpPr>
        <p:spPr bwMode="auto">
          <a:xfrm>
            <a:off x="1781175" y="2708275"/>
            <a:ext cx="1981200" cy="396875"/>
          </a:xfrm>
          <a:prstGeom prst="rect">
            <a:avLst/>
          </a:prstGeom>
          <a:noFill/>
          <a:ln w="9525">
            <a:noFill/>
            <a:miter lim="800000"/>
            <a:headEnd/>
            <a:tailEnd/>
          </a:ln>
        </p:spPr>
        <p:txBody>
          <a:bodyPr>
            <a:spAutoFit/>
          </a:bodyPr>
          <a:lstStyle/>
          <a:p>
            <a:pPr eaLnBrk="1" hangingPunct="1">
              <a:spcBef>
                <a:spcPct val="50000"/>
              </a:spcBef>
            </a:pPr>
            <a:r>
              <a:rPr kumimoji="0" lang="pt-BR" sz="2000"/>
              <a:t>decompressor</a:t>
            </a:r>
            <a:endParaRPr kumimoji="0" lang="en-US" sz="2000"/>
          </a:p>
        </p:txBody>
      </p:sp>
      <p:sp>
        <p:nvSpPr>
          <p:cNvPr id="27" name="Line 25"/>
          <p:cNvSpPr>
            <a:spLocks noChangeShapeType="1"/>
          </p:cNvSpPr>
          <p:nvPr/>
        </p:nvSpPr>
        <p:spPr bwMode="auto">
          <a:xfrm flipH="1">
            <a:off x="1970088" y="2105025"/>
            <a:ext cx="152400" cy="152400"/>
          </a:xfrm>
          <a:prstGeom prst="line">
            <a:avLst/>
          </a:prstGeom>
          <a:noFill/>
          <a:ln w="9525">
            <a:solidFill>
              <a:schemeClr val="tx1"/>
            </a:solidFill>
            <a:round/>
            <a:headEnd/>
            <a:tailEnd/>
          </a:ln>
        </p:spPr>
        <p:txBody>
          <a:bodyPr/>
          <a:lstStyle/>
          <a:p>
            <a:endParaRPr lang="en-US"/>
          </a:p>
        </p:txBody>
      </p:sp>
      <p:sp>
        <p:nvSpPr>
          <p:cNvPr id="28" name="Rectangle 26"/>
          <p:cNvSpPr>
            <a:spLocks noChangeArrowheads="1"/>
          </p:cNvSpPr>
          <p:nvPr/>
        </p:nvSpPr>
        <p:spPr bwMode="auto">
          <a:xfrm>
            <a:off x="1676400" y="1800225"/>
            <a:ext cx="376238" cy="396875"/>
          </a:xfrm>
          <a:prstGeom prst="rect">
            <a:avLst/>
          </a:prstGeom>
          <a:noFill/>
          <a:ln w="9525">
            <a:noFill/>
            <a:miter lim="800000"/>
            <a:headEnd/>
            <a:tailEnd/>
          </a:ln>
        </p:spPr>
        <p:txBody>
          <a:bodyPr wrap="none">
            <a:spAutoFit/>
          </a:bodyPr>
          <a:lstStyle/>
          <a:p>
            <a:pPr eaLnBrk="1" hangingPunct="1"/>
            <a:r>
              <a:rPr kumimoji="0" lang="pt-BR" sz="2000"/>
              <a:t>F</a:t>
            </a:r>
            <a:r>
              <a:rPr kumimoji="0" lang="pt-BR" sz="2000" baseline="-25000"/>
              <a:t>i</a:t>
            </a:r>
            <a:endParaRPr kumimoji="0" lang="en-US" sz="2000" baseline="-25000"/>
          </a:p>
        </p:txBody>
      </p:sp>
      <p:sp>
        <p:nvSpPr>
          <p:cNvPr id="29" name="Line 27"/>
          <p:cNvSpPr>
            <a:spLocks noChangeShapeType="1"/>
          </p:cNvSpPr>
          <p:nvPr/>
        </p:nvSpPr>
        <p:spPr bwMode="auto">
          <a:xfrm flipH="1">
            <a:off x="3646488" y="3446463"/>
            <a:ext cx="228600" cy="228600"/>
          </a:xfrm>
          <a:prstGeom prst="line">
            <a:avLst/>
          </a:prstGeom>
          <a:noFill/>
          <a:ln w="28575">
            <a:solidFill>
              <a:schemeClr val="tx1"/>
            </a:solidFill>
            <a:round/>
            <a:headEnd/>
            <a:tailEnd/>
          </a:ln>
        </p:spPr>
        <p:txBody>
          <a:bodyPr/>
          <a:lstStyle/>
          <a:p>
            <a:endParaRPr lang="en-US"/>
          </a:p>
        </p:txBody>
      </p:sp>
      <p:sp>
        <p:nvSpPr>
          <p:cNvPr id="30" name="Text Box 28"/>
          <p:cNvSpPr txBox="1">
            <a:spLocks noChangeArrowheads="1"/>
          </p:cNvSpPr>
          <p:nvPr/>
        </p:nvSpPr>
        <p:spPr bwMode="auto">
          <a:xfrm>
            <a:off x="3492500" y="3698875"/>
            <a:ext cx="423863" cy="396875"/>
          </a:xfrm>
          <a:prstGeom prst="rect">
            <a:avLst/>
          </a:prstGeom>
          <a:noFill/>
          <a:ln w="9525">
            <a:noFill/>
            <a:miter lim="800000"/>
            <a:headEnd/>
            <a:tailEnd/>
          </a:ln>
        </p:spPr>
        <p:txBody>
          <a:bodyPr wrap="none">
            <a:spAutoFit/>
          </a:bodyPr>
          <a:lstStyle/>
          <a:p>
            <a:pPr eaLnBrk="1" hangingPunct="1"/>
            <a:r>
              <a:rPr kumimoji="0" lang="pt-BR" sz="2000"/>
              <a:t>W</a:t>
            </a:r>
            <a:endParaRPr kumimoji="0" lang="en-US" sz="2000"/>
          </a:p>
        </p:txBody>
      </p:sp>
      <p:sp>
        <p:nvSpPr>
          <p:cNvPr id="31" name="Text Box 29"/>
          <p:cNvSpPr txBox="1">
            <a:spLocks noChangeArrowheads="1"/>
          </p:cNvSpPr>
          <p:nvPr/>
        </p:nvSpPr>
        <p:spPr bwMode="auto">
          <a:xfrm>
            <a:off x="6705600" y="1724025"/>
            <a:ext cx="914400" cy="396875"/>
          </a:xfrm>
          <a:prstGeom prst="rect">
            <a:avLst/>
          </a:prstGeom>
          <a:noFill/>
          <a:ln w="9525">
            <a:noFill/>
            <a:miter lim="800000"/>
            <a:headEnd/>
            <a:tailEnd/>
          </a:ln>
        </p:spPr>
        <p:txBody>
          <a:bodyPr>
            <a:spAutoFit/>
          </a:bodyPr>
          <a:lstStyle/>
          <a:p>
            <a:pPr eaLnBrk="1" hangingPunct="1">
              <a:spcBef>
                <a:spcPct val="50000"/>
              </a:spcBef>
            </a:pPr>
            <a:r>
              <a:rPr kumimoji="0" lang="pt-BR" sz="2000"/>
              <a:t>NoC</a:t>
            </a:r>
            <a:endParaRPr kumimoji="0" lang="en-US" sz="2000"/>
          </a:p>
        </p:txBody>
      </p:sp>
      <p:sp>
        <p:nvSpPr>
          <p:cNvPr id="32" name="Line 30"/>
          <p:cNvSpPr>
            <a:spLocks noChangeShapeType="1"/>
          </p:cNvSpPr>
          <p:nvPr/>
        </p:nvSpPr>
        <p:spPr bwMode="auto">
          <a:xfrm flipH="1">
            <a:off x="3041650" y="2181225"/>
            <a:ext cx="6350" cy="482600"/>
          </a:xfrm>
          <a:prstGeom prst="line">
            <a:avLst/>
          </a:prstGeom>
          <a:noFill/>
          <a:ln w="19050">
            <a:solidFill>
              <a:srgbClr val="FF3300"/>
            </a:solidFill>
            <a:round/>
            <a:headEnd/>
            <a:tailEnd type="triangle" w="lg" len="lg"/>
          </a:ln>
        </p:spPr>
        <p:txBody>
          <a:bodyPr/>
          <a:lstStyle/>
          <a:p>
            <a:endParaRPr lang="en-US"/>
          </a:p>
        </p:txBody>
      </p:sp>
      <p:sp>
        <p:nvSpPr>
          <p:cNvPr id="33" name="Text Box 31"/>
          <p:cNvSpPr txBox="1">
            <a:spLocks noChangeArrowheads="1"/>
          </p:cNvSpPr>
          <p:nvPr/>
        </p:nvSpPr>
        <p:spPr bwMode="auto">
          <a:xfrm>
            <a:off x="381000" y="1600200"/>
            <a:ext cx="1176338" cy="581025"/>
          </a:xfrm>
          <a:prstGeom prst="rect">
            <a:avLst/>
          </a:prstGeom>
          <a:noFill/>
          <a:ln w="9525">
            <a:noFill/>
            <a:miter lim="800000"/>
            <a:headEnd/>
            <a:tailEnd/>
          </a:ln>
        </p:spPr>
        <p:txBody>
          <a:bodyPr wrap="none">
            <a:spAutoFit/>
          </a:bodyPr>
          <a:lstStyle/>
          <a:p>
            <a:pPr algn="ctr" eaLnBrk="1" hangingPunct="1"/>
            <a:r>
              <a:rPr kumimoji="0" lang="pt-BR" sz="1600"/>
              <a:t>Functional </a:t>
            </a:r>
          </a:p>
          <a:p>
            <a:pPr algn="ctr" eaLnBrk="1" hangingPunct="1"/>
            <a:r>
              <a:rPr kumimoji="0" lang="pt-BR" sz="1600"/>
              <a:t>input pins </a:t>
            </a:r>
          </a:p>
        </p:txBody>
      </p:sp>
      <p:sp>
        <p:nvSpPr>
          <p:cNvPr id="34" name="Line 32"/>
          <p:cNvSpPr>
            <a:spLocks noChangeShapeType="1"/>
          </p:cNvSpPr>
          <p:nvPr/>
        </p:nvSpPr>
        <p:spPr bwMode="auto">
          <a:xfrm flipH="1">
            <a:off x="2954338" y="2349500"/>
            <a:ext cx="152400" cy="152400"/>
          </a:xfrm>
          <a:prstGeom prst="line">
            <a:avLst/>
          </a:prstGeom>
          <a:noFill/>
          <a:ln w="9525">
            <a:solidFill>
              <a:schemeClr val="tx1"/>
            </a:solidFill>
            <a:round/>
            <a:headEnd/>
            <a:tailEnd/>
          </a:ln>
        </p:spPr>
        <p:txBody>
          <a:bodyPr/>
          <a:lstStyle/>
          <a:p>
            <a:endParaRPr lang="en-US"/>
          </a:p>
        </p:txBody>
      </p:sp>
      <p:sp>
        <p:nvSpPr>
          <p:cNvPr id="35" name="Rectangle 33"/>
          <p:cNvSpPr>
            <a:spLocks noChangeArrowheads="1"/>
          </p:cNvSpPr>
          <p:nvPr/>
        </p:nvSpPr>
        <p:spPr bwMode="auto">
          <a:xfrm>
            <a:off x="2514600" y="2257425"/>
            <a:ext cx="395288" cy="396875"/>
          </a:xfrm>
          <a:prstGeom prst="rect">
            <a:avLst/>
          </a:prstGeom>
          <a:noFill/>
          <a:ln w="9525">
            <a:noFill/>
            <a:miter lim="800000"/>
            <a:headEnd/>
            <a:tailEnd/>
          </a:ln>
        </p:spPr>
        <p:txBody>
          <a:bodyPr wrap="none">
            <a:spAutoFit/>
          </a:bodyPr>
          <a:lstStyle/>
          <a:p>
            <a:pPr eaLnBrk="1" hangingPunct="1"/>
            <a:r>
              <a:rPr kumimoji="0" lang="pt-BR" sz="2000"/>
              <a:t>M</a:t>
            </a:r>
            <a:endParaRPr kumimoji="0" lang="en-US" sz="2000" i="1" baseline="-25000"/>
          </a:p>
        </p:txBody>
      </p:sp>
      <p:sp>
        <p:nvSpPr>
          <p:cNvPr id="36" name="Text Box 34"/>
          <p:cNvSpPr txBox="1">
            <a:spLocks noChangeArrowheads="1"/>
          </p:cNvSpPr>
          <p:nvPr/>
        </p:nvSpPr>
        <p:spPr bwMode="auto">
          <a:xfrm>
            <a:off x="1243013" y="5562600"/>
            <a:ext cx="1804987" cy="523220"/>
          </a:xfrm>
          <a:prstGeom prst="rect">
            <a:avLst/>
          </a:prstGeom>
          <a:noFill/>
          <a:ln w="9525">
            <a:noFill/>
            <a:miter lim="800000"/>
            <a:headEnd/>
            <a:tailEnd/>
          </a:ln>
        </p:spPr>
        <p:txBody>
          <a:bodyPr>
            <a:spAutoFit/>
          </a:bodyPr>
          <a:lstStyle/>
          <a:p>
            <a:pPr algn="ctr"/>
            <a:r>
              <a:rPr kumimoji="0" lang="pt-BR" sz="2800" dirty="0"/>
              <a:t>M</a:t>
            </a:r>
            <a:r>
              <a:rPr kumimoji="0" lang="pt-BR" sz="2800" i="1" dirty="0">
                <a:cs typeface="Arial" charset="0"/>
              </a:rPr>
              <a:t>≤ </a:t>
            </a:r>
            <a:r>
              <a:rPr kumimoji="0" lang="pt-BR" sz="2800" dirty="0"/>
              <a:t>F</a:t>
            </a:r>
            <a:r>
              <a:rPr kumimoji="0" lang="pt-BR" sz="2800" baseline="-25000" dirty="0"/>
              <a:t>i</a:t>
            </a:r>
            <a:r>
              <a:rPr kumimoji="0" lang="pt-BR" sz="2800" i="1" dirty="0"/>
              <a:t> ≤ W</a:t>
            </a:r>
            <a:endParaRPr kumimoji="0" lang="en-US" sz="2800" i="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600" dirty="0" smtClean="0"/>
              <a:t>Compression Applied to NoC-based Test</a:t>
            </a:r>
            <a:endParaRPr lang="en-US" sz="3600"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91</a:t>
            </a:fld>
            <a:endParaRPr lang="en-US" dirty="0"/>
          </a:p>
        </p:txBody>
      </p:sp>
      <p:sp>
        <p:nvSpPr>
          <p:cNvPr id="5" name="AutoShape 3"/>
          <p:cNvSpPr>
            <a:spLocks noChangeArrowheads="1"/>
          </p:cNvSpPr>
          <p:nvPr/>
        </p:nvSpPr>
        <p:spPr bwMode="auto">
          <a:xfrm rot="16200000">
            <a:off x="3314700" y="-123825"/>
            <a:ext cx="3733800" cy="7315200"/>
          </a:xfrm>
          <a:prstGeom prst="flowChartDocument">
            <a:avLst/>
          </a:prstGeom>
          <a:solidFill>
            <a:srgbClr val="336699"/>
          </a:solidFill>
          <a:ln w="9525">
            <a:solidFill>
              <a:schemeClr val="tx1"/>
            </a:solidFill>
            <a:miter lim="800000"/>
            <a:headEnd/>
            <a:tailEnd/>
          </a:ln>
        </p:spPr>
        <p:txBody>
          <a:bodyPr wrap="none" anchor="ctr"/>
          <a:lstStyle/>
          <a:p>
            <a:endParaRPr lang="en-US"/>
          </a:p>
        </p:txBody>
      </p:sp>
      <p:sp>
        <p:nvSpPr>
          <p:cNvPr id="6" name="Line 4"/>
          <p:cNvSpPr>
            <a:spLocks noChangeShapeType="1"/>
          </p:cNvSpPr>
          <p:nvPr/>
        </p:nvSpPr>
        <p:spPr bwMode="auto">
          <a:xfrm>
            <a:off x="5486400" y="3343275"/>
            <a:ext cx="228600" cy="304800"/>
          </a:xfrm>
          <a:prstGeom prst="line">
            <a:avLst/>
          </a:prstGeom>
          <a:noFill/>
          <a:ln w="57150">
            <a:solidFill>
              <a:schemeClr val="tx1"/>
            </a:solidFill>
            <a:round/>
            <a:headEnd/>
            <a:tailEnd/>
          </a:ln>
        </p:spPr>
        <p:txBody>
          <a:bodyPr/>
          <a:lstStyle/>
          <a:p>
            <a:endParaRPr lang="en-US"/>
          </a:p>
        </p:txBody>
      </p:sp>
      <p:sp>
        <p:nvSpPr>
          <p:cNvPr id="7" name="Line 5"/>
          <p:cNvSpPr>
            <a:spLocks noChangeShapeType="1"/>
          </p:cNvSpPr>
          <p:nvPr/>
        </p:nvSpPr>
        <p:spPr bwMode="auto">
          <a:xfrm>
            <a:off x="4876800" y="3952875"/>
            <a:ext cx="2971800" cy="0"/>
          </a:xfrm>
          <a:prstGeom prst="line">
            <a:avLst/>
          </a:prstGeom>
          <a:noFill/>
          <a:ln w="57150">
            <a:solidFill>
              <a:schemeClr val="tx1"/>
            </a:solidFill>
            <a:round/>
            <a:headEnd/>
            <a:tailEnd/>
          </a:ln>
        </p:spPr>
        <p:txBody>
          <a:bodyPr/>
          <a:lstStyle/>
          <a:p>
            <a:endParaRPr lang="en-US"/>
          </a:p>
        </p:txBody>
      </p:sp>
      <p:sp>
        <p:nvSpPr>
          <p:cNvPr id="8" name="Line 6"/>
          <p:cNvSpPr>
            <a:spLocks noChangeShapeType="1"/>
          </p:cNvSpPr>
          <p:nvPr/>
        </p:nvSpPr>
        <p:spPr bwMode="auto">
          <a:xfrm>
            <a:off x="6172200" y="4181475"/>
            <a:ext cx="0" cy="990600"/>
          </a:xfrm>
          <a:prstGeom prst="line">
            <a:avLst/>
          </a:prstGeom>
          <a:noFill/>
          <a:ln w="57150">
            <a:solidFill>
              <a:schemeClr val="tx1"/>
            </a:solidFill>
            <a:round/>
            <a:headEnd/>
            <a:tailEnd/>
          </a:ln>
        </p:spPr>
        <p:txBody>
          <a:bodyPr/>
          <a:lstStyle/>
          <a:p>
            <a:endParaRPr lang="en-US"/>
          </a:p>
        </p:txBody>
      </p:sp>
      <p:sp>
        <p:nvSpPr>
          <p:cNvPr id="9" name="Line 7"/>
          <p:cNvSpPr>
            <a:spLocks noChangeShapeType="1"/>
          </p:cNvSpPr>
          <p:nvPr/>
        </p:nvSpPr>
        <p:spPr bwMode="auto">
          <a:xfrm>
            <a:off x="4953000" y="2657475"/>
            <a:ext cx="304800" cy="381000"/>
          </a:xfrm>
          <a:prstGeom prst="line">
            <a:avLst/>
          </a:prstGeom>
          <a:noFill/>
          <a:ln w="28575">
            <a:solidFill>
              <a:schemeClr val="tx1"/>
            </a:solidFill>
            <a:round/>
            <a:headEnd/>
            <a:tailEnd/>
          </a:ln>
        </p:spPr>
        <p:txBody>
          <a:bodyPr/>
          <a:lstStyle/>
          <a:p>
            <a:endParaRPr lang="en-US"/>
          </a:p>
        </p:txBody>
      </p:sp>
      <p:sp>
        <p:nvSpPr>
          <p:cNvPr id="10" name="Oval 8"/>
          <p:cNvSpPr>
            <a:spLocks noChangeArrowheads="1"/>
          </p:cNvSpPr>
          <p:nvPr/>
        </p:nvSpPr>
        <p:spPr bwMode="auto">
          <a:xfrm>
            <a:off x="4114800" y="1819275"/>
            <a:ext cx="1143000" cy="8382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 name="Text Box 9"/>
          <p:cNvSpPr txBox="1">
            <a:spLocks noChangeArrowheads="1"/>
          </p:cNvSpPr>
          <p:nvPr/>
        </p:nvSpPr>
        <p:spPr bwMode="auto">
          <a:xfrm>
            <a:off x="4191000" y="2047875"/>
            <a:ext cx="990600" cy="396875"/>
          </a:xfrm>
          <a:prstGeom prst="rect">
            <a:avLst/>
          </a:prstGeom>
          <a:noFill/>
          <a:ln w="9525">
            <a:noFill/>
            <a:miter lim="800000"/>
            <a:headEnd/>
            <a:tailEnd/>
          </a:ln>
        </p:spPr>
        <p:txBody>
          <a:bodyPr>
            <a:spAutoFit/>
          </a:bodyPr>
          <a:lstStyle/>
          <a:p>
            <a:pPr eaLnBrk="1" hangingPunct="1">
              <a:spcBef>
                <a:spcPct val="50000"/>
              </a:spcBef>
            </a:pPr>
            <a:r>
              <a:rPr kumimoji="0" lang="pt-BR" sz="2000"/>
              <a:t>Core i</a:t>
            </a:r>
            <a:endParaRPr kumimoji="0" lang="en-US" sz="2000"/>
          </a:p>
        </p:txBody>
      </p:sp>
      <p:grpSp>
        <p:nvGrpSpPr>
          <p:cNvPr id="12" name="Group 10"/>
          <p:cNvGrpSpPr>
            <a:grpSpLocks/>
          </p:cNvGrpSpPr>
          <p:nvPr/>
        </p:nvGrpSpPr>
        <p:grpSpPr bwMode="auto">
          <a:xfrm>
            <a:off x="5638800" y="3571875"/>
            <a:ext cx="1219200" cy="609600"/>
            <a:chOff x="1920" y="1632"/>
            <a:chExt cx="672" cy="384"/>
          </a:xfrm>
        </p:grpSpPr>
        <p:sp>
          <p:nvSpPr>
            <p:cNvPr id="13" name="AutoShape 11"/>
            <p:cNvSpPr>
              <a:spLocks noChangeArrowheads="1"/>
            </p:cNvSpPr>
            <p:nvPr/>
          </p:nvSpPr>
          <p:spPr bwMode="auto">
            <a:xfrm>
              <a:off x="1920" y="1632"/>
              <a:ext cx="672" cy="384"/>
            </a:xfrm>
            <a:prstGeom prst="flowChartPunchedCard">
              <a:avLst/>
            </a:prstGeom>
            <a:solidFill>
              <a:schemeClr val="bg1"/>
            </a:solidFill>
            <a:ln w="9525">
              <a:solidFill>
                <a:schemeClr val="tx1"/>
              </a:solidFill>
              <a:miter lim="800000"/>
              <a:headEnd/>
              <a:tailEnd/>
            </a:ln>
          </p:spPr>
          <p:txBody>
            <a:bodyPr wrap="none" anchor="ctr"/>
            <a:lstStyle/>
            <a:p>
              <a:endParaRPr lang="en-US"/>
            </a:p>
          </p:txBody>
        </p:sp>
        <p:sp>
          <p:nvSpPr>
            <p:cNvPr id="14" name="Text Box 12"/>
            <p:cNvSpPr txBox="1">
              <a:spLocks noChangeArrowheads="1"/>
            </p:cNvSpPr>
            <p:nvPr/>
          </p:nvSpPr>
          <p:spPr bwMode="auto">
            <a:xfrm>
              <a:off x="2016" y="1728"/>
              <a:ext cx="528" cy="250"/>
            </a:xfrm>
            <a:prstGeom prst="rect">
              <a:avLst/>
            </a:prstGeom>
            <a:solidFill>
              <a:schemeClr val="bg1"/>
            </a:solidFill>
            <a:ln w="9525">
              <a:noFill/>
              <a:miter lim="800000"/>
              <a:headEnd/>
              <a:tailEnd/>
            </a:ln>
          </p:spPr>
          <p:txBody>
            <a:bodyPr>
              <a:spAutoFit/>
            </a:bodyPr>
            <a:lstStyle/>
            <a:p>
              <a:pPr eaLnBrk="1" hangingPunct="1">
                <a:spcBef>
                  <a:spcPct val="50000"/>
                </a:spcBef>
              </a:pPr>
              <a:r>
                <a:rPr kumimoji="0" lang="pt-BR" sz="2000"/>
                <a:t>router</a:t>
              </a:r>
              <a:endParaRPr kumimoji="0" lang="en-US" sz="2000"/>
            </a:p>
          </p:txBody>
        </p:sp>
      </p:grpSp>
      <p:sp>
        <p:nvSpPr>
          <p:cNvPr id="15" name="Rectangle 13"/>
          <p:cNvSpPr>
            <a:spLocks noChangeArrowheads="1"/>
          </p:cNvSpPr>
          <p:nvPr/>
        </p:nvSpPr>
        <p:spPr bwMode="auto">
          <a:xfrm rot="19573982">
            <a:off x="4800600" y="3038475"/>
            <a:ext cx="1219200" cy="381000"/>
          </a:xfrm>
          <a:prstGeom prst="rect">
            <a:avLst/>
          </a:prstGeom>
          <a:solidFill>
            <a:schemeClr val="bg1"/>
          </a:solidFill>
          <a:ln w="9525">
            <a:solidFill>
              <a:schemeClr val="tx1"/>
            </a:solidFill>
            <a:miter lim="800000"/>
            <a:headEnd/>
            <a:tailEnd/>
          </a:ln>
        </p:spPr>
        <p:txBody>
          <a:bodyPr wrap="none" anchor="ctr"/>
          <a:lstStyle/>
          <a:p>
            <a:pPr algn="ctr" eaLnBrk="1" hangingPunct="1"/>
            <a:r>
              <a:rPr kumimoji="0" lang="pt-BR" sz="2000"/>
              <a:t>wrapper</a:t>
            </a:r>
            <a:endParaRPr kumimoji="0" lang="en-US" sz="2000"/>
          </a:p>
        </p:txBody>
      </p:sp>
      <p:sp>
        <p:nvSpPr>
          <p:cNvPr id="16" name="Line 14"/>
          <p:cNvSpPr>
            <a:spLocks noChangeShapeType="1"/>
          </p:cNvSpPr>
          <p:nvPr/>
        </p:nvSpPr>
        <p:spPr bwMode="auto">
          <a:xfrm flipH="1">
            <a:off x="6934200" y="3800475"/>
            <a:ext cx="228600" cy="228600"/>
          </a:xfrm>
          <a:prstGeom prst="line">
            <a:avLst/>
          </a:prstGeom>
          <a:noFill/>
          <a:ln w="28575">
            <a:solidFill>
              <a:schemeClr val="tx1"/>
            </a:solidFill>
            <a:round/>
            <a:headEnd/>
            <a:tailEnd/>
          </a:ln>
        </p:spPr>
        <p:txBody>
          <a:bodyPr/>
          <a:lstStyle/>
          <a:p>
            <a:endParaRPr lang="en-US"/>
          </a:p>
        </p:txBody>
      </p:sp>
      <p:sp>
        <p:nvSpPr>
          <p:cNvPr id="17" name="Line 15"/>
          <p:cNvSpPr>
            <a:spLocks noChangeShapeType="1"/>
          </p:cNvSpPr>
          <p:nvPr/>
        </p:nvSpPr>
        <p:spPr bwMode="auto">
          <a:xfrm flipH="1">
            <a:off x="6096000" y="4486275"/>
            <a:ext cx="228600" cy="228600"/>
          </a:xfrm>
          <a:prstGeom prst="line">
            <a:avLst/>
          </a:prstGeom>
          <a:noFill/>
          <a:ln w="28575">
            <a:solidFill>
              <a:schemeClr val="tx1"/>
            </a:solidFill>
            <a:round/>
            <a:headEnd/>
            <a:tailEnd/>
          </a:ln>
        </p:spPr>
        <p:txBody>
          <a:bodyPr/>
          <a:lstStyle/>
          <a:p>
            <a:endParaRPr lang="en-US"/>
          </a:p>
        </p:txBody>
      </p:sp>
      <p:sp>
        <p:nvSpPr>
          <p:cNvPr id="18" name="Line 16"/>
          <p:cNvSpPr>
            <a:spLocks noChangeShapeType="1"/>
          </p:cNvSpPr>
          <p:nvPr/>
        </p:nvSpPr>
        <p:spPr bwMode="auto">
          <a:xfrm flipH="1">
            <a:off x="5257800" y="3800475"/>
            <a:ext cx="228600" cy="228600"/>
          </a:xfrm>
          <a:prstGeom prst="line">
            <a:avLst/>
          </a:prstGeom>
          <a:noFill/>
          <a:ln w="28575">
            <a:solidFill>
              <a:schemeClr val="tx1"/>
            </a:solidFill>
            <a:round/>
            <a:headEnd/>
            <a:tailEnd/>
          </a:ln>
        </p:spPr>
        <p:txBody>
          <a:bodyPr/>
          <a:lstStyle/>
          <a:p>
            <a:endParaRPr lang="en-US"/>
          </a:p>
        </p:txBody>
      </p:sp>
      <p:sp>
        <p:nvSpPr>
          <p:cNvPr id="19" name="Text Box 17"/>
          <p:cNvSpPr txBox="1">
            <a:spLocks noChangeArrowheads="1"/>
          </p:cNvSpPr>
          <p:nvPr/>
        </p:nvSpPr>
        <p:spPr bwMode="auto">
          <a:xfrm>
            <a:off x="6477000" y="4333875"/>
            <a:ext cx="2019300" cy="701675"/>
          </a:xfrm>
          <a:prstGeom prst="rect">
            <a:avLst/>
          </a:prstGeom>
          <a:noFill/>
          <a:ln w="9525">
            <a:noFill/>
            <a:miter lim="800000"/>
            <a:headEnd/>
            <a:tailEnd/>
          </a:ln>
        </p:spPr>
        <p:txBody>
          <a:bodyPr wrap="none">
            <a:spAutoFit/>
          </a:bodyPr>
          <a:lstStyle/>
          <a:p>
            <a:pPr algn="ctr" eaLnBrk="1" hangingPunct="1"/>
            <a:r>
              <a:rPr kumimoji="0" lang="pt-BR" sz="2000"/>
              <a:t>Communication </a:t>
            </a:r>
          </a:p>
          <a:p>
            <a:pPr algn="ctr" eaLnBrk="1" hangingPunct="1"/>
            <a:r>
              <a:rPr kumimoji="0" lang="pt-BR" sz="2000"/>
              <a:t>channels</a:t>
            </a:r>
            <a:endParaRPr kumimoji="0" lang="en-US" sz="2000"/>
          </a:p>
        </p:txBody>
      </p:sp>
      <p:sp>
        <p:nvSpPr>
          <p:cNvPr id="20" name="Line 18"/>
          <p:cNvSpPr>
            <a:spLocks noChangeShapeType="1"/>
          </p:cNvSpPr>
          <p:nvPr/>
        </p:nvSpPr>
        <p:spPr bwMode="auto">
          <a:xfrm>
            <a:off x="838200" y="2200275"/>
            <a:ext cx="3276600" cy="0"/>
          </a:xfrm>
          <a:prstGeom prst="line">
            <a:avLst/>
          </a:prstGeom>
          <a:noFill/>
          <a:ln w="19050">
            <a:solidFill>
              <a:srgbClr val="FF3300"/>
            </a:solidFill>
            <a:round/>
            <a:headEnd type="triangle" w="lg" len="lg"/>
            <a:tailEnd/>
          </a:ln>
        </p:spPr>
        <p:txBody>
          <a:bodyPr/>
          <a:lstStyle/>
          <a:p>
            <a:endParaRPr lang="en-US"/>
          </a:p>
        </p:txBody>
      </p:sp>
      <p:sp>
        <p:nvSpPr>
          <p:cNvPr id="21" name="Text Box 19"/>
          <p:cNvSpPr txBox="1">
            <a:spLocks noChangeArrowheads="1"/>
          </p:cNvSpPr>
          <p:nvPr/>
        </p:nvSpPr>
        <p:spPr bwMode="auto">
          <a:xfrm>
            <a:off x="5878513" y="4410075"/>
            <a:ext cx="328612" cy="274638"/>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2" name="Text Box 20"/>
          <p:cNvSpPr txBox="1">
            <a:spLocks noChangeArrowheads="1"/>
          </p:cNvSpPr>
          <p:nvPr/>
        </p:nvSpPr>
        <p:spPr bwMode="auto">
          <a:xfrm>
            <a:off x="6869113" y="3648075"/>
            <a:ext cx="328612" cy="274638"/>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3" name="Text Box 21"/>
          <p:cNvSpPr txBox="1">
            <a:spLocks noChangeArrowheads="1"/>
          </p:cNvSpPr>
          <p:nvPr/>
        </p:nvSpPr>
        <p:spPr bwMode="auto">
          <a:xfrm>
            <a:off x="5116513" y="3678238"/>
            <a:ext cx="328612" cy="274637"/>
          </a:xfrm>
          <a:prstGeom prst="rect">
            <a:avLst/>
          </a:prstGeom>
          <a:noFill/>
          <a:ln w="9525">
            <a:noFill/>
            <a:miter lim="800000"/>
            <a:headEnd/>
            <a:tailEnd/>
          </a:ln>
        </p:spPr>
        <p:txBody>
          <a:bodyPr wrap="none">
            <a:spAutoFit/>
          </a:bodyPr>
          <a:lstStyle/>
          <a:p>
            <a:pPr eaLnBrk="1" hangingPunct="1"/>
            <a:r>
              <a:rPr kumimoji="0" lang="pt-BR" sz="1200"/>
              <a:t>W</a:t>
            </a:r>
            <a:endParaRPr kumimoji="0" lang="en-US" sz="1200"/>
          </a:p>
        </p:txBody>
      </p:sp>
      <p:sp>
        <p:nvSpPr>
          <p:cNvPr id="24" name="AutoShape 22"/>
          <p:cNvSpPr>
            <a:spLocks noChangeArrowheads="1"/>
          </p:cNvSpPr>
          <p:nvPr/>
        </p:nvSpPr>
        <p:spPr bwMode="auto">
          <a:xfrm flipV="1">
            <a:off x="1601788" y="2657475"/>
            <a:ext cx="2205037" cy="457200"/>
          </a:xfrm>
          <a:prstGeom prst="flowChartManualOperation">
            <a:avLst/>
          </a:prstGeom>
          <a:solidFill>
            <a:schemeClr val="bg1"/>
          </a:solidFill>
          <a:ln w="9525">
            <a:solidFill>
              <a:schemeClr val="tx1"/>
            </a:solidFill>
            <a:miter lim="800000"/>
            <a:headEnd/>
            <a:tailEnd/>
          </a:ln>
        </p:spPr>
        <p:txBody>
          <a:bodyPr wrap="none" anchor="ctr"/>
          <a:lstStyle/>
          <a:p>
            <a:endParaRPr lang="en-US"/>
          </a:p>
        </p:txBody>
      </p:sp>
      <p:cxnSp>
        <p:nvCxnSpPr>
          <p:cNvPr id="25" name="AutoShape 23"/>
          <p:cNvCxnSpPr>
            <a:cxnSpLocks noChangeShapeType="1"/>
            <a:stCxn id="24" idx="0"/>
            <a:endCxn id="15" idx="1"/>
          </p:cNvCxnSpPr>
          <p:nvPr/>
        </p:nvCxnSpPr>
        <p:spPr bwMode="auto">
          <a:xfrm rot="16200000" flipH="1">
            <a:off x="3576638" y="2241550"/>
            <a:ext cx="452438" cy="2198687"/>
          </a:xfrm>
          <a:prstGeom prst="bentConnector2">
            <a:avLst/>
          </a:prstGeom>
          <a:noFill/>
          <a:ln w="57150">
            <a:solidFill>
              <a:srgbClr val="FF3300"/>
            </a:solidFill>
            <a:miter lim="800000"/>
            <a:headEnd type="triangle" w="lg" len="lg"/>
            <a:tailEnd/>
          </a:ln>
        </p:spPr>
      </p:cxnSp>
      <p:sp>
        <p:nvSpPr>
          <p:cNvPr id="26" name="Text Box 24"/>
          <p:cNvSpPr txBox="1">
            <a:spLocks noChangeArrowheads="1"/>
          </p:cNvSpPr>
          <p:nvPr/>
        </p:nvSpPr>
        <p:spPr bwMode="auto">
          <a:xfrm>
            <a:off x="1960563" y="2671763"/>
            <a:ext cx="1981200" cy="396875"/>
          </a:xfrm>
          <a:prstGeom prst="rect">
            <a:avLst/>
          </a:prstGeom>
          <a:noFill/>
          <a:ln w="9525">
            <a:noFill/>
            <a:miter lim="800000"/>
            <a:headEnd/>
            <a:tailEnd/>
          </a:ln>
        </p:spPr>
        <p:txBody>
          <a:bodyPr>
            <a:spAutoFit/>
          </a:bodyPr>
          <a:lstStyle/>
          <a:p>
            <a:pPr eaLnBrk="1" hangingPunct="1">
              <a:spcBef>
                <a:spcPct val="50000"/>
              </a:spcBef>
            </a:pPr>
            <a:r>
              <a:rPr kumimoji="0" lang="pt-BR" sz="2000"/>
              <a:t>compressor</a:t>
            </a:r>
            <a:endParaRPr kumimoji="0" lang="en-US" sz="2000"/>
          </a:p>
        </p:txBody>
      </p:sp>
      <p:sp>
        <p:nvSpPr>
          <p:cNvPr id="27" name="Line 25"/>
          <p:cNvSpPr>
            <a:spLocks noChangeShapeType="1"/>
          </p:cNvSpPr>
          <p:nvPr/>
        </p:nvSpPr>
        <p:spPr bwMode="auto">
          <a:xfrm flipH="1">
            <a:off x="1970088" y="2124075"/>
            <a:ext cx="152400" cy="152400"/>
          </a:xfrm>
          <a:prstGeom prst="line">
            <a:avLst/>
          </a:prstGeom>
          <a:noFill/>
          <a:ln w="9525">
            <a:solidFill>
              <a:schemeClr val="tx1"/>
            </a:solidFill>
            <a:round/>
            <a:headEnd/>
            <a:tailEnd/>
          </a:ln>
        </p:spPr>
        <p:txBody>
          <a:bodyPr/>
          <a:lstStyle/>
          <a:p>
            <a:endParaRPr lang="en-US"/>
          </a:p>
        </p:txBody>
      </p:sp>
      <p:sp>
        <p:nvSpPr>
          <p:cNvPr id="28" name="Rectangle 26"/>
          <p:cNvSpPr>
            <a:spLocks noChangeArrowheads="1"/>
          </p:cNvSpPr>
          <p:nvPr/>
        </p:nvSpPr>
        <p:spPr bwMode="auto">
          <a:xfrm>
            <a:off x="1676400" y="1819275"/>
            <a:ext cx="376238" cy="396875"/>
          </a:xfrm>
          <a:prstGeom prst="rect">
            <a:avLst/>
          </a:prstGeom>
          <a:noFill/>
          <a:ln w="9525">
            <a:noFill/>
            <a:miter lim="800000"/>
            <a:headEnd/>
            <a:tailEnd/>
          </a:ln>
        </p:spPr>
        <p:txBody>
          <a:bodyPr wrap="none">
            <a:spAutoFit/>
          </a:bodyPr>
          <a:lstStyle/>
          <a:p>
            <a:pPr eaLnBrk="1" hangingPunct="1"/>
            <a:r>
              <a:rPr kumimoji="0" lang="pt-BR" sz="2000"/>
              <a:t>F</a:t>
            </a:r>
            <a:r>
              <a:rPr kumimoji="0" lang="pt-BR" sz="2000" baseline="-25000"/>
              <a:t>i</a:t>
            </a:r>
            <a:endParaRPr kumimoji="0" lang="en-US" sz="2000" baseline="-25000"/>
          </a:p>
        </p:txBody>
      </p:sp>
      <p:sp>
        <p:nvSpPr>
          <p:cNvPr id="29" name="Line 27"/>
          <p:cNvSpPr>
            <a:spLocks noChangeShapeType="1"/>
          </p:cNvSpPr>
          <p:nvPr/>
        </p:nvSpPr>
        <p:spPr bwMode="auto">
          <a:xfrm flipH="1">
            <a:off x="3646488" y="3465513"/>
            <a:ext cx="228600" cy="228600"/>
          </a:xfrm>
          <a:prstGeom prst="line">
            <a:avLst/>
          </a:prstGeom>
          <a:noFill/>
          <a:ln w="28575">
            <a:solidFill>
              <a:schemeClr val="tx1"/>
            </a:solidFill>
            <a:round/>
            <a:headEnd/>
            <a:tailEnd/>
          </a:ln>
        </p:spPr>
        <p:txBody>
          <a:bodyPr/>
          <a:lstStyle/>
          <a:p>
            <a:endParaRPr lang="en-US"/>
          </a:p>
        </p:txBody>
      </p:sp>
      <p:sp>
        <p:nvSpPr>
          <p:cNvPr id="30" name="Text Box 28"/>
          <p:cNvSpPr txBox="1">
            <a:spLocks noChangeArrowheads="1"/>
          </p:cNvSpPr>
          <p:nvPr/>
        </p:nvSpPr>
        <p:spPr bwMode="auto">
          <a:xfrm>
            <a:off x="3536950" y="3700463"/>
            <a:ext cx="423863" cy="396875"/>
          </a:xfrm>
          <a:prstGeom prst="rect">
            <a:avLst/>
          </a:prstGeom>
          <a:noFill/>
          <a:ln w="9525">
            <a:noFill/>
            <a:miter lim="800000"/>
            <a:headEnd/>
            <a:tailEnd/>
          </a:ln>
        </p:spPr>
        <p:txBody>
          <a:bodyPr wrap="none">
            <a:spAutoFit/>
          </a:bodyPr>
          <a:lstStyle/>
          <a:p>
            <a:pPr eaLnBrk="1" hangingPunct="1"/>
            <a:r>
              <a:rPr kumimoji="0" lang="pt-BR" sz="2000"/>
              <a:t>W</a:t>
            </a:r>
            <a:endParaRPr kumimoji="0" lang="en-US" sz="2000"/>
          </a:p>
        </p:txBody>
      </p:sp>
      <p:sp>
        <p:nvSpPr>
          <p:cNvPr id="31" name="Text Box 29"/>
          <p:cNvSpPr txBox="1">
            <a:spLocks noChangeArrowheads="1"/>
          </p:cNvSpPr>
          <p:nvPr/>
        </p:nvSpPr>
        <p:spPr bwMode="auto">
          <a:xfrm>
            <a:off x="6705600" y="1743075"/>
            <a:ext cx="914400" cy="396875"/>
          </a:xfrm>
          <a:prstGeom prst="rect">
            <a:avLst/>
          </a:prstGeom>
          <a:noFill/>
          <a:ln w="9525">
            <a:noFill/>
            <a:miter lim="800000"/>
            <a:headEnd/>
            <a:tailEnd/>
          </a:ln>
        </p:spPr>
        <p:txBody>
          <a:bodyPr>
            <a:spAutoFit/>
          </a:bodyPr>
          <a:lstStyle/>
          <a:p>
            <a:pPr eaLnBrk="1" hangingPunct="1">
              <a:spcBef>
                <a:spcPct val="50000"/>
              </a:spcBef>
            </a:pPr>
            <a:r>
              <a:rPr kumimoji="0" lang="pt-BR" sz="2000"/>
              <a:t>NoC</a:t>
            </a:r>
            <a:endParaRPr kumimoji="0" lang="en-US" sz="2000"/>
          </a:p>
        </p:txBody>
      </p:sp>
      <p:sp>
        <p:nvSpPr>
          <p:cNvPr id="32" name="Line 30"/>
          <p:cNvSpPr>
            <a:spLocks noChangeShapeType="1"/>
          </p:cNvSpPr>
          <p:nvPr/>
        </p:nvSpPr>
        <p:spPr bwMode="auto">
          <a:xfrm>
            <a:off x="3048000" y="2200275"/>
            <a:ext cx="0" cy="457200"/>
          </a:xfrm>
          <a:prstGeom prst="line">
            <a:avLst/>
          </a:prstGeom>
          <a:noFill/>
          <a:ln w="19050">
            <a:solidFill>
              <a:srgbClr val="FF3300"/>
            </a:solidFill>
            <a:round/>
            <a:headEnd type="triangle" w="lg" len="lg"/>
            <a:tailEnd/>
          </a:ln>
        </p:spPr>
        <p:txBody>
          <a:bodyPr/>
          <a:lstStyle/>
          <a:p>
            <a:endParaRPr lang="en-US"/>
          </a:p>
        </p:txBody>
      </p:sp>
      <p:sp>
        <p:nvSpPr>
          <p:cNvPr id="33" name="Text Box 31"/>
          <p:cNvSpPr txBox="1">
            <a:spLocks noChangeArrowheads="1"/>
          </p:cNvSpPr>
          <p:nvPr/>
        </p:nvSpPr>
        <p:spPr bwMode="auto">
          <a:xfrm>
            <a:off x="352425" y="1619250"/>
            <a:ext cx="1235075" cy="581025"/>
          </a:xfrm>
          <a:prstGeom prst="rect">
            <a:avLst/>
          </a:prstGeom>
          <a:noFill/>
          <a:ln w="9525">
            <a:noFill/>
            <a:miter lim="800000"/>
            <a:headEnd/>
            <a:tailEnd/>
          </a:ln>
        </p:spPr>
        <p:txBody>
          <a:bodyPr wrap="none">
            <a:spAutoFit/>
          </a:bodyPr>
          <a:lstStyle/>
          <a:p>
            <a:pPr algn="ctr" eaLnBrk="1" hangingPunct="1"/>
            <a:r>
              <a:rPr kumimoji="0" lang="pt-BR" sz="1600"/>
              <a:t>Functional </a:t>
            </a:r>
          </a:p>
          <a:p>
            <a:pPr algn="ctr" eaLnBrk="1" hangingPunct="1"/>
            <a:r>
              <a:rPr kumimoji="0" lang="pt-BR" sz="1600"/>
              <a:t>output pins </a:t>
            </a:r>
          </a:p>
        </p:txBody>
      </p:sp>
      <p:sp>
        <p:nvSpPr>
          <p:cNvPr id="34" name="Line 32"/>
          <p:cNvSpPr>
            <a:spLocks noChangeShapeType="1"/>
          </p:cNvSpPr>
          <p:nvPr/>
        </p:nvSpPr>
        <p:spPr bwMode="auto">
          <a:xfrm flipH="1">
            <a:off x="2954338" y="2428875"/>
            <a:ext cx="152400" cy="152400"/>
          </a:xfrm>
          <a:prstGeom prst="line">
            <a:avLst/>
          </a:prstGeom>
          <a:noFill/>
          <a:ln w="9525">
            <a:solidFill>
              <a:schemeClr val="tx1"/>
            </a:solidFill>
            <a:round/>
            <a:headEnd/>
            <a:tailEnd/>
          </a:ln>
        </p:spPr>
        <p:txBody>
          <a:bodyPr/>
          <a:lstStyle/>
          <a:p>
            <a:endParaRPr lang="en-US"/>
          </a:p>
        </p:txBody>
      </p:sp>
      <p:sp>
        <p:nvSpPr>
          <p:cNvPr id="35" name="Rectangle 33"/>
          <p:cNvSpPr>
            <a:spLocks noChangeArrowheads="1"/>
          </p:cNvSpPr>
          <p:nvPr/>
        </p:nvSpPr>
        <p:spPr bwMode="auto">
          <a:xfrm>
            <a:off x="2514600" y="2276475"/>
            <a:ext cx="395288" cy="396875"/>
          </a:xfrm>
          <a:prstGeom prst="rect">
            <a:avLst/>
          </a:prstGeom>
          <a:noFill/>
          <a:ln w="9525">
            <a:noFill/>
            <a:miter lim="800000"/>
            <a:headEnd/>
            <a:tailEnd/>
          </a:ln>
        </p:spPr>
        <p:txBody>
          <a:bodyPr wrap="none">
            <a:spAutoFit/>
          </a:bodyPr>
          <a:lstStyle/>
          <a:p>
            <a:pPr eaLnBrk="1" hangingPunct="1"/>
            <a:r>
              <a:rPr kumimoji="0" lang="pt-BR" sz="2000"/>
              <a:t>M</a:t>
            </a:r>
            <a:endParaRPr kumimoji="0" lang="en-US" sz="2000" i="1" baseline="-25000"/>
          </a:p>
        </p:txBody>
      </p:sp>
      <p:sp>
        <p:nvSpPr>
          <p:cNvPr id="36" name="Text Box 34"/>
          <p:cNvSpPr txBox="1">
            <a:spLocks noChangeArrowheads="1"/>
          </p:cNvSpPr>
          <p:nvPr/>
        </p:nvSpPr>
        <p:spPr bwMode="auto">
          <a:xfrm>
            <a:off x="1243013" y="5581650"/>
            <a:ext cx="1804987" cy="523220"/>
          </a:xfrm>
          <a:prstGeom prst="rect">
            <a:avLst/>
          </a:prstGeom>
          <a:noFill/>
          <a:ln w="9525">
            <a:noFill/>
            <a:miter lim="800000"/>
            <a:headEnd/>
            <a:tailEnd/>
          </a:ln>
        </p:spPr>
        <p:txBody>
          <a:bodyPr>
            <a:spAutoFit/>
          </a:bodyPr>
          <a:lstStyle/>
          <a:p>
            <a:pPr algn="ctr"/>
            <a:r>
              <a:rPr kumimoji="0" lang="pt-BR" sz="2800" dirty="0"/>
              <a:t>M</a:t>
            </a:r>
            <a:r>
              <a:rPr kumimoji="0" lang="pt-BR" sz="2800" i="1" dirty="0">
                <a:cs typeface="Arial" charset="0"/>
              </a:rPr>
              <a:t>≤ </a:t>
            </a:r>
            <a:r>
              <a:rPr kumimoji="0" lang="pt-BR" sz="2800" dirty="0"/>
              <a:t>F</a:t>
            </a:r>
            <a:r>
              <a:rPr kumimoji="0" lang="pt-BR" sz="2800" baseline="-25000" dirty="0"/>
              <a:t>i</a:t>
            </a:r>
            <a:r>
              <a:rPr kumimoji="0" lang="pt-BR" sz="2800" i="1" dirty="0"/>
              <a:t> ≤ W</a:t>
            </a:r>
            <a:endParaRPr kumimoji="0" lang="en-US" sz="2800" i="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3600" dirty="0" smtClean="0"/>
              <a:t>Compression Applied to NoC-based Test</a:t>
            </a:r>
            <a:endParaRPr lang="en-US" sz="3600" dirty="0"/>
          </a:p>
        </p:txBody>
      </p:sp>
      <p:sp>
        <p:nvSpPr>
          <p:cNvPr id="3" name="Content Placeholder 2"/>
          <p:cNvSpPr>
            <a:spLocks noGrp="1"/>
          </p:cNvSpPr>
          <p:nvPr>
            <p:ph idx="1"/>
          </p:nvPr>
        </p:nvSpPr>
        <p:spPr/>
        <p:txBody>
          <a:bodyPr>
            <a:normAutofit fontScale="92500" lnSpcReduction="20000"/>
          </a:bodyPr>
          <a:lstStyle/>
          <a:p>
            <a:r>
              <a:rPr lang="pt-BR" dirty="0" smtClean="0"/>
              <a:t>Horizontal compression</a:t>
            </a:r>
          </a:p>
          <a:p>
            <a:pPr lvl="1"/>
            <a:r>
              <a:rPr lang="pt-BR" dirty="0" smtClean="0"/>
              <a:t>Test width reduction is the primary goal</a:t>
            </a:r>
          </a:p>
          <a:p>
            <a:pPr lvl="1"/>
            <a:endParaRPr lang="pt-BR" dirty="0" smtClean="0"/>
          </a:p>
          <a:p>
            <a:r>
              <a:rPr lang="pt-BR" dirty="0" smtClean="0"/>
              <a:t>Test vectors compression</a:t>
            </a:r>
          </a:p>
          <a:p>
            <a:pPr lvl="1"/>
            <a:r>
              <a:rPr lang="pt-BR" dirty="0" smtClean="0"/>
              <a:t>Implies extra hardware at NoC-level (decompressor sharing)</a:t>
            </a:r>
          </a:p>
          <a:p>
            <a:pPr lvl="1"/>
            <a:r>
              <a:rPr lang="pt-BR" dirty="0" smtClean="0"/>
              <a:t>May increase cores test time</a:t>
            </a:r>
          </a:p>
          <a:p>
            <a:pPr lvl="1"/>
            <a:endParaRPr lang="pt-BR" dirty="0" smtClean="0"/>
          </a:p>
          <a:p>
            <a:r>
              <a:rPr lang="pt-BR" dirty="0" smtClean="0"/>
              <a:t>Test responses compression</a:t>
            </a:r>
          </a:p>
          <a:p>
            <a:pPr lvl="1"/>
            <a:r>
              <a:rPr lang="pt-BR" dirty="0" smtClean="0"/>
              <a:t>Implies extra hardware at NoC-level </a:t>
            </a:r>
          </a:p>
          <a:p>
            <a:pPr lvl="1"/>
            <a:r>
              <a:rPr lang="pt-BR" dirty="0" smtClean="0"/>
              <a:t>Does not affect core test time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Horizontal compression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93</a:t>
            </a:fld>
            <a:endParaRPr lang="en-US" dirty="0"/>
          </a:p>
        </p:txBody>
      </p:sp>
      <p:sp>
        <p:nvSpPr>
          <p:cNvPr id="5" name="Rectangle 3"/>
          <p:cNvSpPr txBox="1">
            <a:spLocks noChangeArrowheads="1"/>
          </p:cNvSpPr>
          <p:nvPr/>
        </p:nvSpPr>
        <p:spPr>
          <a:xfrm>
            <a:off x="609600" y="1295400"/>
            <a:ext cx="8229600" cy="168433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Many published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Take advantage of Don’t Care bits (X’s) in test sequence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May increase core Test Time</a:t>
            </a: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p:txBody>
      </p:sp>
      <p:grpSp>
        <p:nvGrpSpPr>
          <p:cNvPr id="6" name="Group 27"/>
          <p:cNvGrpSpPr>
            <a:grpSpLocks/>
          </p:cNvGrpSpPr>
          <p:nvPr/>
        </p:nvGrpSpPr>
        <p:grpSpPr bwMode="auto">
          <a:xfrm>
            <a:off x="296863" y="2933700"/>
            <a:ext cx="8478837" cy="3625850"/>
            <a:chOff x="160" y="1536"/>
            <a:chExt cx="5584" cy="1944"/>
          </a:xfrm>
        </p:grpSpPr>
        <p:graphicFrame>
          <p:nvGraphicFramePr>
            <p:cNvPr id="7" name="Object 4"/>
            <p:cNvGraphicFramePr>
              <a:graphicFrameLocks noChangeAspect="1"/>
            </p:cNvGraphicFramePr>
            <p:nvPr/>
          </p:nvGraphicFramePr>
          <p:xfrm>
            <a:off x="160" y="1536"/>
            <a:ext cx="5584" cy="1944"/>
          </p:xfrm>
          <a:graphic>
            <a:graphicData uri="http://schemas.openxmlformats.org/presentationml/2006/ole">
              <p:oleObj spid="_x0000_s101378" name="Worksheet" r:id="rId3" imgW="6038850" imgH="2114550" progId="Excel.Sheet.8">
                <p:embed/>
              </p:oleObj>
            </a:graphicData>
          </a:graphic>
        </p:graphicFrame>
        <p:sp>
          <p:nvSpPr>
            <p:cNvPr id="8" name="Text Box 6"/>
            <p:cNvSpPr txBox="1">
              <a:spLocks noChangeArrowheads="1"/>
            </p:cNvSpPr>
            <p:nvPr/>
          </p:nvSpPr>
          <p:spPr bwMode="auto">
            <a:xfrm>
              <a:off x="3424" y="1864"/>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9" name="Text Box 7"/>
            <p:cNvSpPr txBox="1">
              <a:spLocks noChangeArrowheads="1"/>
            </p:cNvSpPr>
            <p:nvPr/>
          </p:nvSpPr>
          <p:spPr bwMode="auto">
            <a:xfrm>
              <a:off x="3424" y="2008"/>
              <a:ext cx="312" cy="246"/>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0" name="Text Box 8"/>
            <p:cNvSpPr txBox="1">
              <a:spLocks noChangeArrowheads="1"/>
            </p:cNvSpPr>
            <p:nvPr/>
          </p:nvSpPr>
          <p:spPr bwMode="auto">
            <a:xfrm>
              <a:off x="3424" y="2200"/>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1" name="Text Box 9"/>
            <p:cNvSpPr txBox="1">
              <a:spLocks noChangeArrowheads="1"/>
            </p:cNvSpPr>
            <p:nvPr/>
          </p:nvSpPr>
          <p:spPr bwMode="auto">
            <a:xfrm>
              <a:off x="3424" y="2392"/>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2" name="Text Box 10"/>
            <p:cNvSpPr txBox="1">
              <a:spLocks noChangeArrowheads="1"/>
            </p:cNvSpPr>
            <p:nvPr/>
          </p:nvSpPr>
          <p:spPr bwMode="auto">
            <a:xfrm>
              <a:off x="4296" y="2728"/>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3" name="Text Box 11"/>
            <p:cNvSpPr txBox="1">
              <a:spLocks noChangeArrowheads="1"/>
            </p:cNvSpPr>
            <p:nvPr/>
          </p:nvSpPr>
          <p:spPr bwMode="auto">
            <a:xfrm>
              <a:off x="4296" y="2872"/>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4" name="Text Box 12"/>
            <p:cNvSpPr txBox="1">
              <a:spLocks noChangeArrowheads="1"/>
            </p:cNvSpPr>
            <p:nvPr/>
          </p:nvSpPr>
          <p:spPr bwMode="auto">
            <a:xfrm>
              <a:off x="4296" y="3064"/>
              <a:ext cx="312" cy="245"/>
            </a:xfrm>
            <a:prstGeom prst="rect">
              <a:avLst/>
            </a:prstGeom>
            <a:noFill/>
            <a:ln w="9525">
              <a:noFill/>
              <a:miter lim="800000"/>
              <a:headEnd/>
              <a:tailEnd/>
            </a:ln>
          </p:spPr>
          <p:txBody>
            <a:bodyPr>
              <a:spAutoFit/>
            </a:bodyPr>
            <a:lstStyle/>
            <a:p>
              <a:pPr eaLnBrk="1" hangingPunct="1">
                <a:spcBef>
                  <a:spcPct val="50000"/>
                </a:spcBef>
              </a:pPr>
              <a:r>
                <a:rPr kumimoji="0" lang="fr-FR" dirty="0">
                  <a:sym typeface="Wingdings" pitchFamily="2" charset="2"/>
                </a:rPr>
                <a:t></a:t>
              </a:r>
            </a:p>
          </p:txBody>
        </p:sp>
        <p:sp>
          <p:nvSpPr>
            <p:cNvPr id="15" name="Text Box 14"/>
            <p:cNvSpPr txBox="1">
              <a:spLocks noChangeArrowheads="1"/>
            </p:cNvSpPr>
            <p:nvPr/>
          </p:nvSpPr>
          <p:spPr bwMode="auto">
            <a:xfrm>
              <a:off x="5112" y="2200"/>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sp>
          <p:nvSpPr>
            <p:cNvPr id="16" name="Text Box 26"/>
            <p:cNvSpPr txBox="1">
              <a:spLocks noChangeArrowheads="1"/>
            </p:cNvSpPr>
            <p:nvPr/>
          </p:nvSpPr>
          <p:spPr bwMode="auto">
            <a:xfrm>
              <a:off x="4297" y="2529"/>
              <a:ext cx="312" cy="245"/>
            </a:xfrm>
            <a:prstGeom prst="rect">
              <a:avLst/>
            </a:prstGeom>
            <a:noFill/>
            <a:ln w="9525">
              <a:noFill/>
              <a:miter lim="800000"/>
              <a:headEnd/>
              <a:tailEnd/>
            </a:ln>
          </p:spPr>
          <p:txBody>
            <a:bodyPr>
              <a:spAutoFit/>
            </a:bodyPr>
            <a:lstStyle/>
            <a:p>
              <a:pPr eaLnBrk="1" hangingPunct="1">
                <a:spcBef>
                  <a:spcPct val="50000"/>
                </a:spcBef>
              </a:pPr>
              <a:r>
                <a:rPr kumimoji="0" lang="fr-FR">
                  <a:sym typeface="Wingdings" pitchFamily="2" charset="2"/>
                </a:rPr>
                <a:t></a:t>
              </a: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Decompressor</a:t>
            </a:r>
            <a:r>
              <a:rPr lang="en-US" dirty="0" smtClean="0"/>
              <a:t> architecture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94</a:t>
            </a:fld>
            <a:endParaRPr lang="en-US" dirty="0"/>
          </a:p>
        </p:txBody>
      </p:sp>
      <p:grpSp>
        <p:nvGrpSpPr>
          <p:cNvPr id="5" name="Group 4"/>
          <p:cNvGrpSpPr/>
          <p:nvPr/>
        </p:nvGrpSpPr>
        <p:grpSpPr>
          <a:xfrm>
            <a:off x="641350" y="1314450"/>
            <a:ext cx="8197850" cy="4024313"/>
            <a:chOff x="871538" y="1314450"/>
            <a:chExt cx="8197850" cy="4024313"/>
          </a:xfrm>
        </p:grpSpPr>
        <p:sp>
          <p:nvSpPr>
            <p:cNvPr id="6" name="Line 2"/>
            <p:cNvSpPr>
              <a:spLocks noChangeShapeType="1"/>
            </p:cNvSpPr>
            <p:nvPr/>
          </p:nvSpPr>
          <p:spPr bwMode="auto">
            <a:xfrm>
              <a:off x="2105025" y="4856163"/>
              <a:ext cx="5237163" cy="0"/>
            </a:xfrm>
            <a:prstGeom prst="line">
              <a:avLst/>
            </a:prstGeom>
            <a:noFill/>
            <a:ln w="19050">
              <a:solidFill>
                <a:srgbClr val="FF0000"/>
              </a:solidFill>
              <a:round/>
              <a:headEnd/>
              <a:tailEnd/>
            </a:ln>
          </p:spPr>
          <p:txBody>
            <a:bodyPr/>
            <a:lstStyle/>
            <a:p>
              <a:endParaRPr lang="en-US"/>
            </a:p>
          </p:txBody>
        </p:sp>
        <p:sp>
          <p:nvSpPr>
            <p:cNvPr id="7" name="Line 3"/>
            <p:cNvSpPr>
              <a:spLocks noChangeShapeType="1"/>
            </p:cNvSpPr>
            <p:nvPr/>
          </p:nvSpPr>
          <p:spPr bwMode="auto">
            <a:xfrm flipV="1">
              <a:off x="7342188" y="4676775"/>
              <a:ext cx="0" cy="153988"/>
            </a:xfrm>
            <a:prstGeom prst="line">
              <a:avLst/>
            </a:prstGeom>
            <a:noFill/>
            <a:ln w="19050">
              <a:solidFill>
                <a:srgbClr val="FF0000"/>
              </a:solidFill>
              <a:round/>
              <a:headEnd/>
              <a:tailEnd/>
            </a:ln>
          </p:spPr>
          <p:txBody>
            <a:bodyPr/>
            <a:lstStyle/>
            <a:p>
              <a:endParaRPr lang="en-US"/>
            </a:p>
          </p:txBody>
        </p:sp>
        <p:sp>
          <p:nvSpPr>
            <p:cNvPr id="8" name="Line 4"/>
            <p:cNvSpPr>
              <a:spLocks noChangeShapeType="1"/>
            </p:cNvSpPr>
            <p:nvPr/>
          </p:nvSpPr>
          <p:spPr bwMode="auto">
            <a:xfrm flipH="1">
              <a:off x="939800" y="4846638"/>
              <a:ext cx="1816100" cy="0"/>
            </a:xfrm>
            <a:prstGeom prst="line">
              <a:avLst/>
            </a:prstGeom>
            <a:noFill/>
            <a:ln w="9525">
              <a:solidFill>
                <a:srgbClr val="FF0000"/>
              </a:solidFill>
              <a:prstDash val="dash"/>
              <a:round/>
              <a:headEnd/>
              <a:tailEnd/>
            </a:ln>
          </p:spPr>
          <p:txBody>
            <a:bodyPr/>
            <a:lstStyle/>
            <a:p>
              <a:endParaRPr lang="en-US"/>
            </a:p>
          </p:txBody>
        </p:sp>
        <p:sp>
          <p:nvSpPr>
            <p:cNvPr id="9" name="Line 5"/>
            <p:cNvSpPr>
              <a:spLocks noChangeShapeType="1"/>
            </p:cNvSpPr>
            <p:nvPr/>
          </p:nvSpPr>
          <p:spPr bwMode="auto">
            <a:xfrm flipV="1">
              <a:off x="928688" y="4676775"/>
              <a:ext cx="0" cy="153988"/>
            </a:xfrm>
            <a:prstGeom prst="line">
              <a:avLst/>
            </a:prstGeom>
            <a:noFill/>
            <a:ln w="19050">
              <a:solidFill>
                <a:srgbClr val="FF0000"/>
              </a:solidFill>
              <a:round/>
              <a:headEnd/>
              <a:tailEnd/>
            </a:ln>
          </p:spPr>
          <p:txBody>
            <a:bodyPr/>
            <a:lstStyle/>
            <a:p>
              <a:endParaRPr lang="en-US"/>
            </a:p>
          </p:txBody>
        </p:sp>
        <p:sp>
          <p:nvSpPr>
            <p:cNvPr id="10" name="Text Box 7"/>
            <p:cNvSpPr txBox="1">
              <a:spLocks noChangeArrowheads="1"/>
            </p:cNvSpPr>
            <p:nvPr/>
          </p:nvSpPr>
          <p:spPr bwMode="auto">
            <a:xfrm>
              <a:off x="3600450" y="4972050"/>
              <a:ext cx="395288" cy="366713"/>
            </a:xfrm>
            <a:prstGeom prst="rect">
              <a:avLst/>
            </a:prstGeom>
            <a:noFill/>
            <a:ln w="19050">
              <a:noFill/>
              <a:miter lim="800000"/>
              <a:headEnd/>
              <a:tailEnd/>
            </a:ln>
          </p:spPr>
          <p:txBody>
            <a:bodyPr>
              <a:spAutoFit/>
            </a:bodyPr>
            <a:lstStyle/>
            <a:p>
              <a:pPr eaLnBrk="1" hangingPunct="1">
                <a:spcBef>
                  <a:spcPct val="50000"/>
                </a:spcBef>
              </a:pPr>
              <a:r>
                <a:rPr kumimoji="0" lang="fr-FR" sz="1800" b="1">
                  <a:solidFill>
                    <a:srgbClr val="FF0000"/>
                  </a:solidFill>
                </a:rPr>
                <a:t>W</a:t>
              </a:r>
            </a:p>
          </p:txBody>
        </p:sp>
        <p:sp>
          <p:nvSpPr>
            <p:cNvPr id="11" name="Line 8"/>
            <p:cNvSpPr>
              <a:spLocks noChangeShapeType="1"/>
            </p:cNvSpPr>
            <p:nvPr/>
          </p:nvSpPr>
          <p:spPr bwMode="auto">
            <a:xfrm flipH="1">
              <a:off x="871538" y="3168650"/>
              <a:ext cx="947737" cy="0"/>
            </a:xfrm>
            <a:prstGeom prst="line">
              <a:avLst/>
            </a:prstGeom>
            <a:noFill/>
            <a:ln w="9525">
              <a:solidFill>
                <a:schemeClr val="tx1"/>
              </a:solidFill>
              <a:prstDash val="dash"/>
              <a:round/>
              <a:headEnd/>
              <a:tailEnd/>
            </a:ln>
          </p:spPr>
          <p:txBody>
            <a:bodyPr/>
            <a:lstStyle/>
            <a:p>
              <a:endParaRPr lang="en-US"/>
            </a:p>
          </p:txBody>
        </p:sp>
        <p:sp>
          <p:nvSpPr>
            <p:cNvPr id="12" name="Line 9"/>
            <p:cNvSpPr>
              <a:spLocks noChangeShapeType="1"/>
            </p:cNvSpPr>
            <p:nvPr/>
          </p:nvSpPr>
          <p:spPr bwMode="auto">
            <a:xfrm flipH="1">
              <a:off x="4532313" y="3163888"/>
              <a:ext cx="312737" cy="0"/>
            </a:xfrm>
            <a:prstGeom prst="line">
              <a:avLst/>
            </a:prstGeom>
            <a:noFill/>
            <a:ln w="9525">
              <a:solidFill>
                <a:schemeClr val="tx1"/>
              </a:solidFill>
              <a:round/>
              <a:headEnd/>
              <a:tailEnd/>
            </a:ln>
          </p:spPr>
          <p:txBody>
            <a:bodyPr/>
            <a:lstStyle/>
            <a:p>
              <a:endParaRPr lang="en-US"/>
            </a:p>
          </p:txBody>
        </p:sp>
        <p:sp>
          <p:nvSpPr>
            <p:cNvPr id="13" name="Rectangle 10"/>
            <p:cNvSpPr>
              <a:spLocks noChangeArrowheads="1"/>
            </p:cNvSpPr>
            <p:nvPr/>
          </p:nvSpPr>
          <p:spPr bwMode="auto">
            <a:xfrm>
              <a:off x="1820863" y="2971800"/>
              <a:ext cx="514350" cy="382588"/>
            </a:xfrm>
            <a:prstGeom prst="rect">
              <a:avLst/>
            </a:prstGeom>
            <a:noFill/>
            <a:ln w="9525">
              <a:solidFill>
                <a:schemeClr val="tx1"/>
              </a:solidFill>
              <a:miter lim="800000"/>
              <a:headEnd/>
              <a:tailEnd/>
            </a:ln>
          </p:spPr>
          <p:txBody>
            <a:bodyPr wrap="none" anchor="ctr"/>
            <a:lstStyle/>
            <a:p>
              <a:endParaRPr lang="en-US"/>
            </a:p>
          </p:txBody>
        </p:sp>
        <p:sp>
          <p:nvSpPr>
            <p:cNvPr id="14" name="Rectangle 11"/>
            <p:cNvSpPr>
              <a:spLocks noChangeArrowheads="1"/>
            </p:cNvSpPr>
            <p:nvPr/>
          </p:nvSpPr>
          <p:spPr bwMode="auto">
            <a:xfrm>
              <a:off x="1477963" y="3736975"/>
              <a:ext cx="5819775" cy="430213"/>
            </a:xfrm>
            <a:prstGeom prst="rect">
              <a:avLst/>
            </a:prstGeom>
            <a:noFill/>
            <a:ln w="9525">
              <a:solidFill>
                <a:schemeClr val="tx1"/>
              </a:solidFill>
              <a:miter lim="800000"/>
              <a:headEnd/>
              <a:tailEnd/>
            </a:ln>
          </p:spPr>
          <p:txBody>
            <a:bodyPr wrap="none" anchor="ctr"/>
            <a:lstStyle/>
            <a:p>
              <a:endParaRPr lang="en-US"/>
            </a:p>
          </p:txBody>
        </p:sp>
        <p:sp>
          <p:nvSpPr>
            <p:cNvPr id="15" name="Rectangle 12"/>
            <p:cNvSpPr>
              <a:spLocks noChangeArrowheads="1"/>
            </p:cNvSpPr>
            <p:nvPr/>
          </p:nvSpPr>
          <p:spPr bwMode="auto">
            <a:xfrm>
              <a:off x="2733675" y="2971800"/>
              <a:ext cx="514350" cy="382588"/>
            </a:xfrm>
            <a:prstGeom prst="rect">
              <a:avLst/>
            </a:prstGeom>
            <a:noFill/>
            <a:ln w="9525">
              <a:solidFill>
                <a:schemeClr val="tx1"/>
              </a:solidFill>
              <a:miter lim="800000"/>
              <a:headEnd/>
              <a:tailEnd/>
            </a:ln>
          </p:spPr>
          <p:txBody>
            <a:bodyPr wrap="none" anchor="ctr"/>
            <a:lstStyle/>
            <a:p>
              <a:endParaRPr lang="en-US"/>
            </a:p>
          </p:txBody>
        </p:sp>
        <p:sp>
          <p:nvSpPr>
            <p:cNvPr id="16" name="Rectangle 13"/>
            <p:cNvSpPr>
              <a:spLocks noChangeArrowheads="1"/>
            </p:cNvSpPr>
            <p:nvPr/>
          </p:nvSpPr>
          <p:spPr bwMode="auto">
            <a:xfrm>
              <a:off x="3589338" y="2971800"/>
              <a:ext cx="514350" cy="382588"/>
            </a:xfrm>
            <a:prstGeom prst="rect">
              <a:avLst/>
            </a:prstGeom>
            <a:no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845050" y="2971800"/>
              <a:ext cx="514350" cy="382588"/>
            </a:xfrm>
            <a:prstGeom prst="rect">
              <a:avLst/>
            </a:prstGeom>
            <a:noFill/>
            <a:ln w="9525">
              <a:solidFill>
                <a:schemeClr val="tx1"/>
              </a:solidFill>
              <a:miter lim="800000"/>
              <a:headEnd/>
              <a:tailEnd/>
            </a:ln>
          </p:spPr>
          <p:txBody>
            <a:bodyPr wrap="none" anchor="ctr"/>
            <a:lstStyle/>
            <a:p>
              <a:endParaRPr lang="en-US"/>
            </a:p>
          </p:txBody>
        </p:sp>
        <p:sp>
          <p:nvSpPr>
            <p:cNvPr id="18" name="Rectangle 15"/>
            <p:cNvSpPr>
              <a:spLocks noChangeArrowheads="1"/>
            </p:cNvSpPr>
            <p:nvPr/>
          </p:nvSpPr>
          <p:spPr bwMode="auto">
            <a:xfrm>
              <a:off x="5756275" y="2971800"/>
              <a:ext cx="515938" cy="382588"/>
            </a:xfrm>
            <a:prstGeom prst="rect">
              <a:avLst/>
            </a:prstGeom>
            <a:noFill/>
            <a:ln w="9525">
              <a:solidFill>
                <a:schemeClr val="tx1"/>
              </a:solidFill>
              <a:miter lim="800000"/>
              <a:headEnd/>
              <a:tailEnd/>
            </a:ln>
          </p:spPr>
          <p:txBody>
            <a:bodyPr wrap="none" anchor="ctr"/>
            <a:lstStyle/>
            <a:p>
              <a:endParaRPr lang="en-US"/>
            </a:p>
          </p:txBody>
        </p:sp>
        <p:sp>
          <p:nvSpPr>
            <p:cNvPr id="19" name="Rectangle 16"/>
            <p:cNvSpPr>
              <a:spLocks noChangeArrowheads="1"/>
            </p:cNvSpPr>
            <p:nvPr/>
          </p:nvSpPr>
          <p:spPr bwMode="auto">
            <a:xfrm>
              <a:off x="6613525" y="2971800"/>
              <a:ext cx="514350" cy="382588"/>
            </a:xfrm>
            <a:prstGeom prst="rect">
              <a:avLst/>
            </a:prstGeom>
            <a:noFill/>
            <a:ln w="9525">
              <a:solidFill>
                <a:schemeClr val="tx1"/>
              </a:solidFill>
              <a:miter lim="800000"/>
              <a:headEnd/>
              <a:tailEnd/>
            </a:ln>
          </p:spPr>
          <p:txBody>
            <a:bodyPr wrap="none" anchor="ctr"/>
            <a:lstStyle/>
            <a:p>
              <a:endParaRPr lang="en-US"/>
            </a:p>
          </p:txBody>
        </p:sp>
        <p:sp>
          <p:nvSpPr>
            <p:cNvPr id="20" name="Line 17"/>
            <p:cNvSpPr>
              <a:spLocks noChangeShapeType="1"/>
            </p:cNvSpPr>
            <p:nvPr/>
          </p:nvSpPr>
          <p:spPr bwMode="auto">
            <a:xfrm>
              <a:off x="2076450" y="3354388"/>
              <a:ext cx="0" cy="382587"/>
            </a:xfrm>
            <a:prstGeom prst="line">
              <a:avLst/>
            </a:prstGeom>
            <a:noFill/>
            <a:ln w="9525">
              <a:solidFill>
                <a:schemeClr val="tx1"/>
              </a:solidFill>
              <a:round/>
              <a:headEnd/>
              <a:tailEnd type="triangle" w="med" len="med"/>
            </a:ln>
          </p:spPr>
          <p:txBody>
            <a:bodyPr/>
            <a:lstStyle/>
            <a:p>
              <a:endParaRPr lang="en-US"/>
            </a:p>
          </p:txBody>
        </p:sp>
        <p:sp>
          <p:nvSpPr>
            <p:cNvPr id="21" name="Line 18"/>
            <p:cNvSpPr>
              <a:spLocks noChangeShapeType="1"/>
            </p:cNvSpPr>
            <p:nvPr/>
          </p:nvSpPr>
          <p:spPr bwMode="auto">
            <a:xfrm>
              <a:off x="2989263" y="3354388"/>
              <a:ext cx="0" cy="382587"/>
            </a:xfrm>
            <a:prstGeom prst="line">
              <a:avLst/>
            </a:prstGeom>
            <a:noFill/>
            <a:ln w="9525">
              <a:solidFill>
                <a:schemeClr val="tx1"/>
              </a:solidFill>
              <a:round/>
              <a:headEnd/>
              <a:tailEnd type="triangle" w="med" len="med"/>
            </a:ln>
          </p:spPr>
          <p:txBody>
            <a:bodyPr/>
            <a:lstStyle/>
            <a:p>
              <a:endParaRPr lang="en-US"/>
            </a:p>
          </p:txBody>
        </p:sp>
        <p:sp>
          <p:nvSpPr>
            <p:cNvPr id="22" name="Line 19"/>
            <p:cNvSpPr>
              <a:spLocks noChangeShapeType="1"/>
            </p:cNvSpPr>
            <p:nvPr/>
          </p:nvSpPr>
          <p:spPr bwMode="auto">
            <a:xfrm>
              <a:off x="3844925" y="3354388"/>
              <a:ext cx="0" cy="382587"/>
            </a:xfrm>
            <a:prstGeom prst="line">
              <a:avLst/>
            </a:prstGeom>
            <a:noFill/>
            <a:ln w="9525">
              <a:solidFill>
                <a:schemeClr val="tx1"/>
              </a:solidFill>
              <a:round/>
              <a:headEnd/>
              <a:tailEnd type="triangle" w="med" len="med"/>
            </a:ln>
          </p:spPr>
          <p:txBody>
            <a:bodyPr/>
            <a:lstStyle/>
            <a:p>
              <a:endParaRPr lang="en-US"/>
            </a:p>
          </p:txBody>
        </p:sp>
        <p:sp>
          <p:nvSpPr>
            <p:cNvPr id="23" name="Line 20"/>
            <p:cNvSpPr>
              <a:spLocks noChangeShapeType="1"/>
            </p:cNvSpPr>
            <p:nvPr/>
          </p:nvSpPr>
          <p:spPr bwMode="auto">
            <a:xfrm>
              <a:off x="5100638" y="3354388"/>
              <a:ext cx="0" cy="382587"/>
            </a:xfrm>
            <a:prstGeom prst="line">
              <a:avLst/>
            </a:prstGeom>
            <a:noFill/>
            <a:ln w="9525">
              <a:solidFill>
                <a:schemeClr val="tx1"/>
              </a:solidFill>
              <a:round/>
              <a:headEnd/>
              <a:tailEnd type="triangle" w="med" len="med"/>
            </a:ln>
          </p:spPr>
          <p:txBody>
            <a:bodyPr/>
            <a:lstStyle/>
            <a:p>
              <a:endParaRPr lang="en-US"/>
            </a:p>
          </p:txBody>
        </p:sp>
        <p:sp>
          <p:nvSpPr>
            <p:cNvPr id="24" name="Line 21"/>
            <p:cNvSpPr>
              <a:spLocks noChangeShapeType="1"/>
            </p:cNvSpPr>
            <p:nvPr/>
          </p:nvSpPr>
          <p:spPr bwMode="auto">
            <a:xfrm>
              <a:off x="6013450" y="3354388"/>
              <a:ext cx="0" cy="382587"/>
            </a:xfrm>
            <a:prstGeom prst="line">
              <a:avLst/>
            </a:prstGeom>
            <a:noFill/>
            <a:ln w="9525">
              <a:solidFill>
                <a:schemeClr val="tx1"/>
              </a:solidFill>
              <a:round/>
              <a:headEnd/>
              <a:tailEnd type="triangle" w="med" len="med"/>
            </a:ln>
          </p:spPr>
          <p:txBody>
            <a:bodyPr/>
            <a:lstStyle/>
            <a:p>
              <a:endParaRPr lang="en-US"/>
            </a:p>
          </p:txBody>
        </p:sp>
        <p:sp>
          <p:nvSpPr>
            <p:cNvPr id="25" name="Line 22"/>
            <p:cNvSpPr>
              <a:spLocks noChangeShapeType="1"/>
            </p:cNvSpPr>
            <p:nvPr/>
          </p:nvSpPr>
          <p:spPr bwMode="auto">
            <a:xfrm>
              <a:off x="6869113" y="3354388"/>
              <a:ext cx="0" cy="382587"/>
            </a:xfrm>
            <a:prstGeom prst="line">
              <a:avLst/>
            </a:prstGeom>
            <a:noFill/>
            <a:ln w="9525">
              <a:solidFill>
                <a:schemeClr val="tx1"/>
              </a:solidFill>
              <a:round/>
              <a:headEnd/>
              <a:tailEnd type="triangle" w="med" len="med"/>
            </a:ln>
          </p:spPr>
          <p:txBody>
            <a:bodyPr/>
            <a:lstStyle/>
            <a:p>
              <a:endParaRPr lang="en-US"/>
            </a:p>
          </p:txBody>
        </p:sp>
        <p:sp>
          <p:nvSpPr>
            <p:cNvPr id="26" name="Line 23"/>
            <p:cNvSpPr>
              <a:spLocks noChangeShapeType="1"/>
            </p:cNvSpPr>
            <p:nvPr/>
          </p:nvSpPr>
          <p:spPr bwMode="auto">
            <a:xfrm>
              <a:off x="2076450" y="4167188"/>
              <a:ext cx="0" cy="477837"/>
            </a:xfrm>
            <a:prstGeom prst="line">
              <a:avLst/>
            </a:prstGeom>
            <a:noFill/>
            <a:ln w="19050">
              <a:solidFill>
                <a:srgbClr val="FF0000"/>
              </a:solidFill>
              <a:round/>
              <a:headEnd/>
              <a:tailEnd type="triangle" w="med" len="med"/>
            </a:ln>
          </p:spPr>
          <p:txBody>
            <a:bodyPr/>
            <a:lstStyle/>
            <a:p>
              <a:endParaRPr lang="en-US"/>
            </a:p>
          </p:txBody>
        </p:sp>
        <p:sp>
          <p:nvSpPr>
            <p:cNvPr id="27" name="Line 24"/>
            <p:cNvSpPr>
              <a:spLocks noChangeShapeType="1"/>
            </p:cNvSpPr>
            <p:nvPr/>
          </p:nvSpPr>
          <p:spPr bwMode="auto">
            <a:xfrm>
              <a:off x="2989263" y="4167188"/>
              <a:ext cx="0" cy="477837"/>
            </a:xfrm>
            <a:prstGeom prst="line">
              <a:avLst/>
            </a:prstGeom>
            <a:noFill/>
            <a:ln w="19050">
              <a:solidFill>
                <a:srgbClr val="FF0000"/>
              </a:solidFill>
              <a:round/>
              <a:headEnd/>
              <a:tailEnd type="triangle" w="med" len="med"/>
            </a:ln>
          </p:spPr>
          <p:txBody>
            <a:bodyPr/>
            <a:lstStyle/>
            <a:p>
              <a:endParaRPr lang="en-US"/>
            </a:p>
          </p:txBody>
        </p:sp>
        <p:sp>
          <p:nvSpPr>
            <p:cNvPr id="28" name="Line 25"/>
            <p:cNvSpPr>
              <a:spLocks noChangeShapeType="1"/>
            </p:cNvSpPr>
            <p:nvPr/>
          </p:nvSpPr>
          <p:spPr bwMode="auto">
            <a:xfrm>
              <a:off x="3844925" y="4167188"/>
              <a:ext cx="0" cy="477837"/>
            </a:xfrm>
            <a:prstGeom prst="line">
              <a:avLst/>
            </a:prstGeom>
            <a:noFill/>
            <a:ln w="19050">
              <a:solidFill>
                <a:srgbClr val="FF0000"/>
              </a:solidFill>
              <a:round/>
              <a:headEnd/>
              <a:tailEnd type="triangle" w="med" len="med"/>
            </a:ln>
          </p:spPr>
          <p:txBody>
            <a:bodyPr/>
            <a:lstStyle/>
            <a:p>
              <a:endParaRPr lang="en-US"/>
            </a:p>
          </p:txBody>
        </p:sp>
        <p:sp>
          <p:nvSpPr>
            <p:cNvPr id="29" name="Line 26"/>
            <p:cNvSpPr>
              <a:spLocks noChangeShapeType="1"/>
            </p:cNvSpPr>
            <p:nvPr/>
          </p:nvSpPr>
          <p:spPr bwMode="auto">
            <a:xfrm>
              <a:off x="5100638" y="4167188"/>
              <a:ext cx="0" cy="477837"/>
            </a:xfrm>
            <a:prstGeom prst="line">
              <a:avLst/>
            </a:prstGeom>
            <a:noFill/>
            <a:ln w="19050">
              <a:solidFill>
                <a:srgbClr val="FF0000"/>
              </a:solidFill>
              <a:round/>
              <a:headEnd/>
              <a:tailEnd type="triangle" w="med" len="med"/>
            </a:ln>
          </p:spPr>
          <p:txBody>
            <a:bodyPr/>
            <a:lstStyle/>
            <a:p>
              <a:endParaRPr lang="en-US"/>
            </a:p>
          </p:txBody>
        </p:sp>
        <p:sp>
          <p:nvSpPr>
            <p:cNvPr id="30" name="Line 27"/>
            <p:cNvSpPr>
              <a:spLocks noChangeShapeType="1"/>
            </p:cNvSpPr>
            <p:nvPr/>
          </p:nvSpPr>
          <p:spPr bwMode="auto">
            <a:xfrm>
              <a:off x="6013450" y="4167188"/>
              <a:ext cx="0" cy="477837"/>
            </a:xfrm>
            <a:prstGeom prst="line">
              <a:avLst/>
            </a:prstGeom>
            <a:noFill/>
            <a:ln w="19050">
              <a:solidFill>
                <a:srgbClr val="FF0000"/>
              </a:solidFill>
              <a:round/>
              <a:headEnd/>
              <a:tailEnd type="triangle" w="med" len="med"/>
            </a:ln>
          </p:spPr>
          <p:txBody>
            <a:bodyPr/>
            <a:lstStyle/>
            <a:p>
              <a:endParaRPr lang="en-US"/>
            </a:p>
          </p:txBody>
        </p:sp>
        <p:sp>
          <p:nvSpPr>
            <p:cNvPr id="31" name="Line 28"/>
            <p:cNvSpPr>
              <a:spLocks noChangeShapeType="1"/>
            </p:cNvSpPr>
            <p:nvPr/>
          </p:nvSpPr>
          <p:spPr bwMode="auto">
            <a:xfrm>
              <a:off x="6869113" y="4167188"/>
              <a:ext cx="0" cy="477837"/>
            </a:xfrm>
            <a:prstGeom prst="line">
              <a:avLst/>
            </a:prstGeom>
            <a:noFill/>
            <a:ln w="19050">
              <a:solidFill>
                <a:srgbClr val="FF0000"/>
              </a:solidFill>
              <a:round/>
              <a:headEnd/>
              <a:tailEnd type="triangle" w="med" len="med"/>
            </a:ln>
          </p:spPr>
          <p:txBody>
            <a:bodyPr/>
            <a:lstStyle/>
            <a:p>
              <a:endParaRPr lang="en-US"/>
            </a:p>
          </p:txBody>
        </p:sp>
        <p:sp>
          <p:nvSpPr>
            <p:cNvPr id="32" name="Line 29"/>
            <p:cNvSpPr>
              <a:spLocks noChangeShapeType="1"/>
            </p:cNvSpPr>
            <p:nvPr/>
          </p:nvSpPr>
          <p:spPr bwMode="auto">
            <a:xfrm flipH="1">
              <a:off x="1706563" y="4383088"/>
              <a:ext cx="369887" cy="0"/>
            </a:xfrm>
            <a:prstGeom prst="line">
              <a:avLst/>
            </a:prstGeom>
            <a:noFill/>
            <a:ln w="9525">
              <a:solidFill>
                <a:schemeClr val="tx1"/>
              </a:solidFill>
              <a:round/>
              <a:headEnd/>
              <a:tailEnd/>
            </a:ln>
          </p:spPr>
          <p:txBody>
            <a:bodyPr/>
            <a:lstStyle/>
            <a:p>
              <a:endParaRPr lang="en-US"/>
            </a:p>
          </p:txBody>
        </p:sp>
        <p:sp>
          <p:nvSpPr>
            <p:cNvPr id="33" name="Line 30"/>
            <p:cNvSpPr>
              <a:spLocks noChangeShapeType="1"/>
            </p:cNvSpPr>
            <p:nvPr/>
          </p:nvSpPr>
          <p:spPr bwMode="auto">
            <a:xfrm flipV="1">
              <a:off x="1706563" y="2805113"/>
              <a:ext cx="0" cy="1577975"/>
            </a:xfrm>
            <a:prstGeom prst="line">
              <a:avLst/>
            </a:prstGeom>
            <a:noFill/>
            <a:ln w="9525">
              <a:solidFill>
                <a:schemeClr val="tx1"/>
              </a:solidFill>
              <a:round/>
              <a:headEnd/>
              <a:tailEnd/>
            </a:ln>
          </p:spPr>
          <p:txBody>
            <a:bodyPr/>
            <a:lstStyle/>
            <a:p>
              <a:endParaRPr lang="en-US"/>
            </a:p>
          </p:txBody>
        </p:sp>
        <p:sp>
          <p:nvSpPr>
            <p:cNvPr id="34" name="Line 31"/>
            <p:cNvSpPr>
              <a:spLocks noChangeShapeType="1"/>
            </p:cNvSpPr>
            <p:nvPr/>
          </p:nvSpPr>
          <p:spPr bwMode="auto">
            <a:xfrm>
              <a:off x="1706563" y="2805113"/>
              <a:ext cx="285750" cy="0"/>
            </a:xfrm>
            <a:prstGeom prst="line">
              <a:avLst/>
            </a:prstGeom>
            <a:noFill/>
            <a:ln w="9525">
              <a:solidFill>
                <a:schemeClr val="tx1"/>
              </a:solidFill>
              <a:round/>
              <a:headEnd/>
              <a:tailEnd/>
            </a:ln>
          </p:spPr>
          <p:txBody>
            <a:bodyPr/>
            <a:lstStyle/>
            <a:p>
              <a:endParaRPr lang="en-US"/>
            </a:p>
          </p:txBody>
        </p:sp>
        <p:sp>
          <p:nvSpPr>
            <p:cNvPr id="35" name="Line 32"/>
            <p:cNvSpPr>
              <a:spLocks noChangeShapeType="1"/>
            </p:cNvSpPr>
            <p:nvPr/>
          </p:nvSpPr>
          <p:spPr bwMode="auto">
            <a:xfrm>
              <a:off x="1992313" y="2805113"/>
              <a:ext cx="0" cy="166687"/>
            </a:xfrm>
            <a:prstGeom prst="line">
              <a:avLst/>
            </a:prstGeom>
            <a:noFill/>
            <a:ln w="9525">
              <a:solidFill>
                <a:schemeClr val="tx1"/>
              </a:solidFill>
              <a:round/>
              <a:headEnd/>
              <a:tailEnd type="triangle" w="med" len="med"/>
            </a:ln>
          </p:spPr>
          <p:txBody>
            <a:bodyPr/>
            <a:lstStyle/>
            <a:p>
              <a:endParaRPr lang="en-US"/>
            </a:p>
          </p:txBody>
        </p:sp>
        <p:sp>
          <p:nvSpPr>
            <p:cNvPr id="36" name="Line 33"/>
            <p:cNvSpPr>
              <a:spLocks noChangeShapeType="1"/>
            </p:cNvSpPr>
            <p:nvPr/>
          </p:nvSpPr>
          <p:spPr bwMode="auto">
            <a:xfrm flipH="1">
              <a:off x="2619375" y="4383088"/>
              <a:ext cx="369888" cy="0"/>
            </a:xfrm>
            <a:prstGeom prst="line">
              <a:avLst/>
            </a:prstGeom>
            <a:noFill/>
            <a:ln w="9525">
              <a:solidFill>
                <a:schemeClr val="tx1"/>
              </a:solidFill>
              <a:round/>
              <a:headEnd/>
              <a:tailEnd/>
            </a:ln>
          </p:spPr>
          <p:txBody>
            <a:bodyPr/>
            <a:lstStyle/>
            <a:p>
              <a:endParaRPr lang="en-US"/>
            </a:p>
          </p:txBody>
        </p:sp>
        <p:sp>
          <p:nvSpPr>
            <p:cNvPr id="37" name="Line 34"/>
            <p:cNvSpPr>
              <a:spLocks noChangeShapeType="1"/>
            </p:cNvSpPr>
            <p:nvPr/>
          </p:nvSpPr>
          <p:spPr bwMode="auto">
            <a:xfrm flipV="1">
              <a:off x="2619375" y="2805113"/>
              <a:ext cx="0" cy="1577975"/>
            </a:xfrm>
            <a:prstGeom prst="line">
              <a:avLst/>
            </a:prstGeom>
            <a:noFill/>
            <a:ln w="9525">
              <a:solidFill>
                <a:schemeClr val="tx1"/>
              </a:solidFill>
              <a:round/>
              <a:headEnd/>
              <a:tailEnd/>
            </a:ln>
          </p:spPr>
          <p:txBody>
            <a:bodyPr/>
            <a:lstStyle/>
            <a:p>
              <a:endParaRPr lang="en-US"/>
            </a:p>
          </p:txBody>
        </p:sp>
        <p:sp>
          <p:nvSpPr>
            <p:cNvPr id="38" name="Line 35"/>
            <p:cNvSpPr>
              <a:spLocks noChangeShapeType="1"/>
            </p:cNvSpPr>
            <p:nvPr/>
          </p:nvSpPr>
          <p:spPr bwMode="auto">
            <a:xfrm>
              <a:off x="2620963" y="2805113"/>
              <a:ext cx="284162" cy="0"/>
            </a:xfrm>
            <a:prstGeom prst="line">
              <a:avLst/>
            </a:prstGeom>
            <a:noFill/>
            <a:ln w="9525">
              <a:solidFill>
                <a:schemeClr val="tx1"/>
              </a:solidFill>
              <a:round/>
              <a:headEnd/>
              <a:tailEnd/>
            </a:ln>
          </p:spPr>
          <p:txBody>
            <a:bodyPr/>
            <a:lstStyle/>
            <a:p>
              <a:endParaRPr lang="en-US"/>
            </a:p>
          </p:txBody>
        </p:sp>
        <p:sp>
          <p:nvSpPr>
            <p:cNvPr id="39" name="Line 36"/>
            <p:cNvSpPr>
              <a:spLocks noChangeShapeType="1"/>
            </p:cNvSpPr>
            <p:nvPr/>
          </p:nvSpPr>
          <p:spPr bwMode="auto">
            <a:xfrm>
              <a:off x="2905125" y="2805113"/>
              <a:ext cx="0" cy="166687"/>
            </a:xfrm>
            <a:prstGeom prst="line">
              <a:avLst/>
            </a:prstGeom>
            <a:noFill/>
            <a:ln w="9525">
              <a:solidFill>
                <a:schemeClr val="tx1"/>
              </a:solidFill>
              <a:round/>
              <a:headEnd/>
              <a:tailEnd type="triangle" w="med" len="med"/>
            </a:ln>
          </p:spPr>
          <p:txBody>
            <a:bodyPr/>
            <a:lstStyle/>
            <a:p>
              <a:endParaRPr lang="en-US"/>
            </a:p>
          </p:txBody>
        </p:sp>
        <p:sp>
          <p:nvSpPr>
            <p:cNvPr id="40" name="Line 37"/>
            <p:cNvSpPr>
              <a:spLocks noChangeShapeType="1"/>
            </p:cNvSpPr>
            <p:nvPr/>
          </p:nvSpPr>
          <p:spPr bwMode="auto">
            <a:xfrm flipH="1">
              <a:off x="3473450" y="4383088"/>
              <a:ext cx="371475" cy="0"/>
            </a:xfrm>
            <a:prstGeom prst="line">
              <a:avLst/>
            </a:prstGeom>
            <a:noFill/>
            <a:ln w="9525">
              <a:solidFill>
                <a:schemeClr val="tx1"/>
              </a:solidFill>
              <a:round/>
              <a:headEnd/>
              <a:tailEnd/>
            </a:ln>
          </p:spPr>
          <p:txBody>
            <a:bodyPr/>
            <a:lstStyle/>
            <a:p>
              <a:endParaRPr lang="en-US"/>
            </a:p>
          </p:txBody>
        </p:sp>
        <p:sp>
          <p:nvSpPr>
            <p:cNvPr id="41" name="Line 38"/>
            <p:cNvSpPr>
              <a:spLocks noChangeShapeType="1"/>
            </p:cNvSpPr>
            <p:nvPr/>
          </p:nvSpPr>
          <p:spPr bwMode="auto">
            <a:xfrm flipH="1" flipV="1">
              <a:off x="3473450" y="2805113"/>
              <a:ext cx="1588" cy="1577975"/>
            </a:xfrm>
            <a:prstGeom prst="line">
              <a:avLst/>
            </a:prstGeom>
            <a:noFill/>
            <a:ln w="9525">
              <a:solidFill>
                <a:schemeClr val="tx1"/>
              </a:solidFill>
              <a:round/>
              <a:headEnd/>
              <a:tailEnd/>
            </a:ln>
          </p:spPr>
          <p:txBody>
            <a:bodyPr/>
            <a:lstStyle/>
            <a:p>
              <a:endParaRPr lang="en-US"/>
            </a:p>
          </p:txBody>
        </p:sp>
        <p:sp>
          <p:nvSpPr>
            <p:cNvPr id="42" name="Line 39"/>
            <p:cNvSpPr>
              <a:spLocks noChangeShapeType="1"/>
            </p:cNvSpPr>
            <p:nvPr/>
          </p:nvSpPr>
          <p:spPr bwMode="auto">
            <a:xfrm>
              <a:off x="3475038" y="2805113"/>
              <a:ext cx="285750" cy="0"/>
            </a:xfrm>
            <a:prstGeom prst="line">
              <a:avLst/>
            </a:prstGeom>
            <a:noFill/>
            <a:ln w="9525">
              <a:solidFill>
                <a:schemeClr val="tx1"/>
              </a:solidFill>
              <a:round/>
              <a:headEnd/>
              <a:tailEnd/>
            </a:ln>
          </p:spPr>
          <p:txBody>
            <a:bodyPr/>
            <a:lstStyle/>
            <a:p>
              <a:endParaRPr lang="en-US"/>
            </a:p>
          </p:txBody>
        </p:sp>
        <p:sp>
          <p:nvSpPr>
            <p:cNvPr id="43" name="Line 40"/>
            <p:cNvSpPr>
              <a:spLocks noChangeShapeType="1"/>
            </p:cNvSpPr>
            <p:nvPr/>
          </p:nvSpPr>
          <p:spPr bwMode="auto">
            <a:xfrm>
              <a:off x="3760788" y="2805113"/>
              <a:ext cx="0" cy="166687"/>
            </a:xfrm>
            <a:prstGeom prst="line">
              <a:avLst/>
            </a:prstGeom>
            <a:noFill/>
            <a:ln w="9525">
              <a:solidFill>
                <a:schemeClr val="tx1"/>
              </a:solidFill>
              <a:round/>
              <a:headEnd/>
              <a:tailEnd type="triangle" w="med" len="med"/>
            </a:ln>
          </p:spPr>
          <p:txBody>
            <a:bodyPr/>
            <a:lstStyle/>
            <a:p>
              <a:endParaRPr lang="en-US"/>
            </a:p>
          </p:txBody>
        </p:sp>
        <p:sp>
          <p:nvSpPr>
            <p:cNvPr id="44" name="Line 41"/>
            <p:cNvSpPr>
              <a:spLocks noChangeShapeType="1"/>
            </p:cNvSpPr>
            <p:nvPr/>
          </p:nvSpPr>
          <p:spPr bwMode="auto">
            <a:xfrm flipH="1">
              <a:off x="4729163" y="4383088"/>
              <a:ext cx="371475" cy="0"/>
            </a:xfrm>
            <a:prstGeom prst="line">
              <a:avLst/>
            </a:prstGeom>
            <a:noFill/>
            <a:ln w="9525">
              <a:solidFill>
                <a:schemeClr val="tx1"/>
              </a:solidFill>
              <a:round/>
              <a:headEnd/>
              <a:tailEnd/>
            </a:ln>
          </p:spPr>
          <p:txBody>
            <a:bodyPr/>
            <a:lstStyle/>
            <a:p>
              <a:endParaRPr lang="en-US"/>
            </a:p>
          </p:txBody>
        </p:sp>
        <p:sp>
          <p:nvSpPr>
            <p:cNvPr id="45" name="Line 43"/>
            <p:cNvSpPr>
              <a:spLocks noChangeShapeType="1"/>
            </p:cNvSpPr>
            <p:nvPr/>
          </p:nvSpPr>
          <p:spPr bwMode="auto">
            <a:xfrm>
              <a:off x="4730750" y="2805113"/>
              <a:ext cx="285750" cy="0"/>
            </a:xfrm>
            <a:prstGeom prst="line">
              <a:avLst/>
            </a:prstGeom>
            <a:noFill/>
            <a:ln w="9525">
              <a:solidFill>
                <a:schemeClr val="tx1"/>
              </a:solidFill>
              <a:round/>
              <a:headEnd/>
              <a:tailEnd/>
            </a:ln>
          </p:spPr>
          <p:txBody>
            <a:bodyPr/>
            <a:lstStyle/>
            <a:p>
              <a:endParaRPr lang="en-US"/>
            </a:p>
          </p:txBody>
        </p:sp>
        <p:sp>
          <p:nvSpPr>
            <p:cNvPr id="46" name="Line 44"/>
            <p:cNvSpPr>
              <a:spLocks noChangeShapeType="1"/>
            </p:cNvSpPr>
            <p:nvPr/>
          </p:nvSpPr>
          <p:spPr bwMode="auto">
            <a:xfrm>
              <a:off x="5016500" y="2805113"/>
              <a:ext cx="0" cy="166687"/>
            </a:xfrm>
            <a:prstGeom prst="line">
              <a:avLst/>
            </a:prstGeom>
            <a:noFill/>
            <a:ln w="9525">
              <a:solidFill>
                <a:schemeClr val="tx1"/>
              </a:solidFill>
              <a:round/>
              <a:headEnd/>
              <a:tailEnd type="triangle" w="med" len="med"/>
            </a:ln>
          </p:spPr>
          <p:txBody>
            <a:bodyPr/>
            <a:lstStyle/>
            <a:p>
              <a:endParaRPr lang="en-US"/>
            </a:p>
          </p:txBody>
        </p:sp>
        <p:sp>
          <p:nvSpPr>
            <p:cNvPr id="47" name="Line 45"/>
            <p:cNvSpPr>
              <a:spLocks noChangeShapeType="1"/>
            </p:cNvSpPr>
            <p:nvPr/>
          </p:nvSpPr>
          <p:spPr bwMode="auto">
            <a:xfrm flipH="1">
              <a:off x="5641975" y="4383088"/>
              <a:ext cx="371475" cy="0"/>
            </a:xfrm>
            <a:prstGeom prst="line">
              <a:avLst/>
            </a:prstGeom>
            <a:noFill/>
            <a:ln w="9525">
              <a:solidFill>
                <a:schemeClr val="tx1"/>
              </a:solidFill>
              <a:round/>
              <a:headEnd/>
              <a:tailEnd/>
            </a:ln>
          </p:spPr>
          <p:txBody>
            <a:bodyPr/>
            <a:lstStyle/>
            <a:p>
              <a:endParaRPr lang="en-US"/>
            </a:p>
          </p:txBody>
        </p:sp>
        <p:sp>
          <p:nvSpPr>
            <p:cNvPr id="48" name="Line 46"/>
            <p:cNvSpPr>
              <a:spLocks noChangeShapeType="1"/>
            </p:cNvSpPr>
            <p:nvPr/>
          </p:nvSpPr>
          <p:spPr bwMode="auto">
            <a:xfrm flipV="1">
              <a:off x="5641975" y="2805113"/>
              <a:ext cx="0" cy="1577975"/>
            </a:xfrm>
            <a:prstGeom prst="line">
              <a:avLst/>
            </a:prstGeom>
            <a:noFill/>
            <a:ln w="9525">
              <a:solidFill>
                <a:schemeClr val="tx1"/>
              </a:solidFill>
              <a:round/>
              <a:headEnd/>
              <a:tailEnd/>
            </a:ln>
          </p:spPr>
          <p:txBody>
            <a:bodyPr/>
            <a:lstStyle/>
            <a:p>
              <a:endParaRPr lang="en-US"/>
            </a:p>
          </p:txBody>
        </p:sp>
        <p:sp>
          <p:nvSpPr>
            <p:cNvPr id="49" name="Line 47"/>
            <p:cNvSpPr>
              <a:spLocks noChangeShapeType="1"/>
            </p:cNvSpPr>
            <p:nvPr/>
          </p:nvSpPr>
          <p:spPr bwMode="auto">
            <a:xfrm>
              <a:off x="5643563" y="2805113"/>
              <a:ext cx="285750" cy="0"/>
            </a:xfrm>
            <a:prstGeom prst="line">
              <a:avLst/>
            </a:prstGeom>
            <a:noFill/>
            <a:ln w="9525">
              <a:solidFill>
                <a:schemeClr val="tx1"/>
              </a:solidFill>
              <a:round/>
              <a:headEnd/>
              <a:tailEnd/>
            </a:ln>
          </p:spPr>
          <p:txBody>
            <a:bodyPr/>
            <a:lstStyle/>
            <a:p>
              <a:endParaRPr lang="en-US"/>
            </a:p>
          </p:txBody>
        </p:sp>
        <p:sp>
          <p:nvSpPr>
            <p:cNvPr id="50" name="Line 48"/>
            <p:cNvSpPr>
              <a:spLocks noChangeShapeType="1"/>
            </p:cNvSpPr>
            <p:nvPr/>
          </p:nvSpPr>
          <p:spPr bwMode="auto">
            <a:xfrm>
              <a:off x="5929313" y="2805113"/>
              <a:ext cx="0" cy="166687"/>
            </a:xfrm>
            <a:prstGeom prst="line">
              <a:avLst/>
            </a:prstGeom>
            <a:noFill/>
            <a:ln w="9525">
              <a:solidFill>
                <a:schemeClr val="tx1"/>
              </a:solidFill>
              <a:round/>
              <a:headEnd/>
              <a:tailEnd type="triangle" w="med" len="med"/>
            </a:ln>
          </p:spPr>
          <p:txBody>
            <a:bodyPr/>
            <a:lstStyle/>
            <a:p>
              <a:endParaRPr lang="en-US"/>
            </a:p>
          </p:txBody>
        </p:sp>
        <p:sp>
          <p:nvSpPr>
            <p:cNvPr id="51" name="Line 49"/>
            <p:cNvSpPr>
              <a:spLocks noChangeShapeType="1"/>
            </p:cNvSpPr>
            <p:nvPr/>
          </p:nvSpPr>
          <p:spPr bwMode="auto">
            <a:xfrm flipH="1">
              <a:off x="6499225" y="4383088"/>
              <a:ext cx="371475" cy="0"/>
            </a:xfrm>
            <a:prstGeom prst="line">
              <a:avLst/>
            </a:prstGeom>
            <a:noFill/>
            <a:ln w="9525">
              <a:solidFill>
                <a:schemeClr val="tx1"/>
              </a:solidFill>
              <a:round/>
              <a:headEnd/>
              <a:tailEnd/>
            </a:ln>
          </p:spPr>
          <p:txBody>
            <a:bodyPr/>
            <a:lstStyle/>
            <a:p>
              <a:endParaRPr lang="en-US"/>
            </a:p>
          </p:txBody>
        </p:sp>
        <p:sp>
          <p:nvSpPr>
            <p:cNvPr id="52" name="Line 50"/>
            <p:cNvSpPr>
              <a:spLocks noChangeShapeType="1"/>
            </p:cNvSpPr>
            <p:nvPr/>
          </p:nvSpPr>
          <p:spPr bwMode="auto">
            <a:xfrm flipH="1" flipV="1">
              <a:off x="6497638" y="2805113"/>
              <a:ext cx="1587" cy="1577975"/>
            </a:xfrm>
            <a:prstGeom prst="line">
              <a:avLst/>
            </a:prstGeom>
            <a:noFill/>
            <a:ln w="9525">
              <a:solidFill>
                <a:schemeClr val="tx1"/>
              </a:solidFill>
              <a:round/>
              <a:headEnd/>
              <a:tailEnd/>
            </a:ln>
          </p:spPr>
          <p:txBody>
            <a:bodyPr/>
            <a:lstStyle/>
            <a:p>
              <a:endParaRPr lang="en-US"/>
            </a:p>
          </p:txBody>
        </p:sp>
        <p:sp>
          <p:nvSpPr>
            <p:cNvPr id="53" name="Line 51"/>
            <p:cNvSpPr>
              <a:spLocks noChangeShapeType="1"/>
            </p:cNvSpPr>
            <p:nvPr/>
          </p:nvSpPr>
          <p:spPr bwMode="auto">
            <a:xfrm>
              <a:off x="6500813" y="2805113"/>
              <a:ext cx="285750" cy="0"/>
            </a:xfrm>
            <a:prstGeom prst="line">
              <a:avLst/>
            </a:prstGeom>
            <a:noFill/>
            <a:ln w="9525">
              <a:solidFill>
                <a:schemeClr val="tx1"/>
              </a:solidFill>
              <a:round/>
              <a:headEnd/>
              <a:tailEnd/>
            </a:ln>
          </p:spPr>
          <p:txBody>
            <a:bodyPr/>
            <a:lstStyle/>
            <a:p>
              <a:endParaRPr lang="en-US"/>
            </a:p>
          </p:txBody>
        </p:sp>
        <p:sp>
          <p:nvSpPr>
            <p:cNvPr id="54" name="Line 52"/>
            <p:cNvSpPr>
              <a:spLocks noChangeShapeType="1"/>
            </p:cNvSpPr>
            <p:nvPr/>
          </p:nvSpPr>
          <p:spPr bwMode="auto">
            <a:xfrm>
              <a:off x="6786563" y="2805113"/>
              <a:ext cx="0" cy="166687"/>
            </a:xfrm>
            <a:prstGeom prst="line">
              <a:avLst/>
            </a:prstGeom>
            <a:noFill/>
            <a:ln w="9525">
              <a:solidFill>
                <a:schemeClr val="tx1"/>
              </a:solidFill>
              <a:round/>
              <a:headEnd/>
              <a:tailEnd type="triangle" w="med" len="med"/>
            </a:ln>
          </p:spPr>
          <p:txBody>
            <a:bodyPr/>
            <a:lstStyle/>
            <a:p>
              <a:endParaRPr lang="en-US"/>
            </a:p>
          </p:txBody>
        </p:sp>
        <p:sp>
          <p:nvSpPr>
            <p:cNvPr id="55" name="Line 53"/>
            <p:cNvSpPr>
              <a:spLocks noChangeShapeType="1"/>
            </p:cNvSpPr>
            <p:nvPr/>
          </p:nvSpPr>
          <p:spPr bwMode="auto">
            <a:xfrm>
              <a:off x="2079625" y="3068638"/>
              <a:ext cx="0" cy="190500"/>
            </a:xfrm>
            <a:prstGeom prst="line">
              <a:avLst/>
            </a:prstGeom>
            <a:noFill/>
            <a:ln w="9525">
              <a:solidFill>
                <a:schemeClr val="tx1"/>
              </a:solidFill>
              <a:round/>
              <a:headEnd/>
              <a:tailEnd/>
            </a:ln>
          </p:spPr>
          <p:txBody>
            <a:bodyPr/>
            <a:lstStyle/>
            <a:p>
              <a:endParaRPr lang="en-US"/>
            </a:p>
          </p:txBody>
        </p:sp>
        <p:sp>
          <p:nvSpPr>
            <p:cNvPr id="56" name="Line 54"/>
            <p:cNvSpPr>
              <a:spLocks noChangeShapeType="1"/>
            </p:cNvSpPr>
            <p:nvPr/>
          </p:nvSpPr>
          <p:spPr bwMode="auto">
            <a:xfrm>
              <a:off x="1965325" y="3163888"/>
              <a:ext cx="227013" cy="0"/>
            </a:xfrm>
            <a:prstGeom prst="line">
              <a:avLst/>
            </a:prstGeom>
            <a:noFill/>
            <a:ln w="9525">
              <a:solidFill>
                <a:schemeClr val="tx1"/>
              </a:solidFill>
              <a:round/>
              <a:headEnd/>
              <a:tailEnd/>
            </a:ln>
          </p:spPr>
          <p:txBody>
            <a:bodyPr/>
            <a:lstStyle/>
            <a:p>
              <a:endParaRPr lang="en-US"/>
            </a:p>
          </p:txBody>
        </p:sp>
        <p:sp>
          <p:nvSpPr>
            <p:cNvPr id="57" name="Line 55"/>
            <p:cNvSpPr>
              <a:spLocks noChangeShapeType="1"/>
            </p:cNvSpPr>
            <p:nvPr/>
          </p:nvSpPr>
          <p:spPr bwMode="auto">
            <a:xfrm>
              <a:off x="2990850" y="3067050"/>
              <a:ext cx="0" cy="192088"/>
            </a:xfrm>
            <a:prstGeom prst="line">
              <a:avLst/>
            </a:prstGeom>
            <a:noFill/>
            <a:ln w="9525">
              <a:solidFill>
                <a:schemeClr val="tx1"/>
              </a:solidFill>
              <a:round/>
              <a:headEnd/>
              <a:tailEnd/>
            </a:ln>
          </p:spPr>
          <p:txBody>
            <a:bodyPr/>
            <a:lstStyle/>
            <a:p>
              <a:endParaRPr lang="en-US"/>
            </a:p>
          </p:txBody>
        </p:sp>
        <p:sp>
          <p:nvSpPr>
            <p:cNvPr id="58" name="Line 56"/>
            <p:cNvSpPr>
              <a:spLocks noChangeShapeType="1"/>
            </p:cNvSpPr>
            <p:nvPr/>
          </p:nvSpPr>
          <p:spPr bwMode="auto">
            <a:xfrm>
              <a:off x="2876550" y="3162300"/>
              <a:ext cx="228600" cy="0"/>
            </a:xfrm>
            <a:prstGeom prst="line">
              <a:avLst/>
            </a:prstGeom>
            <a:noFill/>
            <a:ln w="9525">
              <a:solidFill>
                <a:schemeClr val="tx1"/>
              </a:solidFill>
              <a:round/>
              <a:headEnd/>
              <a:tailEnd/>
            </a:ln>
          </p:spPr>
          <p:txBody>
            <a:bodyPr/>
            <a:lstStyle/>
            <a:p>
              <a:endParaRPr lang="en-US"/>
            </a:p>
          </p:txBody>
        </p:sp>
        <p:sp>
          <p:nvSpPr>
            <p:cNvPr id="59" name="Line 57"/>
            <p:cNvSpPr>
              <a:spLocks noChangeShapeType="1"/>
            </p:cNvSpPr>
            <p:nvPr/>
          </p:nvSpPr>
          <p:spPr bwMode="auto">
            <a:xfrm>
              <a:off x="3848100" y="3068638"/>
              <a:ext cx="0" cy="190500"/>
            </a:xfrm>
            <a:prstGeom prst="line">
              <a:avLst/>
            </a:prstGeom>
            <a:noFill/>
            <a:ln w="9525">
              <a:solidFill>
                <a:schemeClr val="tx1"/>
              </a:solidFill>
              <a:round/>
              <a:headEnd/>
              <a:tailEnd/>
            </a:ln>
          </p:spPr>
          <p:txBody>
            <a:bodyPr/>
            <a:lstStyle/>
            <a:p>
              <a:endParaRPr lang="en-US"/>
            </a:p>
          </p:txBody>
        </p:sp>
        <p:sp>
          <p:nvSpPr>
            <p:cNvPr id="60" name="Line 58"/>
            <p:cNvSpPr>
              <a:spLocks noChangeShapeType="1"/>
            </p:cNvSpPr>
            <p:nvPr/>
          </p:nvSpPr>
          <p:spPr bwMode="auto">
            <a:xfrm>
              <a:off x="3733800" y="3163888"/>
              <a:ext cx="227013" cy="0"/>
            </a:xfrm>
            <a:prstGeom prst="line">
              <a:avLst/>
            </a:prstGeom>
            <a:noFill/>
            <a:ln w="9525">
              <a:solidFill>
                <a:schemeClr val="tx1"/>
              </a:solidFill>
              <a:round/>
              <a:headEnd/>
              <a:tailEnd/>
            </a:ln>
          </p:spPr>
          <p:txBody>
            <a:bodyPr/>
            <a:lstStyle/>
            <a:p>
              <a:endParaRPr lang="en-US"/>
            </a:p>
          </p:txBody>
        </p:sp>
        <p:sp>
          <p:nvSpPr>
            <p:cNvPr id="61" name="Line 59"/>
            <p:cNvSpPr>
              <a:spLocks noChangeShapeType="1"/>
            </p:cNvSpPr>
            <p:nvPr/>
          </p:nvSpPr>
          <p:spPr bwMode="auto">
            <a:xfrm>
              <a:off x="5102225" y="3068638"/>
              <a:ext cx="0" cy="190500"/>
            </a:xfrm>
            <a:prstGeom prst="line">
              <a:avLst/>
            </a:prstGeom>
            <a:noFill/>
            <a:ln w="9525">
              <a:solidFill>
                <a:schemeClr val="tx1"/>
              </a:solidFill>
              <a:round/>
              <a:headEnd/>
              <a:tailEnd/>
            </a:ln>
          </p:spPr>
          <p:txBody>
            <a:bodyPr/>
            <a:lstStyle/>
            <a:p>
              <a:endParaRPr lang="en-US"/>
            </a:p>
          </p:txBody>
        </p:sp>
        <p:sp>
          <p:nvSpPr>
            <p:cNvPr id="62" name="Line 60"/>
            <p:cNvSpPr>
              <a:spLocks noChangeShapeType="1"/>
            </p:cNvSpPr>
            <p:nvPr/>
          </p:nvSpPr>
          <p:spPr bwMode="auto">
            <a:xfrm>
              <a:off x="4987925" y="3163888"/>
              <a:ext cx="228600" cy="0"/>
            </a:xfrm>
            <a:prstGeom prst="line">
              <a:avLst/>
            </a:prstGeom>
            <a:noFill/>
            <a:ln w="9525">
              <a:solidFill>
                <a:schemeClr val="tx1"/>
              </a:solidFill>
              <a:round/>
              <a:headEnd/>
              <a:tailEnd/>
            </a:ln>
          </p:spPr>
          <p:txBody>
            <a:bodyPr/>
            <a:lstStyle/>
            <a:p>
              <a:endParaRPr lang="en-US"/>
            </a:p>
          </p:txBody>
        </p:sp>
        <p:sp>
          <p:nvSpPr>
            <p:cNvPr id="63" name="Line 61"/>
            <p:cNvSpPr>
              <a:spLocks noChangeShapeType="1"/>
            </p:cNvSpPr>
            <p:nvPr/>
          </p:nvSpPr>
          <p:spPr bwMode="auto">
            <a:xfrm>
              <a:off x="6015038" y="3068638"/>
              <a:ext cx="0" cy="190500"/>
            </a:xfrm>
            <a:prstGeom prst="line">
              <a:avLst/>
            </a:prstGeom>
            <a:noFill/>
            <a:ln w="9525">
              <a:solidFill>
                <a:schemeClr val="tx1"/>
              </a:solidFill>
              <a:round/>
              <a:headEnd/>
              <a:tailEnd/>
            </a:ln>
          </p:spPr>
          <p:txBody>
            <a:bodyPr/>
            <a:lstStyle/>
            <a:p>
              <a:endParaRPr lang="en-US"/>
            </a:p>
          </p:txBody>
        </p:sp>
        <p:sp>
          <p:nvSpPr>
            <p:cNvPr id="64" name="Line 62"/>
            <p:cNvSpPr>
              <a:spLocks noChangeShapeType="1"/>
            </p:cNvSpPr>
            <p:nvPr/>
          </p:nvSpPr>
          <p:spPr bwMode="auto">
            <a:xfrm>
              <a:off x="5900738" y="3163888"/>
              <a:ext cx="227012" cy="0"/>
            </a:xfrm>
            <a:prstGeom prst="line">
              <a:avLst/>
            </a:prstGeom>
            <a:noFill/>
            <a:ln w="9525">
              <a:solidFill>
                <a:schemeClr val="tx1"/>
              </a:solidFill>
              <a:round/>
              <a:headEnd/>
              <a:tailEnd/>
            </a:ln>
          </p:spPr>
          <p:txBody>
            <a:bodyPr/>
            <a:lstStyle/>
            <a:p>
              <a:endParaRPr lang="en-US"/>
            </a:p>
          </p:txBody>
        </p:sp>
        <p:sp>
          <p:nvSpPr>
            <p:cNvPr id="65" name="Line 63"/>
            <p:cNvSpPr>
              <a:spLocks noChangeShapeType="1"/>
            </p:cNvSpPr>
            <p:nvPr/>
          </p:nvSpPr>
          <p:spPr bwMode="auto">
            <a:xfrm>
              <a:off x="6870700" y="3068638"/>
              <a:ext cx="0" cy="190500"/>
            </a:xfrm>
            <a:prstGeom prst="line">
              <a:avLst/>
            </a:prstGeom>
            <a:noFill/>
            <a:ln w="9525">
              <a:solidFill>
                <a:schemeClr val="tx1"/>
              </a:solidFill>
              <a:round/>
              <a:headEnd/>
              <a:tailEnd/>
            </a:ln>
          </p:spPr>
          <p:txBody>
            <a:bodyPr/>
            <a:lstStyle/>
            <a:p>
              <a:endParaRPr lang="en-US"/>
            </a:p>
          </p:txBody>
        </p:sp>
        <p:sp>
          <p:nvSpPr>
            <p:cNvPr id="66" name="Line 64"/>
            <p:cNvSpPr>
              <a:spLocks noChangeShapeType="1"/>
            </p:cNvSpPr>
            <p:nvPr/>
          </p:nvSpPr>
          <p:spPr bwMode="auto">
            <a:xfrm>
              <a:off x="6756400" y="3163888"/>
              <a:ext cx="228600" cy="0"/>
            </a:xfrm>
            <a:prstGeom prst="line">
              <a:avLst/>
            </a:prstGeom>
            <a:noFill/>
            <a:ln w="9525">
              <a:solidFill>
                <a:schemeClr val="tx1"/>
              </a:solidFill>
              <a:round/>
              <a:headEnd/>
              <a:tailEnd/>
            </a:ln>
          </p:spPr>
          <p:txBody>
            <a:bodyPr/>
            <a:lstStyle/>
            <a:p>
              <a:endParaRPr lang="en-US"/>
            </a:p>
          </p:txBody>
        </p:sp>
        <p:sp>
          <p:nvSpPr>
            <p:cNvPr id="67" name="Line 65"/>
            <p:cNvSpPr>
              <a:spLocks noChangeShapeType="1"/>
            </p:cNvSpPr>
            <p:nvPr/>
          </p:nvSpPr>
          <p:spPr bwMode="auto">
            <a:xfrm>
              <a:off x="2192338" y="2636838"/>
              <a:ext cx="0" cy="334962"/>
            </a:xfrm>
            <a:prstGeom prst="line">
              <a:avLst/>
            </a:prstGeom>
            <a:noFill/>
            <a:ln w="9525">
              <a:solidFill>
                <a:schemeClr val="tx1"/>
              </a:solidFill>
              <a:round/>
              <a:headEnd/>
              <a:tailEnd type="triangle" w="med" len="med"/>
            </a:ln>
          </p:spPr>
          <p:txBody>
            <a:bodyPr/>
            <a:lstStyle/>
            <a:p>
              <a:endParaRPr lang="en-US"/>
            </a:p>
          </p:txBody>
        </p:sp>
        <p:sp>
          <p:nvSpPr>
            <p:cNvPr id="68" name="Line 66"/>
            <p:cNvSpPr>
              <a:spLocks noChangeShapeType="1"/>
            </p:cNvSpPr>
            <p:nvPr/>
          </p:nvSpPr>
          <p:spPr bwMode="auto">
            <a:xfrm>
              <a:off x="3105150" y="2638425"/>
              <a:ext cx="0" cy="334963"/>
            </a:xfrm>
            <a:prstGeom prst="line">
              <a:avLst/>
            </a:prstGeom>
            <a:noFill/>
            <a:ln w="9525">
              <a:solidFill>
                <a:schemeClr val="tx1"/>
              </a:solidFill>
              <a:round/>
              <a:headEnd/>
              <a:tailEnd type="triangle" w="med" len="med"/>
            </a:ln>
          </p:spPr>
          <p:txBody>
            <a:bodyPr/>
            <a:lstStyle/>
            <a:p>
              <a:endParaRPr lang="en-US"/>
            </a:p>
          </p:txBody>
        </p:sp>
        <p:sp>
          <p:nvSpPr>
            <p:cNvPr id="69" name="Line 67"/>
            <p:cNvSpPr>
              <a:spLocks noChangeShapeType="1"/>
            </p:cNvSpPr>
            <p:nvPr/>
          </p:nvSpPr>
          <p:spPr bwMode="auto">
            <a:xfrm>
              <a:off x="5216525" y="2638425"/>
              <a:ext cx="0" cy="334963"/>
            </a:xfrm>
            <a:prstGeom prst="line">
              <a:avLst/>
            </a:prstGeom>
            <a:noFill/>
            <a:ln w="9525">
              <a:solidFill>
                <a:schemeClr val="tx1"/>
              </a:solidFill>
              <a:round/>
              <a:headEnd/>
              <a:tailEnd type="triangle" w="med" len="med"/>
            </a:ln>
          </p:spPr>
          <p:txBody>
            <a:bodyPr/>
            <a:lstStyle/>
            <a:p>
              <a:endParaRPr lang="en-US"/>
            </a:p>
          </p:txBody>
        </p:sp>
        <p:sp>
          <p:nvSpPr>
            <p:cNvPr id="70" name="Line 68"/>
            <p:cNvSpPr>
              <a:spLocks noChangeShapeType="1"/>
            </p:cNvSpPr>
            <p:nvPr/>
          </p:nvSpPr>
          <p:spPr bwMode="auto">
            <a:xfrm>
              <a:off x="6129338" y="2638425"/>
              <a:ext cx="0" cy="334963"/>
            </a:xfrm>
            <a:prstGeom prst="line">
              <a:avLst/>
            </a:prstGeom>
            <a:noFill/>
            <a:ln w="9525">
              <a:solidFill>
                <a:schemeClr val="tx1"/>
              </a:solidFill>
              <a:round/>
              <a:headEnd/>
              <a:tailEnd type="triangle" w="med" len="med"/>
            </a:ln>
          </p:spPr>
          <p:txBody>
            <a:bodyPr/>
            <a:lstStyle/>
            <a:p>
              <a:endParaRPr lang="en-US"/>
            </a:p>
          </p:txBody>
        </p:sp>
        <p:sp>
          <p:nvSpPr>
            <p:cNvPr id="71" name="Text Box 69"/>
            <p:cNvSpPr txBox="1">
              <a:spLocks noChangeArrowheads="1"/>
            </p:cNvSpPr>
            <p:nvPr/>
          </p:nvSpPr>
          <p:spPr bwMode="auto">
            <a:xfrm>
              <a:off x="2078038" y="2422525"/>
              <a:ext cx="257175" cy="366713"/>
            </a:xfrm>
            <a:prstGeom prst="rect">
              <a:avLst/>
            </a:prstGeom>
            <a:noFill/>
            <a:ln w="9525">
              <a:noFill/>
              <a:miter lim="800000"/>
              <a:headEnd/>
              <a:tailEnd/>
            </a:ln>
          </p:spPr>
          <p:txBody>
            <a:bodyPr>
              <a:spAutoFit/>
            </a:bodyPr>
            <a:lstStyle/>
            <a:p>
              <a:pPr eaLnBrk="1" hangingPunct="1">
                <a:spcBef>
                  <a:spcPct val="50000"/>
                </a:spcBef>
              </a:pPr>
              <a:r>
                <a:rPr kumimoji="0" lang="fr-FR" sz="1800"/>
                <a:t>0</a:t>
              </a:r>
            </a:p>
          </p:txBody>
        </p:sp>
        <p:sp>
          <p:nvSpPr>
            <p:cNvPr id="72" name="Text Box 70"/>
            <p:cNvSpPr txBox="1">
              <a:spLocks noChangeArrowheads="1"/>
            </p:cNvSpPr>
            <p:nvPr/>
          </p:nvSpPr>
          <p:spPr bwMode="auto">
            <a:xfrm>
              <a:off x="2990850" y="2422525"/>
              <a:ext cx="257175" cy="366713"/>
            </a:xfrm>
            <a:prstGeom prst="rect">
              <a:avLst/>
            </a:prstGeom>
            <a:noFill/>
            <a:ln w="9525">
              <a:noFill/>
              <a:miter lim="800000"/>
              <a:headEnd/>
              <a:tailEnd/>
            </a:ln>
          </p:spPr>
          <p:txBody>
            <a:bodyPr>
              <a:spAutoFit/>
            </a:bodyPr>
            <a:lstStyle/>
            <a:p>
              <a:pPr eaLnBrk="1" hangingPunct="1">
                <a:spcBef>
                  <a:spcPct val="50000"/>
                </a:spcBef>
              </a:pPr>
              <a:r>
                <a:rPr kumimoji="0" lang="fr-FR" sz="1800"/>
                <a:t>0</a:t>
              </a:r>
            </a:p>
          </p:txBody>
        </p:sp>
        <p:sp>
          <p:nvSpPr>
            <p:cNvPr id="73" name="Text Box 71"/>
            <p:cNvSpPr txBox="1">
              <a:spLocks noChangeArrowheads="1"/>
            </p:cNvSpPr>
            <p:nvPr/>
          </p:nvSpPr>
          <p:spPr bwMode="auto">
            <a:xfrm>
              <a:off x="5102225" y="2422525"/>
              <a:ext cx="255588" cy="366713"/>
            </a:xfrm>
            <a:prstGeom prst="rect">
              <a:avLst/>
            </a:prstGeom>
            <a:noFill/>
            <a:ln w="9525">
              <a:noFill/>
              <a:miter lim="800000"/>
              <a:headEnd/>
              <a:tailEnd/>
            </a:ln>
          </p:spPr>
          <p:txBody>
            <a:bodyPr>
              <a:spAutoFit/>
            </a:bodyPr>
            <a:lstStyle/>
            <a:p>
              <a:pPr eaLnBrk="1" hangingPunct="1">
                <a:spcBef>
                  <a:spcPct val="50000"/>
                </a:spcBef>
              </a:pPr>
              <a:r>
                <a:rPr kumimoji="0" lang="fr-FR" sz="1800"/>
                <a:t>0</a:t>
              </a:r>
            </a:p>
          </p:txBody>
        </p:sp>
        <p:sp>
          <p:nvSpPr>
            <p:cNvPr id="74" name="Text Box 72"/>
            <p:cNvSpPr txBox="1">
              <a:spLocks noChangeArrowheads="1"/>
            </p:cNvSpPr>
            <p:nvPr/>
          </p:nvSpPr>
          <p:spPr bwMode="auto">
            <a:xfrm>
              <a:off x="6015038" y="2417763"/>
              <a:ext cx="257175" cy="366712"/>
            </a:xfrm>
            <a:prstGeom prst="rect">
              <a:avLst/>
            </a:prstGeom>
            <a:noFill/>
            <a:ln w="9525">
              <a:noFill/>
              <a:miter lim="800000"/>
              <a:headEnd/>
              <a:tailEnd/>
            </a:ln>
          </p:spPr>
          <p:txBody>
            <a:bodyPr>
              <a:spAutoFit/>
            </a:bodyPr>
            <a:lstStyle/>
            <a:p>
              <a:pPr eaLnBrk="1" hangingPunct="1">
                <a:spcBef>
                  <a:spcPct val="50000"/>
                </a:spcBef>
              </a:pPr>
              <a:r>
                <a:rPr kumimoji="0" lang="fr-FR" sz="1800"/>
                <a:t>0</a:t>
              </a:r>
            </a:p>
          </p:txBody>
        </p:sp>
        <p:sp>
          <p:nvSpPr>
            <p:cNvPr id="75" name="Line 73"/>
            <p:cNvSpPr>
              <a:spLocks noChangeShapeType="1"/>
            </p:cNvSpPr>
            <p:nvPr/>
          </p:nvSpPr>
          <p:spPr bwMode="auto">
            <a:xfrm flipH="1">
              <a:off x="2335213" y="3163888"/>
              <a:ext cx="400050" cy="0"/>
            </a:xfrm>
            <a:prstGeom prst="line">
              <a:avLst/>
            </a:prstGeom>
            <a:noFill/>
            <a:ln w="9525">
              <a:solidFill>
                <a:schemeClr val="tx1"/>
              </a:solidFill>
              <a:round/>
              <a:headEnd/>
              <a:tailEnd type="triangle" w="med" len="med"/>
            </a:ln>
          </p:spPr>
          <p:txBody>
            <a:bodyPr/>
            <a:lstStyle/>
            <a:p>
              <a:endParaRPr lang="en-US"/>
            </a:p>
          </p:txBody>
        </p:sp>
        <p:sp>
          <p:nvSpPr>
            <p:cNvPr id="76" name="Line 74"/>
            <p:cNvSpPr>
              <a:spLocks noChangeShapeType="1"/>
            </p:cNvSpPr>
            <p:nvPr/>
          </p:nvSpPr>
          <p:spPr bwMode="auto">
            <a:xfrm flipH="1">
              <a:off x="3248025" y="3163888"/>
              <a:ext cx="342900" cy="0"/>
            </a:xfrm>
            <a:prstGeom prst="line">
              <a:avLst/>
            </a:prstGeom>
            <a:noFill/>
            <a:ln w="9525">
              <a:solidFill>
                <a:schemeClr val="tx1"/>
              </a:solidFill>
              <a:round/>
              <a:headEnd/>
              <a:tailEnd type="triangle" w="med" len="med"/>
            </a:ln>
          </p:spPr>
          <p:txBody>
            <a:bodyPr/>
            <a:lstStyle/>
            <a:p>
              <a:endParaRPr lang="en-US"/>
            </a:p>
          </p:txBody>
        </p:sp>
        <p:sp>
          <p:nvSpPr>
            <p:cNvPr id="77" name="Line 75"/>
            <p:cNvSpPr>
              <a:spLocks noChangeShapeType="1"/>
            </p:cNvSpPr>
            <p:nvPr/>
          </p:nvSpPr>
          <p:spPr bwMode="auto">
            <a:xfrm flipH="1">
              <a:off x="6272213" y="3163888"/>
              <a:ext cx="342900" cy="0"/>
            </a:xfrm>
            <a:prstGeom prst="line">
              <a:avLst/>
            </a:prstGeom>
            <a:noFill/>
            <a:ln w="9525">
              <a:solidFill>
                <a:schemeClr val="tx1"/>
              </a:solidFill>
              <a:round/>
              <a:headEnd/>
              <a:tailEnd type="triangle" w="med" len="med"/>
            </a:ln>
          </p:spPr>
          <p:txBody>
            <a:bodyPr/>
            <a:lstStyle/>
            <a:p>
              <a:endParaRPr lang="en-US"/>
            </a:p>
          </p:txBody>
        </p:sp>
        <p:sp>
          <p:nvSpPr>
            <p:cNvPr id="78" name="Line 76"/>
            <p:cNvSpPr>
              <a:spLocks noChangeShapeType="1"/>
            </p:cNvSpPr>
            <p:nvPr/>
          </p:nvSpPr>
          <p:spPr bwMode="auto">
            <a:xfrm flipH="1">
              <a:off x="5357813" y="3163888"/>
              <a:ext cx="400050" cy="0"/>
            </a:xfrm>
            <a:prstGeom prst="line">
              <a:avLst/>
            </a:prstGeom>
            <a:noFill/>
            <a:ln w="9525">
              <a:solidFill>
                <a:schemeClr val="tx1"/>
              </a:solidFill>
              <a:round/>
              <a:headEnd/>
              <a:tailEnd type="triangle" w="med" len="med"/>
            </a:ln>
          </p:spPr>
          <p:txBody>
            <a:bodyPr/>
            <a:lstStyle/>
            <a:p>
              <a:endParaRPr lang="en-US"/>
            </a:p>
          </p:txBody>
        </p:sp>
        <p:sp>
          <p:nvSpPr>
            <p:cNvPr id="79" name="Line 77"/>
            <p:cNvSpPr>
              <a:spLocks noChangeShapeType="1"/>
            </p:cNvSpPr>
            <p:nvPr/>
          </p:nvSpPr>
          <p:spPr bwMode="auto">
            <a:xfrm>
              <a:off x="2390775" y="3736975"/>
              <a:ext cx="0" cy="430213"/>
            </a:xfrm>
            <a:prstGeom prst="line">
              <a:avLst/>
            </a:prstGeom>
            <a:noFill/>
            <a:ln w="9525">
              <a:solidFill>
                <a:schemeClr val="tx1"/>
              </a:solidFill>
              <a:round/>
              <a:headEnd/>
              <a:tailEnd/>
            </a:ln>
          </p:spPr>
          <p:txBody>
            <a:bodyPr/>
            <a:lstStyle/>
            <a:p>
              <a:endParaRPr lang="en-US"/>
            </a:p>
          </p:txBody>
        </p:sp>
        <p:sp>
          <p:nvSpPr>
            <p:cNvPr id="80" name="Line 78"/>
            <p:cNvSpPr>
              <a:spLocks noChangeShapeType="1"/>
            </p:cNvSpPr>
            <p:nvPr/>
          </p:nvSpPr>
          <p:spPr bwMode="auto">
            <a:xfrm>
              <a:off x="3275013" y="3736975"/>
              <a:ext cx="0" cy="430213"/>
            </a:xfrm>
            <a:prstGeom prst="line">
              <a:avLst/>
            </a:prstGeom>
            <a:noFill/>
            <a:ln w="9525">
              <a:solidFill>
                <a:schemeClr val="tx1"/>
              </a:solidFill>
              <a:round/>
              <a:headEnd/>
              <a:tailEnd/>
            </a:ln>
          </p:spPr>
          <p:txBody>
            <a:bodyPr/>
            <a:lstStyle/>
            <a:p>
              <a:endParaRPr lang="en-US"/>
            </a:p>
          </p:txBody>
        </p:sp>
        <p:sp>
          <p:nvSpPr>
            <p:cNvPr id="81" name="Line 79"/>
            <p:cNvSpPr>
              <a:spLocks noChangeShapeType="1"/>
            </p:cNvSpPr>
            <p:nvPr/>
          </p:nvSpPr>
          <p:spPr bwMode="auto">
            <a:xfrm>
              <a:off x="4130675" y="3736975"/>
              <a:ext cx="0" cy="430213"/>
            </a:xfrm>
            <a:prstGeom prst="line">
              <a:avLst/>
            </a:prstGeom>
            <a:noFill/>
            <a:ln w="9525">
              <a:solidFill>
                <a:schemeClr val="tx1"/>
              </a:solidFill>
              <a:round/>
              <a:headEnd/>
              <a:tailEnd/>
            </a:ln>
          </p:spPr>
          <p:txBody>
            <a:bodyPr/>
            <a:lstStyle/>
            <a:p>
              <a:endParaRPr lang="en-US"/>
            </a:p>
          </p:txBody>
        </p:sp>
        <p:sp>
          <p:nvSpPr>
            <p:cNvPr id="82" name="Line 80"/>
            <p:cNvSpPr>
              <a:spLocks noChangeShapeType="1"/>
            </p:cNvSpPr>
            <p:nvPr/>
          </p:nvSpPr>
          <p:spPr bwMode="auto">
            <a:xfrm>
              <a:off x="6384925" y="3736975"/>
              <a:ext cx="0" cy="430213"/>
            </a:xfrm>
            <a:prstGeom prst="line">
              <a:avLst/>
            </a:prstGeom>
            <a:noFill/>
            <a:ln w="9525">
              <a:solidFill>
                <a:schemeClr val="tx1"/>
              </a:solidFill>
              <a:round/>
              <a:headEnd/>
              <a:tailEnd/>
            </a:ln>
          </p:spPr>
          <p:txBody>
            <a:bodyPr/>
            <a:lstStyle/>
            <a:p>
              <a:endParaRPr lang="en-US"/>
            </a:p>
          </p:txBody>
        </p:sp>
        <p:sp>
          <p:nvSpPr>
            <p:cNvPr id="83" name="Line 81"/>
            <p:cNvSpPr>
              <a:spLocks noChangeShapeType="1"/>
            </p:cNvSpPr>
            <p:nvPr/>
          </p:nvSpPr>
          <p:spPr bwMode="auto">
            <a:xfrm>
              <a:off x="5500688" y="3736975"/>
              <a:ext cx="0" cy="430213"/>
            </a:xfrm>
            <a:prstGeom prst="line">
              <a:avLst/>
            </a:prstGeom>
            <a:noFill/>
            <a:ln w="9525">
              <a:solidFill>
                <a:schemeClr val="tx1"/>
              </a:solidFill>
              <a:round/>
              <a:headEnd/>
              <a:tailEnd/>
            </a:ln>
          </p:spPr>
          <p:txBody>
            <a:bodyPr/>
            <a:lstStyle/>
            <a:p>
              <a:endParaRPr lang="en-US"/>
            </a:p>
          </p:txBody>
        </p:sp>
        <p:sp>
          <p:nvSpPr>
            <p:cNvPr id="84" name="Line 82"/>
            <p:cNvSpPr>
              <a:spLocks noChangeShapeType="1"/>
            </p:cNvSpPr>
            <p:nvPr/>
          </p:nvSpPr>
          <p:spPr bwMode="auto">
            <a:xfrm>
              <a:off x="4616450" y="3743325"/>
              <a:ext cx="0" cy="430213"/>
            </a:xfrm>
            <a:prstGeom prst="line">
              <a:avLst/>
            </a:prstGeom>
            <a:noFill/>
            <a:ln w="9525">
              <a:solidFill>
                <a:schemeClr val="tx1"/>
              </a:solidFill>
              <a:round/>
              <a:headEnd/>
              <a:tailEnd/>
            </a:ln>
          </p:spPr>
          <p:txBody>
            <a:bodyPr/>
            <a:lstStyle/>
            <a:p>
              <a:endParaRPr lang="en-US"/>
            </a:p>
          </p:txBody>
        </p:sp>
        <p:sp>
          <p:nvSpPr>
            <p:cNvPr id="85" name="Line 83"/>
            <p:cNvSpPr>
              <a:spLocks noChangeShapeType="1"/>
            </p:cNvSpPr>
            <p:nvPr/>
          </p:nvSpPr>
          <p:spPr bwMode="auto">
            <a:xfrm flipH="1">
              <a:off x="1763713" y="3952875"/>
              <a:ext cx="400050" cy="0"/>
            </a:xfrm>
            <a:prstGeom prst="line">
              <a:avLst/>
            </a:prstGeom>
            <a:noFill/>
            <a:ln w="9525">
              <a:solidFill>
                <a:schemeClr val="tx1"/>
              </a:solidFill>
              <a:round/>
              <a:headEnd/>
              <a:tailEnd type="triangle" w="med" len="med"/>
            </a:ln>
          </p:spPr>
          <p:txBody>
            <a:bodyPr/>
            <a:lstStyle/>
            <a:p>
              <a:endParaRPr lang="en-US"/>
            </a:p>
          </p:txBody>
        </p:sp>
        <p:sp>
          <p:nvSpPr>
            <p:cNvPr id="86" name="Line 84"/>
            <p:cNvSpPr>
              <a:spLocks noChangeShapeType="1"/>
            </p:cNvSpPr>
            <p:nvPr/>
          </p:nvSpPr>
          <p:spPr bwMode="auto">
            <a:xfrm flipH="1">
              <a:off x="2676525" y="3952875"/>
              <a:ext cx="400050" cy="0"/>
            </a:xfrm>
            <a:prstGeom prst="line">
              <a:avLst/>
            </a:prstGeom>
            <a:noFill/>
            <a:ln w="9525">
              <a:solidFill>
                <a:schemeClr val="tx1"/>
              </a:solidFill>
              <a:round/>
              <a:headEnd/>
              <a:tailEnd type="triangle" w="med" len="med"/>
            </a:ln>
          </p:spPr>
          <p:txBody>
            <a:bodyPr/>
            <a:lstStyle/>
            <a:p>
              <a:endParaRPr lang="en-US"/>
            </a:p>
          </p:txBody>
        </p:sp>
        <p:sp>
          <p:nvSpPr>
            <p:cNvPr id="87" name="Line 85"/>
            <p:cNvSpPr>
              <a:spLocks noChangeShapeType="1"/>
            </p:cNvSpPr>
            <p:nvPr/>
          </p:nvSpPr>
          <p:spPr bwMode="auto">
            <a:xfrm flipH="1">
              <a:off x="3560763" y="3952875"/>
              <a:ext cx="400050" cy="0"/>
            </a:xfrm>
            <a:prstGeom prst="line">
              <a:avLst/>
            </a:prstGeom>
            <a:noFill/>
            <a:ln w="9525">
              <a:solidFill>
                <a:schemeClr val="tx1"/>
              </a:solidFill>
              <a:round/>
              <a:headEnd/>
              <a:tailEnd type="triangle" w="med" len="med"/>
            </a:ln>
          </p:spPr>
          <p:txBody>
            <a:bodyPr/>
            <a:lstStyle/>
            <a:p>
              <a:endParaRPr lang="en-US"/>
            </a:p>
          </p:txBody>
        </p:sp>
        <p:sp>
          <p:nvSpPr>
            <p:cNvPr id="88" name="Line 86"/>
            <p:cNvSpPr>
              <a:spLocks noChangeShapeType="1"/>
            </p:cNvSpPr>
            <p:nvPr/>
          </p:nvSpPr>
          <p:spPr bwMode="auto">
            <a:xfrm flipH="1">
              <a:off x="4929188" y="3952875"/>
              <a:ext cx="400050" cy="0"/>
            </a:xfrm>
            <a:prstGeom prst="line">
              <a:avLst/>
            </a:prstGeom>
            <a:noFill/>
            <a:ln w="9525">
              <a:solidFill>
                <a:schemeClr val="tx1"/>
              </a:solidFill>
              <a:round/>
              <a:headEnd/>
              <a:tailEnd type="triangle" w="med" len="med"/>
            </a:ln>
          </p:spPr>
          <p:txBody>
            <a:bodyPr/>
            <a:lstStyle/>
            <a:p>
              <a:endParaRPr lang="en-US"/>
            </a:p>
          </p:txBody>
        </p:sp>
        <p:sp>
          <p:nvSpPr>
            <p:cNvPr id="89" name="Line 87"/>
            <p:cNvSpPr>
              <a:spLocks noChangeShapeType="1"/>
            </p:cNvSpPr>
            <p:nvPr/>
          </p:nvSpPr>
          <p:spPr bwMode="auto">
            <a:xfrm flipH="1">
              <a:off x="5786438" y="3952875"/>
              <a:ext cx="400050" cy="0"/>
            </a:xfrm>
            <a:prstGeom prst="line">
              <a:avLst/>
            </a:prstGeom>
            <a:noFill/>
            <a:ln w="9525">
              <a:solidFill>
                <a:schemeClr val="tx1"/>
              </a:solidFill>
              <a:round/>
              <a:headEnd/>
              <a:tailEnd type="triangle" w="med" len="med"/>
            </a:ln>
          </p:spPr>
          <p:txBody>
            <a:bodyPr/>
            <a:lstStyle/>
            <a:p>
              <a:endParaRPr lang="en-US"/>
            </a:p>
          </p:txBody>
        </p:sp>
        <p:sp>
          <p:nvSpPr>
            <p:cNvPr id="90" name="Line 88"/>
            <p:cNvSpPr>
              <a:spLocks noChangeShapeType="1"/>
            </p:cNvSpPr>
            <p:nvPr/>
          </p:nvSpPr>
          <p:spPr bwMode="auto">
            <a:xfrm flipH="1">
              <a:off x="6670675" y="3952875"/>
              <a:ext cx="400050" cy="0"/>
            </a:xfrm>
            <a:prstGeom prst="line">
              <a:avLst/>
            </a:prstGeom>
            <a:noFill/>
            <a:ln w="9525">
              <a:solidFill>
                <a:schemeClr val="tx1"/>
              </a:solidFill>
              <a:round/>
              <a:headEnd/>
              <a:tailEnd type="triangle" w="med" len="med"/>
            </a:ln>
          </p:spPr>
          <p:txBody>
            <a:bodyPr/>
            <a:lstStyle/>
            <a:p>
              <a:endParaRPr lang="en-US"/>
            </a:p>
          </p:txBody>
        </p:sp>
        <p:sp>
          <p:nvSpPr>
            <p:cNvPr id="91" name="Line 89"/>
            <p:cNvSpPr>
              <a:spLocks noChangeShapeType="1"/>
            </p:cNvSpPr>
            <p:nvPr/>
          </p:nvSpPr>
          <p:spPr bwMode="auto">
            <a:xfrm>
              <a:off x="3959225" y="3594100"/>
              <a:ext cx="0" cy="142875"/>
            </a:xfrm>
            <a:prstGeom prst="line">
              <a:avLst/>
            </a:prstGeom>
            <a:noFill/>
            <a:ln w="19050">
              <a:solidFill>
                <a:schemeClr val="accent2"/>
              </a:solidFill>
              <a:round/>
              <a:headEnd/>
              <a:tailEnd type="triangle" w="med" len="med"/>
            </a:ln>
          </p:spPr>
          <p:txBody>
            <a:bodyPr/>
            <a:lstStyle/>
            <a:p>
              <a:endParaRPr lang="en-US"/>
            </a:p>
          </p:txBody>
        </p:sp>
        <p:sp>
          <p:nvSpPr>
            <p:cNvPr id="92" name="Line 90"/>
            <p:cNvSpPr>
              <a:spLocks noChangeShapeType="1"/>
            </p:cNvSpPr>
            <p:nvPr/>
          </p:nvSpPr>
          <p:spPr bwMode="auto">
            <a:xfrm>
              <a:off x="3959225" y="3598863"/>
              <a:ext cx="257175" cy="0"/>
            </a:xfrm>
            <a:prstGeom prst="line">
              <a:avLst/>
            </a:prstGeom>
            <a:noFill/>
            <a:ln w="19050">
              <a:solidFill>
                <a:schemeClr val="accent2"/>
              </a:solidFill>
              <a:round/>
              <a:headEnd/>
              <a:tailEnd/>
            </a:ln>
          </p:spPr>
          <p:txBody>
            <a:bodyPr/>
            <a:lstStyle/>
            <a:p>
              <a:endParaRPr lang="en-US"/>
            </a:p>
          </p:txBody>
        </p:sp>
        <p:sp>
          <p:nvSpPr>
            <p:cNvPr id="93" name="Line 91"/>
            <p:cNvSpPr>
              <a:spLocks noChangeShapeType="1"/>
            </p:cNvSpPr>
            <p:nvPr/>
          </p:nvSpPr>
          <p:spPr bwMode="auto">
            <a:xfrm flipV="1">
              <a:off x="4216400" y="2736850"/>
              <a:ext cx="0" cy="857250"/>
            </a:xfrm>
            <a:prstGeom prst="line">
              <a:avLst/>
            </a:prstGeom>
            <a:noFill/>
            <a:ln w="19050">
              <a:solidFill>
                <a:schemeClr val="accent2"/>
              </a:solidFill>
              <a:round/>
              <a:headEnd/>
              <a:tailEnd/>
            </a:ln>
          </p:spPr>
          <p:txBody>
            <a:bodyPr/>
            <a:lstStyle/>
            <a:p>
              <a:endParaRPr lang="en-US"/>
            </a:p>
          </p:txBody>
        </p:sp>
        <p:sp>
          <p:nvSpPr>
            <p:cNvPr id="94" name="Line 92"/>
            <p:cNvSpPr>
              <a:spLocks noChangeShapeType="1"/>
            </p:cNvSpPr>
            <p:nvPr/>
          </p:nvSpPr>
          <p:spPr bwMode="auto">
            <a:xfrm>
              <a:off x="3960813" y="2398713"/>
              <a:ext cx="0" cy="573087"/>
            </a:xfrm>
            <a:prstGeom prst="line">
              <a:avLst/>
            </a:prstGeom>
            <a:noFill/>
            <a:ln w="19050">
              <a:solidFill>
                <a:schemeClr val="accent2"/>
              </a:solidFill>
              <a:round/>
              <a:headEnd/>
              <a:tailEnd type="triangle" w="med" len="med"/>
            </a:ln>
          </p:spPr>
          <p:txBody>
            <a:bodyPr/>
            <a:lstStyle/>
            <a:p>
              <a:endParaRPr lang="en-US"/>
            </a:p>
          </p:txBody>
        </p:sp>
        <p:sp>
          <p:nvSpPr>
            <p:cNvPr id="95" name="Line 93"/>
            <p:cNvSpPr>
              <a:spLocks noChangeShapeType="1"/>
            </p:cNvSpPr>
            <p:nvPr/>
          </p:nvSpPr>
          <p:spPr bwMode="auto">
            <a:xfrm flipV="1">
              <a:off x="3959225" y="2736850"/>
              <a:ext cx="257175" cy="0"/>
            </a:xfrm>
            <a:prstGeom prst="line">
              <a:avLst/>
            </a:prstGeom>
            <a:noFill/>
            <a:ln w="19050">
              <a:solidFill>
                <a:schemeClr val="accent2"/>
              </a:solidFill>
              <a:round/>
              <a:headEnd/>
              <a:tailEnd/>
            </a:ln>
          </p:spPr>
          <p:txBody>
            <a:bodyPr/>
            <a:lstStyle/>
            <a:p>
              <a:endParaRPr lang="en-US"/>
            </a:p>
          </p:txBody>
        </p:sp>
        <p:sp>
          <p:nvSpPr>
            <p:cNvPr id="96" name="Line 94"/>
            <p:cNvSpPr>
              <a:spLocks noChangeShapeType="1"/>
            </p:cNvSpPr>
            <p:nvPr/>
          </p:nvSpPr>
          <p:spPr bwMode="auto">
            <a:xfrm>
              <a:off x="6983413" y="3594100"/>
              <a:ext cx="0" cy="142875"/>
            </a:xfrm>
            <a:prstGeom prst="line">
              <a:avLst/>
            </a:prstGeom>
            <a:noFill/>
            <a:ln w="19050">
              <a:solidFill>
                <a:schemeClr val="accent2"/>
              </a:solidFill>
              <a:round/>
              <a:headEnd/>
              <a:tailEnd type="triangle" w="med" len="med"/>
            </a:ln>
          </p:spPr>
          <p:txBody>
            <a:bodyPr/>
            <a:lstStyle/>
            <a:p>
              <a:endParaRPr lang="en-US"/>
            </a:p>
          </p:txBody>
        </p:sp>
        <p:sp>
          <p:nvSpPr>
            <p:cNvPr id="97" name="Line 95"/>
            <p:cNvSpPr>
              <a:spLocks noChangeShapeType="1"/>
            </p:cNvSpPr>
            <p:nvPr/>
          </p:nvSpPr>
          <p:spPr bwMode="auto">
            <a:xfrm>
              <a:off x="6981825" y="3598863"/>
              <a:ext cx="258763" cy="0"/>
            </a:xfrm>
            <a:prstGeom prst="line">
              <a:avLst/>
            </a:prstGeom>
            <a:noFill/>
            <a:ln w="19050">
              <a:solidFill>
                <a:schemeClr val="accent2"/>
              </a:solidFill>
              <a:round/>
              <a:headEnd/>
              <a:tailEnd/>
            </a:ln>
          </p:spPr>
          <p:txBody>
            <a:bodyPr/>
            <a:lstStyle/>
            <a:p>
              <a:endParaRPr lang="en-US"/>
            </a:p>
          </p:txBody>
        </p:sp>
        <p:sp>
          <p:nvSpPr>
            <p:cNvPr id="98" name="Line 96"/>
            <p:cNvSpPr>
              <a:spLocks noChangeShapeType="1"/>
            </p:cNvSpPr>
            <p:nvPr/>
          </p:nvSpPr>
          <p:spPr bwMode="auto">
            <a:xfrm flipV="1">
              <a:off x="7240588" y="2736850"/>
              <a:ext cx="0" cy="857250"/>
            </a:xfrm>
            <a:prstGeom prst="line">
              <a:avLst/>
            </a:prstGeom>
            <a:noFill/>
            <a:ln w="19050">
              <a:solidFill>
                <a:schemeClr val="accent2"/>
              </a:solidFill>
              <a:round/>
              <a:headEnd/>
              <a:tailEnd/>
            </a:ln>
          </p:spPr>
          <p:txBody>
            <a:bodyPr/>
            <a:lstStyle/>
            <a:p>
              <a:endParaRPr lang="en-US"/>
            </a:p>
          </p:txBody>
        </p:sp>
        <p:sp>
          <p:nvSpPr>
            <p:cNvPr id="99" name="Line 97"/>
            <p:cNvSpPr>
              <a:spLocks noChangeShapeType="1"/>
            </p:cNvSpPr>
            <p:nvPr/>
          </p:nvSpPr>
          <p:spPr bwMode="auto">
            <a:xfrm>
              <a:off x="6985000" y="2398713"/>
              <a:ext cx="0" cy="573087"/>
            </a:xfrm>
            <a:prstGeom prst="line">
              <a:avLst/>
            </a:prstGeom>
            <a:noFill/>
            <a:ln w="19050">
              <a:solidFill>
                <a:schemeClr val="accent2"/>
              </a:solidFill>
              <a:round/>
              <a:headEnd/>
              <a:tailEnd type="triangle" w="med" len="med"/>
            </a:ln>
          </p:spPr>
          <p:txBody>
            <a:bodyPr/>
            <a:lstStyle/>
            <a:p>
              <a:endParaRPr lang="en-US"/>
            </a:p>
          </p:txBody>
        </p:sp>
        <p:sp>
          <p:nvSpPr>
            <p:cNvPr id="100" name="Line 98"/>
            <p:cNvSpPr>
              <a:spLocks noChangeShapeType="1"/>
            </p:cNvSpPr>
            <p:nvPr/>
          </p:nvSpPr>
          <p:spPr bwMode="auto">
            <a:xfrm>
              <a:off x="6985000" y="2736850"/>
              <a:ext cx="255588" cy="0"/>
            </a:xfrm>
            <a:prstGeom prst="line">
              <a:avLst/>
            </a:prstGeom>
            <a:noFill/>
            <a:ln w="19050">
              <a:solidFill>
                <a:schemeClr val="accent2"/>
              </a:solidFill>
              <a:round/>
              <a:headEnd/>
              <a:tailEnd/>
            </a:ln>
          </p:spPr>
          <p:txBody>
            <a:bodyPr/>
            <a:lstStyle/>
            <a:p>
              <a:endParaRPr lang="en-US"/>
            </a:p>
          </p:txBody>
        </p:sp>
        <p:sp>
          <p:nvSpPr>
            <p:cNvPr id="101" name="Text Box 99"/>
            <p:cNvSpPr txBox="1">
              <a:spLocks noChangeArrowheads="1"/>
            </p:cNvSpPr>
            <p:nvPr/>
          </p:nvSpPr>
          <p:spPr bwMode="auto">
            <a:xfrm>
              <a:off x="7626350" y="2716213"/>
              <a:ext cx="828675" cy="581025"/>
            </a:xfrm>
            <a:prstGeom prst="rect">
              <a:avLst/>
            </a:prstGeom>
            <a:noFill/>
            <a:ln w="9525">
              <a:noFill/>
              <a:miter lim="800000"/>
              <a:headEnd/>
              <a:tailEnd/>
            </a:ln>
          </p:spPr>
          <p:txBody>
            <a:bodyPr>
              <a:spAutoFit/>
            </a:bodyPr>
            <a:lstStyle/>
            <a:p>
              <a:pPr eaLnBrk="1" hangingPunct="1">
                <a:spcBef>
                  <a:spcPct val="50000"/>
                </a:spcBef>
              </a:pPr>
              <a:r>
                <a:rPr kumimoji="0" lang="fr-FR" sz="1600" b="1"/>
                <a:t>Add Cells</a:t>
              </a:r>
            </a:p>
          </p:txBody>
        </p:sp>
        <p:sp>
          <p:nvSpPr>
            <p:cNvPr id="102" name="Text Box 101"/>
            <p:cNvSpPr txBox="1">
              <a:spLocks noChangeArrowheads="1"/>
            </p:cNvSpPr>
            <p:nvPr/>
          </p:nvSpPr>
          <p:spPr bwMode="auto">
            <a:xfrm>
              <a:off x="7562850" y="3649663"/>
              <a:ext cx="1506538" cy="581025"/>
            </a:xfrm>
            <a:prstGeom prst="rect">
              <a:avLst/>
            </a:prstGeom>
            <a:noFill/>
            <a:ln w="9525">
              <a:noFill/>
              <a:miter lim="800000"/>
              <a:headEnd/>
              <a:tailEnd/>
            </a:ln>
          </p:spPr>
          <p:txBody>
            <a:bodyPr wrap="none">
              <a:spAutoFit/>
            </a:bodyPr>
            <a:lstStyle/>
            <a:p>
              <a:pPr eaLnBrk="1" hangingPunct="1"/>
              <a:r>
                <a:rPr kumimoji="0" lang="fr-FR" sz="1600" b="1"/>
                <a:t>Output</a:t>
              </a:r>
            </a:p>
            <a:p>
              <a:pPr eaLnBrk="1" hangingPunct="1"/>
              <a:r>
                <a:rPr kumimoji="0" lang="fr-FR" sz="1600" b="1"/>
                <a:t>Shift Register</a:t>
              </a:r>
            </a:p>
          </p:txBody>
        </p:sp>
        <p:sp>
          <p:nvSpPr>
            <p:cNvPr id="103" name="Text Box 102"/>
            <p:cNvSpPr txBox="1">
              <a:spLocks noChangeArrowheads="1"/>
            </p:cNvSpPr>
            <p:nvPr/>
          </p:nvSpPr>
          <p:spPr bwMode="auto">
            <a:xfrm>
              <a:off x="4086225" y="4972050"/>
              <a:ext cx="1835150" cy="366713"/>
            </a:xfrm>
            <a:prstGeom prst="rect">
              <a:avLst/>
            </a:prstGeom>
            <a:noFill/>
            <a:ln w="9525">
              <a:noFill/>
              <a:miter lim="800000"/>
              <a:headEnd/>
              <a:tailEnd/>
            </a:ln>
          </p:spPr>
          <p:txBody>
            <a:bodyPr wrap="none">
              <a:spAutoFit/>
            </a:bodyPr>
            <a:lstStyle/>
            <a:p>
              <a:pPr eaLnBrk="1" hangingPunct="1"/>
              <a:r>
                <a:rPr kumimoji="0" lang="fr-FR" sz="1800" b="1" dirty="0">
                  <a:solidFill>
                    <a:srgbClr val="FF0000"/>
                  </a:solidFill>
                </a:rPr>
                <a:t>To scan </a:t>
              </a:r>
              <a:r>
                <a:rPr kumimoji="0" lang="fr-FR" sz="1800" b="1" dirty="0" err="1">
                  <a:solidFill>
                    <a:srgbClr val="FF0000"/>
                  </a:solidFill>
                </a:rPr>
                <a:t>chains</a:t>
              </a:r>
              <a:endParaRPr kumimoji="0" lang="fr-FR" sz="1800" b="1" dirty="0">
                <a:solidFill>
                  <a:srgbClr val="FF0000"/>
                </a:solidFill>
              </a:endParaRPr>
            </a:p>
          </p:txBody>
        </p:sp>
        <p:sp>
          <p:nvSpPr>
            <p:cNvPr id="104" name="Line 103"/>
            <p:cNvSpPr>
              <a:spLocks noChangeShapeType="1"/>
            </p:cNvSpPr>
            <p:nvPr/>
          </p:nvSpPr>
          <p:spPr bwMode="auto">
            <a:xfrm>
              <a:off x="6477000" y="1646238"/>
              <a:ext cx="444500" cy="609600"/>
            </a:xfrm>
            <a:prstGeom prst="line">
              <a:avLst/>
            </a:prstGeom>
            <a:noFill/>
            <a:ln w="9525">
              <a:solidFill>
                <a:schemeClr val="tx1"/>
              </a:solidFill>
              <a:round/>
              <a:headEnd/>
              <a:tailEnd type="triangle" w="med" len="med"/>
            </a:ln>
          </p:spPr>
          <p:txBody>
            <a:bodyPr/>
            <a:lstStyle/>
            <a:p>
              <a:endParaRPr lang="en-US"/>
            </a:p>
          </p:txBody>
        </p:sp>
        <p:sp>
          <p:nvSpPr>
            <p:cNvPr id="105" name="Line 104"/>
            <p:cNvSpPr>
              <a:spLocks noChangeShapeType="1"/>
            </p:cNvSpPr>
            <p:nvPr/>
          </p:nvSpPr>
          <p:spPr bwMode="auto">
            <a:xfrm flipH="1">
              <a:off x="4119563" y="1665288"/>
              <a:ext cx="2255837" cy="603250"/>
            </a:xfrm>
            <a:prstGeom prst="line">
              <a:avLst/>
            </a:prstGeom>
            <a:noFill/>
            <a:ln w="9525">
              <a:solidFill>
                <a:schemeClr val="tx1"/>
              </a:solidFill>
              <a:round/>
              <a:headEnd/>
              <a:tailEnd type="triangle" w="med" len="med"/>
            </a:ln>
          </p:spPr>
          <p:txBody>
            <a:bodyPr/>
            <a:lstStyle/>
            <a:p>
              <a:endParaRPr lang="en-US"/>
            </a:p>
          </p:txBody>
        </p:sp>
        <p:sp>
          <p:nvSpPr>
            <p:cNvPr id="106" name="Line 105"/>
            <p:cNvSpPr>
              <a:spLocks noChangeShapeType="1"/>
            </p:cNvSpPr>
            <p:nvPr/>
          </p:nvSpPr>
          <p:spPr bwMode="auto">
            <a:xfrm flipH="1">
              <a:off x="1154113" y="1620838"/>
              <a:ext cx="5043487" cy="647700"/>
            </a:xfrm>
            <a:prstGeom prst="line">
              <a:avLst/>
            </a:prstGeom>
            <a:noFill/>
            <a:ln w="9525">
              <a:solidFill>
                <a:schemeClr val="tx1"/>
              </a:solidFill>
              <a:round/>
              <a:headEnd/>
              <a:tailEnd type="triangle" w="med" len="med"/>
            </a:ln>
          </p:spPr>
          <p:txBody>
            <a:bodyPr/>
            <a:lstStyle/>
            <a:p>
              <a:endParaRPr lang="en-US"/>
            </a:p>
          </p:txBody>
        </p:sp>
        <p:sp>
          <p:nvSpPr>
            <p:cNvPr id="107" name="Text Box 106"/>
            <p:cNvSpPr txBox="1">
              <a:spLocks noChangeArrowheads="1"/>
            </p:cNvSpPr>
            <p:nvPr/>
          </p:nvSpPr>
          <p:spPr bwMode="auto">
            <a:xfrm>
              <a:off x="5864225" y="1314450"/>
              <a:ext cx="1276350" cy="366713"/>
            </a:xfrm>
            <a:prstGeom prst="rect">
              <a:avLst/>
            </a:prstGeom>
            <a:noFill/>
            <a:ln w="9525">
              <a:noFill/>
              <a:miter lim="800000"/>
              <a:headEnd/>
              <a:tailEnd/>
            </a:ln>
          </p:spPr>
          <p:txBody>
            <a:bodyPr wrap="none">
              <a:spAutoFit/>
            </a:bodyPr>
            <a:lstStyle/>
            <a:p>
              <a:pPr eaLnBrk="1" hangingPunct="1"/>
              <a:r>
                <a:rPr kumimoji="0" lang="fr-FR" sz="1800" b="1"/>
                <a:t>From ATE</a:t>
              </a:r>
            </a:p>
          </p:txBody>
        </p:sp>
        <p:sp>
          <p:nvSpPr>
            <p:cNvPr id="108" name="Line 107"/>
            <p:cNvSpPr>
              <a:spLocks noChangeShapeType="1"/>
            </p:cNvSpPr>
            <p:nvPr/>
          </p:nvSpPr>
          <p:spPr bwMode="auto">
            <a:xfrm flipH="1">
              <a:off x="871538" y="3943350"/>
              <a:ext cx="592137" cy="0"/>
            </a:xfrm>
            <a:prstGeom prst="line">
              <a:avLst/>
            </a:prstGeom>
            <a:noFill/>
            <a:ln w="9525">
              <a:solidFill>
                <a:schemeClr val="tx1"/>
              </a:solidFill>
              <a:prstDash val="dash"/>
              <a:round/>
              <a:headEnd/>
              <a:tailEnd/>
            </a:ln>
          </p:spPr>
          <p:txBody>
            <a:bodyPr/>
            <a:lstStyle/>
            <a:p>
              <a:endParaRPr lang="en-US"/>
            </a:p>
          </p:txBody>
        </p:sp>
        <p:sp>
          <p:nvSpPr>
            <p:cNvPr id="109" name="Text Box 108"/>
            <p:cNvSpPr txBox="1">
              <a:spLocks noChangeArrowheads="1"/>
            </p:cNvSpPr>
            <p:nvPr/>
          </p:nvSpPr>
          <p:spPr bwMode="auto">
            <a:xfrm>
              <a:off x="5441950" y="1319213"/>
              <a:ext cx="395288" cy="366712"/>
            </a:xfrm>
            <a:prstGeom prst="rect">
              <a:avLst/>
            </a:prstGeom>
            <a:noFill/>
            <a:ln w="19050">
              <a:noFill/>
              <a:miter lim="800000"/>
              <a:headEnd/>
              <a:tailEnd/>
            </a:ln>
          </p:spPr>
          <p:txBody>
            <a:bodyPr>
              <a:spAutoFit/>
            </a:bodyPr>
            <a:lstStyle/>
            <a:p>
              <a:pPr eaLnBrk="1" hangingPunct="1">
                <a:spcBef>
                  <a:spcPct val="50000"/>
                </a:spcBef>
              </a:pPr>
              <a:r>
                <a:rPr kumimoji="0" lang="fr-FR" sz="1800" b="1"/>
                <a:t>M</a:t>
              </a:r>
            </a:p>
          </p:txBody>
        </p:sp>
        <p:sp>
          <p:nvSpPr>
            <p:cNvPr id="110" name="Rectangle 110"/>
            <p:cNvSpPr>
              <a:spLocks noChangeArrowheads="1"/>
            </p:cNvSpPr>
            <p:nvPr/>
          </p:nvSpPr>
          <p:spPr bwMode="auto">
            <a:xfrm>
              <a:off x="4135438" y="3654425"/>
              <a:ext cx="187325" cy="584200"/>
            </a:xfrm>
            <a:prstGeom prst="rect">
              <a:avLst/>
            </a:prstGeom>
            <a:solidFill>
              <a:srgbClr val="003366"/>
            </a:solidFill>
            <a:ln w="9525" algn="ctr">
              <a:noFill/>
              <a:miter lim="800000"/>
              <a:headEnd/>
              <a:tailEnd/>
            </a:ln>
          </p:spPr>
          <p:txBody>
            <a:bodyPr wrap="none" lIns="92075" tIns="46038" rIns="92075" bIns="46038" anchor="ctr"/>
            <a:lstStyle/>
            <a:p>
              <a:endParaRPr lang="en-US"/>
            </a:p>
          </p:txBody>
        </p:sp>
        <p:sp>
          <p:nvSpPr>
            <p:cNvPr id="111" name="Rectangle 111"/>
            <p:cNvSpPr>
              <a:spLocks noChangeArrowheads="1"/>
            </p:cNvSpPr>
            <p:nvPr/>
          </p:nvSpPr>
          <p:spPr bwMode="auto">
            <a:xfrm>
              <a:off x="4257675" y="3654425"/>
              <a:ext cx="358775" cy="584200"/>
            </a:xfrm>
            <a:prstGeom prst="rect">
              <a:avLst/>
            </a:prstGeom>
            <a:solidFill>
              <a:srgbClr val="003366"/>
            </a:solidFill>
            <a:ln w="9525" algn="ctr">
              <a:noFill/>
              <a:miter lim="800000"/>
              <a:headEnd/>
              <a:tailEnd/>
            </a:ln>
          </p:spPr>
          <p:txBody>
            <a:bodyPr wrap="none" lIns="92075" tIns="46038" rIns="92075" bIns="46038" anchor="ctr"/>
            <a:lstStyle/>
            <a:p>
              <a:endParaRPr lang="en-US"/>
            </a:p>
          </p:txBody>
        </p:sp>
        <p:sp>
          <p:nvSpPr>
            <p:cNvPr id="112" name="Line 42"/>
            <p:cNvSpPr>
              <a:spLocks noChangeShapeType="1"/>
            </p:cNvSpPr>
            <p:nvPr/>
          </p:nvSpPr>
          <p:spPr bwMode="auto">
            <a:xfrm flipV="1">
              <a:off x="4729163" y="2805113"/>
              <a:ext cx="0" cy="1577975"/>
            </a:xfrm>
            <a:prstGeom prst="line">
              <a:avLst/>
            </a:prstGeom>
            <a:noFill/>
            <a:ln w="9525">
              <a:solidFill>
                <a:schemeClr val="tx1"/>
              </a:solidFill>
              <a:round/>
              <a:headEnd/>
              <a:tailEnd/>
            </a:ln>
          </p:spPr>
          <p:txBody>
            <a:bodyPr/>
            <a:lstStyle/>
            <a:p>
              <a:endParaRPr lang="en-US"/>
            </a:p>
          </p:txBody>
        </p:sp>
      </p:grpSp>
      <p:sp>
        <p:nvSpPr>
          <p:cNvPr id="113" name="Text Box 109"/>
          <p:cNvSpPr txBox="1">
            <a:spLocks noChangeArrowheads="1"/>
          </p:cNvSpPr>
          <p:nvPr/>
        </p:nvSpPr>
        <p:spPr bwMode="auto">
          <a:xfrm>
            <a:off x="381000" y="5600700"/>
            <a:ext cx="8361363" cy="923330"/>
          </a:xfrm>
          <a:prstGeom prst="rect">
            <a:avLst/>
          </a:prstGeom>
          <a:noFill/>
          <a:ln w="76200" cap="sq">
            <a:noFill/>
            <a:miter lim="800000"/>
            <a:headEnd/>
            <a:tailEnd/>
          </a:ln>
        </p:spPr>
        <p:txBody>
          <a:bodyPr wrap="square">
            <a:spAutoFit/>
          </a:bodyPr>
          <a:lstStyle/>
          <a:p>
            <a:r>
              <a:rPr kumimoji="0" lang="fr-FR" dirty="0"/>
              <a:t>[1] Julien Dalmasso, </a:t>
            </a:r>
            <a:r>
              <a:rPr kumimoji="0" lang="fr-FR" dirty="0" err="1"/>
              <a:t>Marie-Lise</a:t>
            </a:r>
            <a:r>
              <a:rPr kumimoji="0" lang="fr-FR" dirty="0"/>
              <a:t> Flottes, Bruno </a:t>
            </a:r>
            <a:r>
              <a:rPr kumimoji="0" lang="fr-FR" dirty="0" err="1"/>
              <a:t>Rouzeyre</a:t>
            </a:r>
            <a:r>
              <a:rPr kumimoji="0" lang="fr-FR" dirty="0"/>
              <a:t>: </a:t>
            </a:r>
            <a:r>
              <a:rPr kumimoji="0" lang="fr-FR" dirty="0" err="1"/>
              <a:t>Fitting</a:t>
            </a:r>
            <a:r>
              <a:rPr kumimoji="0" lang="fr-FR" dirty="0"/>
              <a:t> ATE </a:t>
            </a:r>
            <a:r>
              <a:rPr kumimoji="0" lang="fr-FR" dirty="0" err="1"/>
              <a:t>Channels</a:t>
            </a:r>
            <a:r>
              <a:rPr kumimoji="0" lang="fr-FR" dirty="0"/>
              <a:t> </a:t>
            </a:r>
            <a:r>
              <a:rPr kumimoji="0" lang="fr-FR" dirty="0" err="1"/>
              <a:t>with</a:t>
            </a:r>
            <a:r>
              <a:rPr kumimoji="0" lang="fr-FR" dirty="0"/>
              <a:t> Scan </a:t>
            </a:r>
            <a:r>
              <a:rPr kumimoji="0" lang="fr-FR" dirty="0" err="1"/>
              <a:t>Chains</a:t>
            </a:r>
            <a:r>
              <a:rPr kumimoji="0" lang="fr-FR" dirty="0"/>
              <a:t>: a </a:t>
            </a:r>
            <a:r>
              <a:rPr kumimoji="0" lang="fr-FR" dirty="0" err="1"/>
              <a:t>Comparison</a:t>
            </a:r>
            <a:r>
              <a:rPr kumimoji="0" lang="fr-FR" dirty="0"/>
              <a:t> </a:t>
            </a:r>
            <a:r>
              <a:rPr kumimoji="0" lang="fr-FR" dirty="0" err="1"/>
              <a:t>between</a:t>
            </a:r>
            <a:r>
              <a:rPr kumimoji="0" lang="fr-FR" dirty="0"/>
              <a:t> a Test Data Compression Technique and Serial </a:t>
            </a:r>
            <a:r>
              <a:rPr kumimoji="0" lang="fr-FR" dirty="0" err="1"/>
              <a:t>Loading</a:t>
            </a:r>
            <a:r>
              <a:rPr kumimoji="0" lang="fr-FR" dirty="0"/>
              <a:t> of Scan </a:t>
            </a:r>
            <a:r>
              <a:rPr kumimoji="0" lang="fr-FR" dirty="0" err="1"/>
              <a:t>Chains</a:t>
            </a:r>
            <a:r>
              <a:rPr kumimoji="0" lang="fr-FR" dirty="0"/>
              <a:t> - </a:t>
            </a:r>
            <a:r>
              <a:rPr kumimoji="0" lang="fr-FR" b="1" dirty="0"/>
              <a:t>DELTA 2006</a:t>
            </a:r>
            <a:r>
              <a:rPr kumimoji="0" lang="fr-FR" dirty="0"/>
              <a:t>: 295-300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pt-BR" dirty="0" smtClean="0"/>
              <a:t>Compression Applied to NoC Data</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95</a:t>
            </a:fld>
            <a:endParaRPr lang="en-US" dirty="0"/>
          </a:p>
        </p:txBody>
      </p:sp>
      <p:sp>
        <p:nvSpPr>
          <p:cNvPr id="5" name="Rectangle 3"/>
          <p:cNvSpPr>
            <a:spLocks noChangeArrowheads="1"/>
          </p:cNvSpPr>
          <p:nvPr/>
        </p:nvSpPr>
        <p:spPr bwMode="auto">
          <a:xfrm>
            <a:off x="228600" y="2514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packet header</a:t>
            </a:r>
          </a:p>
        </p:txBody>
      </p:sp>
      <p:sp>
        <p:nvSpPr>
          <p:cNvPr id="6" name="Rectangle 4"/>
          <p:cNvSpPr>
            <a:spLocks noChangeArrowheads="1"/>
          </p:cNvSpPr>
          <p:nvPr/>
        </p:nvSpPr>
        <p:spPr bwMode="auto">
          <a:xfrm>
            <a:off x="228600" y="2895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test header</a:t>
            </a:r>
          </a:p>
        </p:txBody>
      </p:sp>
      <p:sp>
        <p:nvSpPr>
          <p:cNvPr id="7" name="Rectangle 5"/>
          <p:cNvSpPr>
            <a:spLocks noChangeArrowheads="1"/>
          </p:cNvSpPr>
          <p:nvPr/>
        </p:nvSpPr>
        <p:spPr bwMode="auto">
          <a:xfrm>
            <a:off x="228600" y="3276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01101</a:t>
            </a:r>
            <a:endParaRPr kumimoji="0" lang="en-US" sz="1800">
              <a:solidFill>
                <a:srgbClr val="000000"/>
              </a:solidFill>
            </a:endParaRPr>
          </a:p>
        </p:txBody>
      </p:sp>
      <p:sp>
        <p:nvSpPr>
          <p:cNvPr id="8" name="Rectangle 6"/>
          <p:cNvSpPr>
            <a:spLocks noChangeArrowheads="1"/>
          </p:cNvSpPr>
          <p:nvPr/>
        </p:nvSpPr>
        <p:spPr bwMode="auto">
          <a:xfrm>
            <a:off x="228600" y="4419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tail</a:t>
            </a:r>
          </a:p>
        </p:txBody>
      </p:sp>
      <p:sp>
        <p:nvSpPr>
          <p:cNvPr id="9" name="Rectangle 7"/>
          <p:cNvSpPr>
            <a:spLocks noChangeArrowheads="1"/>
          </p:cNvSpPr>
          <p:nvPr/>
        </p:nvSpPr>
        <p:spPr bwMode="auto">
          <a:xfrm>
            <a:off x="228600" y="3657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01101</a:t>
            </a:r>
            <a:endParaRPr kumimoji="0" lang="en-US" sz="1800">
              <a:solidFill>
                <a:srgbClr val="000000"/>
              </a:solidFill>
            </a:endParaRPr>
          </a:p>
        </p:txBody>
      </p:sp>
      <p:sp>
        <p:nvSpPr>
          <p:cNvPr id="10" name="Rectangle 8"/>
          <p:cNvSpPr>
            <a:spLocks noChangeArrowheads="1"/>
          </p:cNvSpPr>
          <p:nvPr/>
        </p:nvSpPr>
        <p:spPr bwMode="auto">
          <a:xfrm>
            <a:off x="228600" y="4038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01110</a:t>
            </a:r>
            <a:endParaRPr kumimoji="0" lang="en-US" sz="1800">
              <a:solidFill>
                <a:srgbClr val="000000"/>
              </a:solidFill>
            </a:endParaRPr>
          </a:p>
        </p:txBody>
      </p:sp>
      <p:sp>
        <p:nvSpPr>
          <p:cNvPr id="11" name="Text Box 9"/>
          <p:cNvSpPr txBox="1">
            <a:spLocks noChangeArrowheads="1"/>
          </p:cNvSpPr>
          <p:nvPr/>
        </p:nvSpPr>
        <p:spPr bwMode="auto">
          <a:xfrm>
            <a:off x="228600" y="1219200"/>
            <a:ext cx="3498850" cy="366713"/>
          </a:xfrm>
          <a:prstGeom prst="rect">
            <a:avLst/>
          </a:prstGeom>
          <a:noFill/>
          <a:ln w="9525">
            <a:noFill/>
            <a:miter lim="800000"/>
            <a:headEnd/>
            <a:tailEnd/>
          </a:ln>
        </p:spPr>
        <p:txBody>
          <a:bodyPr wrap="none">
            <a:spAutoFit/>
          </a:bodyPr>
          <a:lstStyle/>
          <a:p>
            <a:pPr eaLnBrk="1" hangingPunct="1"/>
            <a:r>
              <a:rPr kumimoji="0" lang="pt-BR" sz="1800" dirty="0"/>
              <a:t>Test pattern: </a:t>
            </a:r>
            <a:r>
              <a:rPr kumimoji="0" lang="fr-FR" sz="1800" dirty="0"/>
              <a:t>011010110101110</a:t>
            </a:r>
            <a:r>
              <a:rPr kumimoji="0" lang="en-US" sz="1800" dirty="0"/>
              <a:t> </a:t>
            </a:r>
          </a:p>
        </p:txBody>
      </p:sp>
      <p:sp>
        <p:nvSpPr>
          <p:cNvPr id="12" name="Text Box 10"/>
          <p:cNvSpPr txBox="1">
            <a:spLocks noChangeArrowheads="1"/>
          </p:cNvSpPr>
          <p:nvPr/>
        </p:nvSpPr>
        <p:spPr bwMode="auto">
          <a:xfrm>
            <a:off x="152400" y="1752600"/>
            <a:ext cx="2203450" cy="641350"/>
          </a:xfrm>
          <a:prstGeom prst="rect">
            <a:avLst/>
          </a:prstGeom>
          <a:noFill/>
          <a:ln w="9525">
            <a:noFill/>
            <a:miter lim="800000"/>
            <a:headEnd/>
            <a:tailEnd/>
          </a:ln>
        </p:spPr>
        <p:txBody>
          <a:bodyPr wrap="none">
            <a:spAutoFit/>
          </a:bodyPr>
          <a:lstStyle/>
          <a:p>
            <a:pPr algn="ctr" eaLnBrk="1" hangingPunct="1"/>
            <a:r>
              <a:rPr kumimoji="0" lang="pt-BR" sz="1800" dirty="0"/>
              <a:t>Original test packet </a:t>
            </a:r>
          </a:p>
          <a:p>
            <a:pPr algn="ctr" eaLnBrk="1" hangingPunct="1"/>
            <a:r>
              <a:rPr kumimoji="0" lang="pt-BR" sz="1800" dirty="0"/>
              <a:t>(W= 5)</a:t>
            </a:r>
            <a:endParaRPr kumimoji="0" lang="en-US" sz="1800" dirty="0"/>
          </a:p>
        </p:txBody>
      </p:sp>
      <p:sp>
        <p:nvSpPr>
          <p:cNvPr id="13" name="AutoShape 11"/>
          <p:cNvSpPr>
            <a:spLocks noChangeArrowheads="1"/>
          </p:cNvSpPr>
          <p:nvPr/>
        </p:nvSpPr>
        <p:spPr bwMode="auto">
          <a:xfrm>
            <a:off x="2514600" y="3429000"/>
            <a:ext cx="762000" cy="533400"/>
          </a:xfrm>
          <a:prstGeom prst="rightArrow">
            <a:avLst>
              <a:gd name="adj1" fmla="val 50000"/>
              <a:gd name="adj2" fmla="val 67560"/>
            </a:avLst>
          </a:prstGeom>
          <a:solidFill>
            <a:srgbClr val="FF0000"/>
          </a:solidFill>
          <a:ln w="9525">
            <a:solidFill>
              <a:srgbClr val="FF0000"/>
            </a:solidFill>
            <a:miter lim="800000"/>
            <a:headEnd/>
            <a:tailEnd/>
          </a:ln>
        </p:spPr>
        <p:txBody>
          <a:bodyPr wrap="none" anchor="ctr"/>
          <a:lstStyle/>
          <a:p>
            <a:endParaRPr lang="en-US"/>
          </a:p>
        </p:txBody>
      </p:sp>
      <p:sp>
        <p:nvSpPr>
          <p:cNvPr id="14" name="Text Box 12"/>
          <p:cNvSpPr txBox="1">
            <a:spLocks noChangeArrowheads="1"/>
          </p:cNvSpPr>
          <p:nvPr/>
        </p:nvSpPr>
        <p:spPr bwMode="auto">
          <a:xfrm>
            <a:off x="3048000" y="1676400"/>
            <a:ext cx="2711450" cy="641350"/>
          </a:xfrm>
          <a:prstGeom prst="rect">
            <a:avLst/>
          </a:prstGeom>
          <a:noFill/>
          <a:ln w="9525">
            <a:noFill/>
            <a:miter lim="800000"/>
            <a:headEnd/>
            <a:tailEnd/>
          </a:ln>
        </p:spPr>
        <p:txBody>
          <a:bodyPr wrap="none">
            <a:spAutoFit/>
          </a:bodyPr>
          <a:lstStyle/>
          <a:p>
            <a:pPr algn="ctr" eaLnBrk="1" hangingPunct="1"/>
            <a:r>
              <a:rPr kumimoji="0" lang="pt-BR" sz="1800"/>
              <a:t>Compressed test packet </a:t>
            </a:r>
          </a:p>
          <a:p>
            <a:pPr algn="ctr" eaLnBrk="1" hangingPunct="1"/>
            <a:r>
              <a:rPr kumimoji="0" lang="pt-BR" sz="1800"/>
              <a:t>(M = 2)</a:t>
            </a:r>
            <a:endParaRPr kumimoji="0" lang="en-US" sz="1800"/>
          </a:p>
        </p:txBody>
      </p:sp>
      <p:sp>
        <p:nvSpPr>
          <p:cNvPr id="15" name="Rectangle 13"/>
          <p:cNvSpPr>
            <a:spLocks noChangeArrowheads="1"/>
          </p:cNvSpPr>
          <p:nvPr/>
        </p:nvSpPr>
        <p:spPr bwMode="auto">
          <a:xfrm>
            <a:off x="3505200" y="2438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packet header</a:t>
            </a:r>
          </a:p>
        </p:txBody>
      </p:sp>
      <p:sp>
        <p:nvSpPr>
          <p:cNvPr id="16" name="Rectangle 14"/>
          <p:cNvSpPr>
            <a:spLocks noChangeArrowheads="1"/>
          </p:cNvSpPr>
          <p:nvPr/>
        </p:nvSpPr>
        <p:spPr bwMode="auto">
          <a:xfrm>
            <a:off x="3505200" y="3581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test header</a:t>
            </a:r>
          </a:p>
        </p:txBody>
      </p:sp>
      <p:sp>
        <p:nvSpPr>
          <p:cNvPr id="17" name="Rectangle 15"/>
          <p:cNvSpPr>
            <a:spLocks noChangeArrowheads="1"/>
          </p:cNvSpPr>
          <p:nvPr/>
        </p:nvSpPr>
        <p:spPr bwMode="auto">
          <a:xfrm>
            <a:off x="3505200" y="4724400"/>
            <a:ext cx="2057400" cy="3048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2000">
                <a:solidFill>
                  <a:srgbClr val="000000"/>
                </a:solidFill>
              </a:rPr>
              <a:t>01</a:t>
            </a:r>
            <a:endParaRPr kumimoji="0" lang="en-US" sz="2000">
              <a:solidFill>
                <a:srgbClr val="000000"/>
              </a:solidFill>
            </a:endParaRPr>
          </a:p>
        </p:txBody>
      </p:sp>
      <p:sp>
        <p:nvSpPr>
          <p:cNvPr id="18" name="Rectangle 16"/>
          <p:cNvSpPr>
            <a:spLocks noChangeArrowheads="1"/>
          </p:cNvSpPr>
          <p:nvPr/>
        </p:nvSpPr>
        <p:spPr bwMode="auto">
          <a:xfrm>
            <a:off x="3505200" y="6248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tail</a:t>
            </a:r>
          </a:p>
        </p:txBody>
      </p:sp>
      <p:sp>
        <p:nvSpPr>
          <p:cNvPr id="19" name="Rectangle 17"/>
          <p:cNvSpPr>
            <a:spLocks noChangeArrowheads="1"/>
          </p:cNvSpPr>
          <p:nvPr/>
        </p:nvSpPr>
        <p:spPr bwMode="auto">
          <a:xfrm>
            <a:off x="3505200" y="5029200"/>
            <a:ext cx="2057400" cy="3048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2000">
                <a:solidFill>
                  <a:srgbClr val="000000"/>
                </a:solidFill>
              </a:rPr>
              <a:t>10</a:t>
            </a:r>
            <a:endParaRPr kumimoji="0" lang="en-US" sz="2000">
              <a:solidFill>
                <a:srgbClr val="000000"/>
              </a:solidFill>
            </a:endParaRPr>
          </a:p>
        </p:txBody>
      </p:sp>
      <p:sp>
        <p:nvSpPr>
          <p:cNvPr id="20" name="Rectangle 18"/>
          <p:cNvSpPr>
            <a:spLocks noChangeArrowheads="1"/>
          </p:cNvSpPr>
          <p:nvPr/>
        </p:nvSpPr>
        <p:spPr bwMode="auto">
          <a:xfrm>
            <a:off x="3505200" y="5334000"/>
            <a:ext cx="2057400" cy="3048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2000">
                <a:solidFill>
                  <a:srgbClr val="000000"/>
                </a:solidFill>
              </a:rPr>
              <a:t>1X</a:t>
            </a:r>
            <a:endParaRPr kumimoji="0" lang="en-US" sz="2000">
              <a:solidFill>
                <a:srgbClr val="000000"/>
              </a:solidFill>
            </a:endParaRPr>
          </a:p>
        </p:txBody>
      </p:sp>
      <p:sp>
        <p:nvSpPr>
          <p:cNvPr id="21" name="Rectangle 19"/>
          <p:cNvSpPr>
            <a:spLocks noChangeArrowheads="1"/>
          </p:cNvSpPr>
          <p:nvPr/>
        </p:nvSpPr>
        <p:spPr bwMode="auto">
          <a:xfrm>
            <a:off x="3505200" y="5638800"/>
            <a:ext cx="2057400" cy="3048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2000">
                <a:solidFill>
                  <a:srgbClr val="000000"/>
                </a:solidFill>
              </a:rPr>
              <a:t>00</a:t>
            </a:r>
            <a:endParaRPr kumimoji="0" lang="en-US" sz="2000">
              <a:solidFill>
                <a:srgbClr val="000000"/>
              </a:solidFill>
            </a:endParaRPr>
          </a:p>
        </p:txBody>
      </p:sp>
      <p:sp>
        <p:nvSpPr>
          <p:cNvPr id="22" name="Rectangle 20"/>
          <p:cNvSpPr>
            <a:spLocks noChangeArrowheads="1"/>
          </p:cNvSpPr>
          <p:nvPr/>
        </p:nvSpPr>
        <p:spPr bwMode="auto">
          <a:xfrm>
            <a:off x="3505200" y="5943600"/>
            <a:ext cx="2057400" cy="3048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2000">
                <a:solidFill>
                  <a:srgbClr val="000000"/>
                </a:solidFill>
              </a:rPr>
              <a:t>01</a:t>
            </a:r>
            <a:endParaRPr kumimoji="0" lang="en-US" sz="2000">
              <a:solidFill>
                <a:srgbClr val="000000"/>
              </a:solidFill>
            </a:endParaRPr>
          </a:p>
        </p:txBody>
      </p:sp>
      <p:sp>
        <p:nvSpPr>
          <p:cNvPr id="23" name="AutoShape 21"/>
          <p:cNvSpPr>
            <a:spLocks noChangeArrowheads="1"/>
          </p:cNvSpPr>
          <p:nvPr/>
        </p:nvSpPr>
        <p:spPr bwMode="auto">
          <a:xfrm>
            <a:off x="5791200" y="3429000"/>
            <a:ext cx="762000" cy="533400"/>
          </a:xfrm>
          <a:prstGeom prst="rightArrow">
            <a:avLst>
              <a:gd name="adj1" fmla="val 50000"/>
              <a:gd name="adj2" fmla="val 67560"/>
            </a:avLst>
          </a:prstGeom>
          <a:solidFill>
            <a:srgbClr val="FF0000"/>
          </a:solidFill>
          <a:ln w="9525">
            <a:solidFill>
              <a:srgbClr val="FF0000"/>
            </a:solidFill>
            <a:miter lim="800000"/>
            <a:headEnd/>
            <a:tailEnd/>
          </a:ln>
        </p:spPr>
        <p:txBody>
          <a:bodyPr wrap="none" anchor="ctr"/>
          <a:lstStyle/>
          <a:p>
            <a:endParaRPr lang="en-US"/>
          </a:p>
        </p:txBody>
      </p:sp>
      <p:sp>
        <p:nvSpPr>
          <p:cNvPr id="24" name="Rectangle 22"/>
          <p:cNvSpPr>
            <a:spLocks noChangeArrowheads="1"/>
          </p:cNvSpPr>
          <p:nvPr/>
        </p:nvSpPr>
        <p:spPr bwMode="auto">
          <a:xfrm>
            <a:off x="3505200" y="2819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packet header</a:t>
            </a:r>
          </a:p>
        </p:txBody>
      </p:sp>
      <p:sp>
        <p:nvSpPr>
          <p:cNvPr id="25" name="Rectangle 23"/>
          <p:cNvSpPr>
            <a:spLocks noChangeArrowheads="1"/>
          </p:cNvSpPr>
          <p:nvPr/>
        </p:nvSpPr>
        <p:spPr bwMode="auto">
          <a:xfrm>
            <a:off x="3505200" y="3200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packet header</a:t>
            </a:r>
          </a:p>
        </p:txBody>
      </p:sp>
      <p:sp>
        <p:nvSpPr>
          <p:cNvPr id="26" name="Rectangle 24"/>
          <p:cNvSpPr>
            <a:spLocks noChangeArrowheads="1"/>
          </p:cNvSpPr>
          <p:nvPr/>
        </p:nvSpPr>
        <p:spPr bwMode="auto">
          <a:xfrm>
            <a:off x="3505200" y="3962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test header</a:t>
            </a:r>
          </a:p>
        </p:txBody>
      </p:sp>
      <p:sp>
        <p:nvSpPr>
          <p:cNvPr id="27" name="Rectangle 25"/>
          <p:cNvSpPr>
            <a:spLocks noChangeArrowheads="1"/>
          </p:cNvSpPr>
          <p:nvPr/>
        </p:nvSpPr>
        <p:spPr bwMode="auto">
          <a:xfrm>
            <a:off x="3505200" y="43434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sz="2000">
                <a:solidFill>
                  <a:srgbClr val="000000"/>
                </a:solidFill>
              </a:rPr>
              <a:t>test header</a:t>
            </a:r>
          </a:p>
        </p:txBody>
      </p:sp>
      <p:sp>
        <p:nvSpPr>
          <p:cNvPr id="28" name="Rectangle 26"/>
          <p:cNvSpPr>
            <a:spLocks noChangeArrowheads="1"/>
          </p:cNvSpPr>
          <p:nvPr/>
        </p:nvSpPr>
        <p:spPr bwMode="auto">
          <a:xfrm>
            <a:off x="6769100" y="2514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packet header</a:t>
            </a:r>
          </a:p>
        </p:txBody>
      </p:sp>
      <p:sp>
        <p:nvSpPr>
          <p:cNvPr id="29" name="Rectangle 27"/>
          <p:cNvSpPr>
            <a:spLocks noChangeArrowheads="1"/>
          </p:cNvSpPr>
          <p:nvPr/>
        </p:nvSpPr>
        <p:spPr bwMode="auto">
          <a:xfrm>
            <a:off x="6769100" y="2895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test header</a:t>
            </a:r>
          </a:p>
        </p:txBody>
      </p:sp>
      <p:sp>
        <p:nvSpPr>
          <p:cNvPr id="30" name="Rectangle 28"/>
          <p:cNvSpPr>
            <a:spLocks noChangeArrowheads="1"/>
          </p:cNvSpPr>
          <p:nvPr/>
        </p:nvSpPr>
        <p:spPr bwMode="auto">
          <a:xfrm>
            <a:off x="6769100" y="3276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01101</a:t>
            </a:r>
            <a:endParaRPr kumimoji="0" lang="en-US" sz="1800">
              <a:solidFill>
                <a:srgbClr val="000000"/>
              </a:solidFill>
            </a:endParaRPr>
          </a:p>
        </p:txBody>
      </p:sp>
      <p:sp>
        <p:nvSpPr>
          <p:cNvPr id="31" name="Rectangle 29"/>
          <p:cNvSpPr>
            <a:spLocks noChangeArrowheads="1"/>
          </p:cNvSpPr>
          <p:nvPr/>
        </p:nvSpPr>
        <p:spPr bwMode="auto">
          <a:xfrm>
            <a:off x="6769100" y="4419600"/>
            <a:ext cx="2057400" cy="381000"/>
          </a:xfrm>
          <a:prstGeom prst="rect">
            <a:avLst/>
          </a:prstGeom>
          <a:solidFill>
            <a:srgbClr val="66CCFF"/>
          </a:solidFill>
          <a:ln w="12700" cap="sq">
            <a:solidFill>
              <a:srgbClr val="000000"/>
            </a:solidFill>
            <a:miter lim="800000"/>
            <a:headEnd type="none" w="sm" len="sm"/>
            <a:tailEnd type="none" w="sm" len="sm"/>
          </a:ln>
        </p:spPr>
        <p:txBody>
          <a:bodyPr wrap="none" anchor="ctr"/>
          <a:lstStyle/>
          <a:p>
            <a:pPr algn="ctr"/>
            <a:r>
              <a:rPr kumimoji="0" lang="en-US">
                <a:solidFill>
                  <a:srgbClr val="000000"/>
                </a:solidFill>
              </a:rPr>
              <a:t>tail</a:t>
            </a:r>
          </a:p>
        </p:txBody>
      </p:sp>
      <p:sp>
        <p:nvSpPr>
          <p:cNvPr id="32" name="Rectangle 30"/>
          <p:cNvSpPr>
            <a:spLocks noChangeArrowheads="1"/>
          </p:cNvSpPr>
          <p:nvPr/>
        </p:nvSpPr>
        <p:spPr bwMode="auto">
          <a:xfrm>
            <a:off x="6769100" y="3657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01101</a:t>
            </a:r>
            <a:endParaRPr kumimoji="0" lang="en-US" sz="1800">
              <a:solidFill>
                <a:srgbClr val="000000"/>
              </a:solidFill>
            </a:endParaRPr>
          </a:p>
        </p:txBody>
      </p:sp>
      <p:sp>
        <p:nvSpPr>
          <p:cNvPr id="33" name="Rectangle 31"/>
          <p:cNvSpPr>
            <a:spLocks noChangeArrowheads="1"/>
          </p:cNvSpPr>
          <p:nvPr/>
        </p:nvSpPr>
        <p:spPr bwMode="auto">
          <a:xfrm>
            <a:off x="6769100" y="4038600"/>
            <a:ext cx="2057400" cy="381000"/>
          </a:xfrm>
          <a:prstGeom prst="rect">
            <a:avLst/>
          </a:prstGeom>
          <a:solidFill>
            <a:srgbClr val="CCFFFF"/>
          </a:solidFill>
          <a:ln w="12700" cap="sq">
            <a:solidFill>
              <a:schemeClr val="bg2"/>
            </a:solidFill>
            <a:miter lim="800000"/>
            <a:headEnd type="none" w="sm" len="sm"/>
            <a:tailEnd type="none" w="sm" len="sm"/>
          </a:ln>
        </p:spPr>
        <p:txBody>
          <a:bodyPr wrap="none" anchor="ctr"/>
          <a:lstStyle/>
          <a:p>
            <a:pPr algn="ctr"/>
            <a:r>
              <a:rPr kumimoji="0" lang="fr-FR" sz="1800">
                <a:solidFill>
                  <a:srgbClr val="000000"/>
                </a:solidFill>
              </a:rPr>
              <a:t>01110</a:t>
            </a:r>
            <a:endParaRPr kumimoji="0" lang="en-US" sz="1800">
              <a:solidFill>
                <a:srgbClr val="000000"/>
              </a:solidFill>
            </a:endParaRPr>
          </a:p>
        </p:txBody>
      </p:sp>
      <p:sp>
        <p:nvSpPr>
          <p:cNvPr id="34" name="Text Box 32"/>
          <p:cNvSpPr txBox="1">
            <a:spLocks noChangeArrowheads="1"/>
          </p:cNvSpPr>
          <p:nvPr/>
        </p:nvSpPr>
        <p:spPr bwMode="auto">
          <a:xfrm>
            <a:off x="6267450" y="1797050"/>
            <a:ext cx="2952750" cy="641350"/>
          </a:xfrm>
          <a:prstGeom prst="rect">
            <a:avLst/>
          </a:prstGeom>
          <a:noFill/>
          <a:ln w="9525">
            <a:noFill/>
            <a:miter lim="800000"/>
            <a:headEnd/>
            <a:tailEnd/>
          </a:ln>
        </p:spPr>
        <p:txBody>
          <a:bodyPr wrap="none">
            <a:spAutoFit/>
          </a:bodyPr>
          <a:lstStyle/>
          <a:p>
            <a:pPr algn="ctr" eaLnBrk="1" hangingPunct="1"/>
            <a:r>
              <a:rPr kumimoji="0" lang="pt-BR" sz="1800"/>
              <a:t>Uncompressed test packet </a:t>
            </a:r>
          </a:p>
          <a:p>
            <a:pPr algn="ctr" eaLnBrk="1" hangingPunct="1"/>
            <a:r>
              <a:rPr kumimoji="0" lang="pt-BR" sz="1800"/>
              <a:t>(W = 5)</a:t>
            </a:r>
            <a:endParaRPr kumimoji="0" lang="en-US" sz="1800"/>
          </a:p>
        </p:txBody>
      </p:sp>
      <p:sp>
        <p:nvSpPr>
          <p:cNvPr id="35" name="AutoShape 34"/>
          <p:cNvSpPr>
            <a:spLocks/>
          </p:cNvSpPr>
          <p:nvPr/>
        </p:nvSpPr>
        <p:spPr bwMode="auto">
          <a:xfrm>
            <a:off x="762000" y="5194300"/>
            <a:ext cx="1841500" cy="596900"/>
          </a:xfrm>
          <a:prstGeom prst="borderCallout2">
            <a:avLst>
              <a:gd name="adj1" fmla="val 19148"/>
              <a:gd name="adj2" fmla="val 104139"/>
              <a:gd name="adj3" fmla="val 19148"/>
              <a:gd name="adj4" fmla="val 107157"/>
              <a:gd name="adj5" fmla="val -227657"/>
              <a:gd name="adj6" fmla="val 110343"/>
            </a:avLst>
          </a:prstGeom>
          <a:noFill/>
          <a:ln w="28575" cap="sq">
            <a:solidFill>
              <a:srgbClr val="FF3300"/>
            </a:solidFill>
            <a:miter lim="800000"/>
            <a:headEnd/>
            <a:tailEnd/>
          </a:ln>
        </p:spPr>
        <p:txBody>
          <a:bodyPr anchor="ctr"/>
          <a:lstStyle/>
          <a:p>
            <a:pPr algn="ctr"/>
            <a:r>
              <a:rPr lang="pt-BR" sz="2000"/>
              <a:t>compressor</a:t>
            </a:r>
          </a:p>
        </p:txBody>
      </p:sp>
      <p:sp>
        <p:nvSpPr>
          <p:cNvPr id="36" name="AutoShape 35"/>
          <p:cNvSpPr>
            <a:spLocks/>
          </p:cNvSpPr>
          <p:nvPr/>
        </p:nvSpPr>
        <p:spPr bwMode="auto">
          <a:xfrm>
            <a:off x="6173788" y="5245100"/>
            <a:ext cx="1827212" cy="622300"/>
          </a:xfrm>
          <a:prstGeom prst="borderCallout2">
            <a:avLst>
              <a:gd name="adj1" fmla="val 18366"/>
              <a:gd name="adj2" fmla="val -4171"/>
              <a:gd name="adj3" fmla="val 18366"/>
              <a:gd name="adj4" fmla="val -4171"/>
              <a:gd name="adj5" fmla="val -216329"/>
              <a:gd name="adj6" fmla="val -8426"/>
            </a:avLst>
          </a:prstGeom>
          <a:noFill/>
          <a:ln w="28575" cap="sq">
            <a:solidFill>
              <a:srgbClr val="FF3300"/>
            </a:solidFill>
            <a:miter lim="800000"/>
            <a:headEnd/>
            <a:tailEnd/>
          </a:ln>
        </p:spPr>
        <p:txBody>
          <a:bodyPr anchor="ctr"/>
          <a:lstStyle/>
          <a:p>
            <a:pPr algn="ctr"/>
            <a:r>
              <a:rPr lang="pt-BR" sz="2000"/>
              <a:t>decompressor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pt-BR" dirty="0" smtClean="0"/>
              <a:t>Compression Applied to NoC Data</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96</a:t>
            </a:fld>
            <a:endParaRPr lang="en-US" dirty="0"/>
          </a:p>
        </p:txBody>
      </p:sp>
      <p:graphicFrame>
        <p:nvGraphicFramePr>
          <p:cNvPr id="5" name="Group 1278"/>
          <p:cNvGraphicFramePr>
            <a:graphicFrameLocks noGrp="1"/>
          </p:cNvGraphicFramePr>
          <p:nvPr>
            <p:ph idx="1"/>
          </p:nvPr>
        </p:nvGraphicFramePr>
        <p:xfrm>
          <a:off x="1371600" y="2438400"/>
          <a:ext cx="6080125" cy="3810000"/>
        </p:xfrm>
        <a:graphic>
          <a:graphicData uri="http://schemas.openxmlformats.org/drawingml/2006/table">
            <a:tbl>
              <a:tblPr/>
              <a:tblGrid>
                <a:gridCol w="1517650"/>
                <a:gridCol w="1522413"/>
                <a:gridCol w="1517650"/>
                <a:gridCol w="1522412"/>
              </a:tblGrid>
              <a:tr h="6175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Core</a:t>
                      </a:r>
                      <a:endParaRPr kumimoji="1"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Original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Payload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(32-bits)</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161925"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Comp.</a:t>
                      </a:r>
                    </a:p>
                    <a:p>
                      <a:pPr marL="342900" marR="0" lvl="0" indent="-161925"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32 -&gt; </a:t>
                      </a:r>
                      <a:r>
                        <a:rPr kumimoji="1" lang="en-US" sz="1600" b="1" i="0" u="none" strike="noStrike" cap="none" normalizeH="0" baseline="0" smtClean="0">
                          <a:ln>
                            <a:noFill/>
                          </a:ln>
                          <a:solidFill>
                            <a:schemeClr val="tx1"/>
                          </a:solidFill>
                          <a:effectLst/>
                          <a:latin typeface="Arial" charset="0"/>
                          <a:ea typeface="Times New Roman" pitchFamily="18" charset="0"/>
                          <a:cs typeface="Arial" charset="0"/>
                        </a:rPr>
                        <a:t>12</a:t>
                      </a: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 </a:t>
                      </a:r>
                      <a:endParaRPr kumimoji="1" lang="en-U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161925"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Comp.</a:t>
                      </a:r>
                    </a:p>
                    <a:p>
                      <a:pPr marL="342900" marR="0" lvl="0" indent="-161925"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32 -&gt; </a:t>
                      </a:r>
                      <a:r>
                        <a:rPr kumimoji="1" lang="en-US" sz="1600" b="1" i="0" u="none" strike="noStrike" cap="none" normalizeH="0" baseline="0" smtClean="0">
                          <a:ln>
                            <a:noFill/>
                          </a:ln>
                          <a:solidFill>
                            <a:schemeClr val="tx1"/>
                          </a:solidFill>
                          <a:effectLst/>
                          <a:latin typeface="Arial" charset="0"/>
                          <a:ea typeface="Times New Roman" pitchFamily="18" charset="0"/>
                          <a:cs typeface="Arial" charset="0"/>
                        </a:rPr>
                        <a:t>10</a:t>
                      </a: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 </a:t>
                      </a:r>
                      <a:endParaRPr kumimoji="1" lang="en-US" sz="1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161925"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5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22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30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3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511</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949</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smtClean="0">
                          <a:ln>
                            <a:noFill/>
                          </a:ln>
                          <a:solidFill>
                            <a:schemeClr val="tx1"/>
                          </a:solidFill>
                          <a:effectLst/>
                          <a:latin typeface="Arial" charset="0"/>
                          <a:ea typeface="Times New Roman" pitchFamily="18" charset="0"/>
                          <a:cs typeface="Arial" charset="0"/>
                        </a:rPr>
                        <a:t>1198</a:t>
                      </a:r>
                      <a:endParaRPr kumimoji="1"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5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2400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2400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2400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3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5670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5670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smtClean="0">
                          <a:ln>
                            <a:noFill/>
                          </a:ln>
                          <a:solidFill>
                            <a:schemeClr val="tx1"/>
                          </a:solidFill>
                          <a:effectLst/>
                          <a:latin typeface="Arial" charset="0"/>
                          <a:ea typeface="Times New Roman" pitchFamily="18" charset="0"/>
                          <a:cs typeface="Arial" charset="0"/>
                        </a:rPr>
                        <a:t>5670</a:t>
                      </a:r>
                      <a:endParaRPr kumimoji="1"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5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5</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6050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10976</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14000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3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6</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9594</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11918</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12171</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5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7</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3230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4069</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5054</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3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8</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4462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4462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4462</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5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chemeClr val="tx1"/>
                          </a:solidFill>
                          <a:effectLst/>
                          <a:latin typeface="Arial" charset="0"/>
                          <a:ea typeface="Times New Roman" pitchFamily="18" charset="0"/>
                          <a:cs typeface="Arial" charset="0"/>
                        </a:rPr>
                        <a:t>9</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768</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1426</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1791</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1936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10</a:t>
                      </a:r>
                      <a:endParaRPr kumimoji="1"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370</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Arial" charset="0"/>
                          <a:ea typeface="Times New Roman" pitchFamily="18" charset="0"/>
                          <a:cs typeface="Arial" charset="0"/>
                        </a:rPr>
                        <a:t>6876</a:t>
                      </a:r>
                      <a:endParaRPr kumimoji="1" lang="en-US" sz="3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1400" b="0" i="0" u="none" strike="noStrike" cap="none" normalizeH="0" baseline="0" dirty="0" smtClean="0">
                          <a:ln>
                            <a:noFill/>
                          </a:ln>
                          <a:solidFill>
                            <a:schemeClr val="tx1"/>
                          </a:solidFill>
                          <a:effectLst/>
                          <a:latin typeface="Arial" charset="0"/>
                          <a:ea typeface="Times New Roman" pitchFamily="18" charset="0"/>
                          <a:cs typeface="Arial" charset="0"/>
                        </a:rPr>
                        <a:t>8780</a:t>
                      </a:r>
                      <a:endParaRPr kumimoji="1" lang="en-US" sz="3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6" name="Rectangle 1091"/>
          <p:cNvSpPr>
            <a:spLocks noChangeArrowheads="1"/>
          </p:cNvSpPr>
          <p:nvPr/>
        </p:nvSpPr>
        <p:spPr bwMode="auto">
          <a:xfrm>
            <a:off x="152400" y="1295400"/>
            <a:ext cx="8610600" cy="1028700"/>
          </a:xfrm>
          <a:prstGeom prst="rect">
            <a:avLst/>
          </a:prstGeom>
          <a:noFill/>
          <a:ln w="9525">
            <a:noFill/>
            <a:miter lim="800000"/>
            <a:headEnd/>
            <a:tailEnd/>
          </a:ln>
        </p:spPr>
        <p:txBody>
          <a:bodyPr lIns="92075" tIns="46038" rIns="92075" bIns="46038"/>
          <a:lstStyle/>
          <a:p>
            <a:pPr marL="342900" indent="-342900">
              <a:spcBef>
                <a:spcPct val="20000"/>
              </a:spcBef>
              <a:buClr>
                <a:srgbClr val="66FF66"/>
              </a:buClr>
              <a:buSzPct val="65000"/>
              <a:buFont typeface="Monotype Sorts" pitchFamily="2" charset="2"/>
              <a:buChar char="n"/>
            </a:pPr>
            <a:r>
              <a:rPr lang="en-US" sz="2800" dirty="0"/>
              <a:t>Example for d695 ITC’02 benchmark</a:t>
            </a:r>
          </a:p>
          <a:p>
            <a:pPr marL="742950" lvl="1" indent="-285750">
              <a:spcBef>
                <a:spcPct val="20000"/>
              </a:spcBef>
              <a:buClr>
                <a:srgbClr val="66FF66"/>
              </a:buClr>
              <a:buFontTx/>
              <a:buChar char="–"/>
            </a:pPr>
            <a:r>
              <a:rPr lang="en-US" dirty="0"/>
              <a:t> uncompressed and compressed data (#flits)</a:t>
            </a:r>
          </a:p>
        </p:txBody>
      </p:sp>
      <p:sp>
        <p:nvSpPr>
          <p:cNvPr id="7" name="Rectangle 1281"/>
          <p:cNvSpPr>
            <a:spLocks noChangeArrowheads="1"/>
          </p:cNvSpPr>
          <p:nvPr/>
        </p:nvSpPr>
        <p:spPr bwMode="auto">
          <a:xfrm>
            <a:off x="1376363" y="4419600"/>
            <a:ext cx="6075362" cy="269875"/>
          </a:xfrm>
          <a:prstGeom prst="rect">
            <a:avLst/>
          </a:prstGeom>
          <a:solidFill>
            <a:srgbClr val="FFFF99">
              <a:alpha val="41176"/>
            </a:srgbClr>
          </a:solidFill>
          <a:ln w="76200" cap="sq" algn="ctr">
            <a:noFill/>
            <a:miter lim="800000"/>
            <a:headEnd/>
            <a:tailEnd/>
          </a:ln>
        </p:spPr>
        <p:txBody>
          <a:bodyPr wrap="none" anchor="ctr"/>
          <a:lstStyle/>
          <a:p>
            <a:endParaRPr lang="en-US"/>
          </a:p>
        </p:txBody>
      </p:sp>
      <p:sp>
        <p:nvSpPr>
          <p:cNvPr id="8" name="Oval 1282"/>
          <p:cNvSpPr>
            <a:spLocks noChangeArrowheads="1"/>
          </p:cNvSpPr>
          <p:nvPr/>
        </p:nvSpPr>
        <p:spPr bwMode="auto">
          <a:xfrm>
            <a:off x="927100" y="4329113"/>
            <a:ext cx="6975475" cy="449262"/>
          </a:xfrm>
          <a:prstGeom prst="ellipse">
            <a:avLst/>
          </a:prstGeom>
          <a:noFill/>
          <a:ln w="76200" cap="sq" algn="ctr">
            <a:solidFill>
              <a:srgbClr val="FF3300"/>
            </a:solidFill>
            <a:round/>
            <a:headEnd/>
            <a:tailEnd/>
          </a:ln>
        </p:spPr>
        <p:txBody>
          <a:bodyPr wrap="none" anchor="ctr"/>
          <a:lstStyle/>
          <a:p>
            <a:endParaRPr lang="en-US"/>
          </a:p>
        </p:txBody>
      </p:sp>
      <p:sp>
        <p:nvSpPr>
          <p:cNvPr id="9" name="Text Box 1283"/>
          <p:cNvSpPr txBox="1">
            <a:spLocks noChangeArrowheads="1"/>
          </p:cNvSpPr>
          <p:nvPr/>
        </p:nvSpPr>
        <p:spPr bwMode="auto">
          <a:xfrm>
            <a:off x="476250" y="6400800"/>
            <a:ext cx="7643813" cy="457200"/>
          </a:xfrm>
          <a:prstGeom prst="rect">
            <a:avLst/>
          </a:prstGeom>
          <a:noFill/>
          <a:ln w="76200" cap="sq" algn="ctr">
            <a:noFill/>
            <a:miter lim="800000"/>
            <a:headEnd/>
            <a:tailEnd/>
          </a:ln>
        </p:spPr>
        <p:txBody>
          <a:bodyPr wrap="none">
            <a:spAutoFit/>
          </a:bodyPr>
          <a:lstStyle/>
          <a:p>
            <a:pPr algn="ctr"/>
            <a:r>
              <a:rPr lang="fr-FR"/>
              <a:t>Compression may increase test time of individual cores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Compression Applied to NoC Data</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97</a:t>
            </a:fld>
            <a:endParaRPr lang="en-US" dirty="0"/>
          </a:p>
        </p:txBody>
      </p:sp>
      <p:sp>
        <p:nvSpPr>
          <p:cNvPr id="5" name="Rectangle 3"/>
          <p:cNvSpPr txBox="1">
            <a:spLocks noChangeArrowheads="1"/>
          </p:cNvSpPr>
          <p:nvPr/>
        </p:nvSpPr>
        <p:spPr>
          <a:xfrm>
            <a:off x="609600" y="1447800"/>
            <a:ext cx="7848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Conclusion:</a:t>
            </a:r>
          </a:p>
          <a:p>
            <a:pPr marL="800100" lvl="1" indent="-342900">
              <a:spcBef>
                <a:spcPct val="20000"/>
              </a:spcBef>
              <a:buFont typeface="Arial" pitchFamily="34" charset="0"/>
              <a:buChar char="•"/>
            </a:pPr>
            <a:r>
              <a:rPr kumimoji="0" lang="en-US" sz="2400" b="0" i="0" u="none" strike="noStrike" kern="1200" cap="none" spc="0" normalizeH="0" baseline="0" noProof="0" dirty="0" smtClean="0">
                <a:ln>
                  <a:noFill/>
                </a:ln>
                <a:effectLst/>
                <a:uLnTx/>
                <a:uFillTx/>
                <a:latin typeface="+mn-lt"/>
                <a:ea typeface="+mn-ea"/>
                <a:cs typeface="+mn-cs"/>
              </a:rPr>
              <a:t>Local increase in test time</a:t>
            </a:r>
          </a:p>
          <a:p>
            <a:pPr marL="800100" lvl="1" indent="-342900">
              <a:spcBef>
                <a:spcPct val="20000"/>
              </a:spcBef>
              <a:buFont typeface="Arial" pitchFamily="34" charset="0"/>
              <a:buChar char="•"/>
            </a:pPr>
            <a:r>
              <a:rPr kumimoji="0" lang="en-US" sz="2400" b="0" i="0" u="none" strike="noStrike" kern="1200" cap="none" spc="0" normalizeH="0" baseline="0" noProof="0" dirty="0" smtClean="0">
                <a:ln>
                  <a:noFill/>
                </a:ln>
                <a:effectLst/>
                <a:uLnTx/>
                <a:uFillTx/>
                <a:latin typeface="+mn-lt"/>
                <a:ea typeface="+mn-ea"/>
                <a:cs typeface="+mn-cs"/>
              </a:rPr>
              <a:t>Increase test parallelism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effectLst/>
                <a:uLnTx/>
                <a:uFillTx/>
                <a:latin typeface="+mn-lt"/>
                <a:ea typeface="+mn-ea"/>
                <a:cs typeface="+mn-cs"/>
              </a:rPr>
              <a:t>Global test time reduction</a:t>
            </a:r>
          </a:p>
        </p:txBody>
      </p:sp>
      <p:graphicFrame>
        <p:nvGraphicFramePr>
          <p:cNvPr id="6" name="Group 81"/>
          <p:cNvGraphicFramePr>
            <a:graphicFrameLocks noGrp="1"/>
          </p:cNvGraphicFramePr>
          <p:nvPr>
            <p:ph sz="half" idx="4294967295"/>
          </p:nvPr>
        </p:nvGraphicFramePr>
        <p:xfrm>
          <a:off x="2501900" y="3654425"/>
          <a:ext cx="6300788" cy="1844676"/>
        </p:xfrm>
        <a:graphic>
          <a:graphicData uri="http://schemas.openxmlformats.org/drawingml/2006/table">
            <a:tbl>
              <a:tblPr/>
              <a:tblGrid>
                <a:gridCol w="4214813"/>
                <a:gridCol w="2085975"/>
              </a:tblGrid>
              <a:tr h="614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cs typeface="Times New Roman" pitchFamily="18" charset="0"/>
                        </a:rPr>
                        <a:t>System Configuration</a:t>
                      </a:r>
                      <a:endParaRPr kumimoji="1" lang="en-US" sz="44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cs typeface="Times New Roman" pitchFamily="18" charset="0"/>
                        </a:rPr>
                        <a:t>Test time</a:t>
                      </a:r>
                      <a:endParaRPr kumimoji="1" lang="en-US" sz="44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6159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0" i="0" u="none" strike="noStrike" cap="none" normalizeH="0" baseline="0" smtClean="0">
                          <a:ln>
                            <a:noFill/>
                          </a:ln>
                          <a:solidFill>
                            <a:schemeClr val="tx1"/>
                          </a:solidFill>
                          <a:effectLst/>
                          <a:latin typeface="Times New Roman" pitchFamily="18" charset="0"/>
                          <a:cs typeface="Times New Roman" pitchFamily="18" charset="0"/>
                        </a:rPr>
                        <a:t>1 32-bit input port</a:t>
                      </a:r>
                      <a:endParaRPr kumimoji="1" lang="en-US" sz="4400" b="0" i="0" u="none" strike="noStrike" cap="none" normalizeH="0" baseline="0" smtClean="0">
                        <a:ln>
                          <a:noFill/>
                        </a:ln>
                        <a:solidFill>
                          <a:schemeClr val="tx1"/>
                        </a:solidFill>
                        <a:effectLst/>
                        <a:latin typeface="Arial" charset="0"/>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0" i="0" u="none" strike="noStrike" cap="none" normalizeH="0" baseline="0" smtClean="0">
                          <a:ln>
                            <a:noFill/>
                          </a:ln>
                          <a:solidFill>
                            <a:schemeClr val="tx1"/>
                          </a:solidFill>
                          <a:effectLst/>
                          <a:latin typeface="Times New Roman" pitchFamily="18" charset="0"/>
                          <a:cs typeface="Times New Roman" pitchFamily="18" charset="0"/>
                        </a:rPr>
                        <a:t>36588 cycles</a:t>
                      </a: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r h="614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0" i="0" u="none" strike="noStrike" cap="none" normalizeH="0" baseline="0" smtClean="0">
                          <a:ln>
                            <a:noFill/>
                          </a:ln>
                          <a:solidFill>
                            <a:srgbClr val="FFFF00"/>
                          </a:solidFill>
                          <a:effectLst/>
                          <a:latin typeface="Times New Roman" pitchFamily="18" charset="0"/>
                          <a:cs typeface="Times New Roman" pitchFamily="18" charset="0"/>
                        </a:rPr>
                        <a:t>3 input ports of 12, 10, and 10 bits</a:t>
                      </a:r>
                      <a:endParaRPr kumimoji="1" lang="en-US" sz="4400" b="0" i="0" u="none" strike="noStrike" cap="none" normalizeH="0" baseline="0" smtClean="0">
                        <a:ln>
                          <a:noFill/>
                        </a:ln>
                        <a:solidFill>
                          <a:srgbClr val="FFFF00"/>
                        </a:solidFill>
                        <a:effectLst/>
                        <a:latin typeface="Arial" charset="0"/>
                      </a:endParaRP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2000" b="1" i="0" u="none" strike="noStrike" cap="none" normalizeH="0" baseline="0" dirty="0" smtClean="0">
                          <a:ln>
                            <a:noFill/>
                          </a:ln>
                          <a:solidFill>
                            <a:srgbClr val="FFFF00"/>
                          </a:solidFill>
                          <a:effectLst/>
                          <a:latin typeface="Times New Roman" pitchFamily="18" charset="0"/>
                          <a:cs typeface="Times New Roman" pitchFamily="18" charset="0"/>
                        </a:rPr>
                        <a:t>24395 cycles</a:t>
                      </a:r>
                    </a:p>
                  </a:txBody>
                  <a:tcPr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7" name="Group 70"/>
          <p:cNvGrpSpPr>
            <a:grpSpLocks/>
          </p:cNvGrpSpPr>
          <p:nvPr/>
        </p:nvGrpSpPr>
        <p:grpSpPr bwMode="auto">
          <a:xfrm>
            <a:off x="566738" y="4284663"/>
            <a:ext cx="1665287" cy="1125537"/>
            <a:chOff x="385" y="2330"/>
            <a:chExt cx="1049" cy="709"/>
          </a:xfrm>
        </p:grpSpPr>
        <p:sp>
          <p:nvSpPr>
            <p:cNvPr id="8" name="AutoShape 56"/>
            <p:cNvSpPr>
              <a:spLocks/>
            </p:cNvSpPr>
            <p:nvPr/>
          </p:nvSpPr>
          <p:spPr bwMode="auto">
            <a:xfrm>
              <a:off x="1321" y="2330"/>
              <a:ext cx="113" cy="709"/>
            </a:xfrm>
            <a:prstGeom prst="leftBrace">
              <a:avLst>
                <a:gd name="adj1" fmla="val 52286"/>
                <a:gd name="adj2" fmla="val 50000"/>
              </a:avLst>
            </a:prstGeom>
            <a:noFill/>
            <a:ln w="28575" cap="sq">
              <a:solidFill>
                <a:schemeClr val="tx1"/>
              </a:solidFill>
              <a:round/>
              <a:headEnd/>
              <a:tailEnd/>
            </a:ln>
          </p:spPr>
          <p:txBody>
            <a:bodyPr wrap="none" anchor="ctr"/>
            <a:lstStyle/>
            <a:p>
              <a:endParaRPr lang="en-US"/>
            </a:p>
          </p:txBody>
        </p:sp>
        <p:sp>
          <p:nvSpPr>
            <p:cNvPr id="9" name="Text Box 57"/>
            <p:cNvSpPr txBox="1">
              <a:spLocks noChangeArrowheads="1"/>
            </p:cNvSpPr>
            <p:nvPr/>
          </p:nvSpPr>
          <p:spPr bwMode="auto">
            <a:xfrm>
              <a:off x="385" y="2443"/>
              <a:ext cx="821" cy="480"/>
            </a:xfrm>
            <a:prstGeom prst="rect">
              <a:avLst/>
            </a:prstGeom>
            <a:noFill/>
            <a:ln w="76200" cap="sq">
              <a:noFill/>
              <a:miter lim="800000"/>
              <a:headEnd/>
              <a:tailEnd/>
            </a:ln>
          </p:spPr>
          <p:txBody>
            <a:bodyPr wrap="none">
              <a:spAutoFit/>
            </a:bodyPr>
            <a:lstStyle/>
            <a:p>
              <a:pPr algn="ctr"/>
              <a:r>
                <a:rPr lang="fr-FR" sz="2200" dirty="0"/>
                <a:t>32 ATE</a:t>
              </a:r>
            </a:p>
            <a:p>
              <a:pPr algn="ctr"/>
              <a:r>
                <a:rPr lang="fr-FR" sz="2200" dirty="0" err="1"/>
                <a:t>channels</a:t>
              </a:r>
              <a:endParaRPr lang="fr-FR" sz="2200" dirty="0"/>
            </a:p>
          </p:txBody>
        </p:sp>
      </p:grpSp>
      <p:sp>
        <p:nvSpPr>
          <p:cNvPr id="10" name="AutoShape 82"/>
          <p:cNvSpPr>
            <a:spLocks noChangeArrowheads="1"/>
          </p:cNvSpPr>
          <p:nvPr/>
        </p:nvSpPr>
        <p:spPr bwMode="auto">
          <a:xfrm>
            <a:off x="6102350" y="1673225"/>
            <a:ext cx="1709738" cy="1711325"/>
          </a:xfrm>
          <a:prstGeom prst="verticalScroll">
            <a:avLst>
              <a:gd name="adj" fmla="val 12500"/>
            </a:avLst>
          </a:prstGeom>
          <a:solidFill>
            <a:srgbClr val="FF9900"/>
          </a:solidFill>
          <a:ln w="12700" cap="sq">
            <a:solidFill>
              <a:srgbClr val="003366"/>
            </a:solidFill>
            <a:round/>
            <a:headEnd/>
            <a:tailEnd/>
          </a:ln>
        </p:spPr>
        <p:txBody>
          <a:bodyPr wrap="none" anchor="ctr"/>
          <a:lstStyle/>
          <a:p>
            <a:r>
              <a:rPr lang="fr-FR" b="1" dirty="0"/>
              <a:t>d695</a:t>
            </a:r>
          </a:p>
          <a:p>
            <a:pPr>
              <a:buFontTx/>
              <a:buChar char="•"/>
            </a:pPr>
            <a:r>
              <a:rPr lang="fr-FR" sz="1600" b="1" dirty="0"/>
              <a:t>32 Inputs </a:t>
            </a:r>
          </a:p>
          <a:p>
            <a:pPr>
              <a:buFontTx/>
              <a:buChar char="•"/>
            </a:pPr>
            <a:r>
              <a:rPr lang="fr-FR" sz="1600" b="1" dirty="0"/>
              <a:t>32 Outputs</a:t>
            </a:r>
          </a:p>
          <a:p>
            <a:pPr>
              <a:buFontTx/>
              <a:buChar char="•"/>
            </a:pPr>
            <a:r>
              <a:rPr lang="fr-FR" sz="1600" b="1" dirty="0"/>
              <a:t>10 </a:t>
            </a:r>
            <a:r>
              <a:rPr lang="fr-FR" sz="1600" b="1" dirty="0" err="1"/>
              <a:t>Cores</a:t>
            </a:r>
            <a:endParaRPr lang="fr-FR" sz="1600" b="1" dirty="0"/>
          </a:p>
          <a:p>
            <a:endParaRPr lang="fr-FR" sz="1600" dirty="0"/>
          </a:p>
        </p:txBody>
      </p:sp>
      <p:sp>
        <p:nvSpPr>
          <p:cNvPr id="11" name="Oval 83"/>
          <p:cNvSpPr>
            <a:spLocks noChangeArrowheads="1"/>
          </p:cNvSpPr>
          <p:nvPr/>
        </p:nvSpPr>
        <p:spPr bwMode="auto">
          <a:xfrm>
            <a:off x="6958013" y="5768975"/>
            <a:ext cx="1620837" cy="584200"/>
          </a:xfrm>
          <a:prstGeom prst="ellipse">
            <a:avLst/>
          </a:prstGeom>
          <a:solidFill>
            <a:srgbClr val="FFFF00"/>
          </a:solidFill>
          <a:ln w="76200" cap="sq" algn="ctr">
            <a:solidFill>
              <a:srgbClr val="FF3300"/>
            </a:solidFill>
            <a:round/>
            <a:headEnd/>
            <a:tailEnd/>
          </a:ln>
        </p:spPr>
        <p:txBody>
          <a:bodyPr wrap="none" anchor="ctr"/>
          <a:lstStyle/>
          <a:p>
            <a:pPr algn="ctr"/>
            <a:r>
              <a:rPr lang="fr-FR" b="1" dirty="0"/>
              <a:t>33%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Test Scheduling with Compression</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98</a:t>
            </a:fld>
            <a:endParaRPr lang="en-US" dirty="0"/>
          </a:p>
        </p:txBody>
      </p:sp>
      <p:sp>
        <p:nvSpPr>
          <p:cNvPr id="5" name="AutoShape 3"/>
          <p:cNvSpPr>
            <a:spLocks noChangeArrowheads="1"/>
          </p:cNvSpPr>
          <p:nvPr/>
        </p:nvSpPr>
        <p:spPr bwMode="auto">
          <a:xfrm>
            <a:off x="1447800" y="1295400"/>
            <a:ext cx="2209800" cy="838200"/>
          </a:xfrm>
          <a:prstGeom prst="flowChartPreparation">
            <a:avLst/>
          </a:prstGeom>
          <a:noFill/>
          <a:ln w="28575" cap="sq">
            <a:solidFill>
              <a:srgbClr val="66FF33"/>
            </a:solidFill>
            <a:miter lim="800000"/>
            <a:headEnd type="none" w="sm" len="sm"/>
            <a:tailEnd type="none" w="sm" len="sm"/>
          </a:ln>
        </p:spPr>
        <p:txBody>
          <a:bodyPr wrap="none" anchor="ctr"/>
          <a:lstStyle/>
          <a:p>
            <a:pPr algn="ctr"/>
            <a:r>
              <a:rPr kumimoji="0" lang="en-US" sz="2200"/>
              <a:t> Define test </a:t>
            </a:r>
          </a:p>
          <a:p>
            <a:pPr algn="ctr"/>
            <a:r>
              <a:rPr kumimoji="0" lang="en-US" sz="2200"/>
              <a:t>packets</a:t>
            </a:r>
          </a:p>
        </p:txBody>
      </p:sp>
      <p:sp>
        <p:nvSpPr>
          <p:cNvPr id="6" name="AutoShape 4"/>
          <p:cNvSpPr>
            <a:spLocks noChangeArrowheads="1"/>
          </p:cNvSpPr>
          <p:nvPr/>
        </p:nvSpPr>
        <p:spPr bwMode="auto">
          <a:xfrm>
            <a:off x="990600" y="2438400"/>
            <a:ext cx="3124200" cy="838200"/>
          </a:xfrm>
          <a:prstGeom prst="flowChartPreparation">
            <a:avLst/>
          </a:prstGeom>
          <a:noFill/>
          <a:ln w="28575" cap="sq">
            <a:solidFill>
              <a:srgbClr val="66FF33"/>
            </a:solidFill>
            <a:miter lim="800000"/>
            <a:headEnd type="none" w="sm" len="sm"/>
            <a:tailEnd type="none" w="sm" len="sm"/>
          </a:ln>
        </p:spPr>
        <p:txBody>
          <a:bodyPr wrap="none" anchor="ctr"/>
          <a:lstStyle/>
          <a:p>
            <a:pPr algn="ctr"/>
            <a:r>
              <a:rPr kumimoji="0" lang="en-US" sz="2200"/>
              <a:t> </a:t>
            </a:r>
            <a:r>
              <a:rPr kumimoji="0" lang="en-US" sz="2000"/>
              <a:t>Define access paths </a:t>
            </a:r>
          </a:p>
          <a:p>
            <a:pPr algn="ctr"/>
            <a:r>
              <a:rPr kumimoji="0" lang="en-US" sz="2000"/>
              <a:t>for each core</a:t>
            </a:r>
          </a:p>
        </p:txBody>
      </p:sp>
      <p:sp>
        <p:nvSpPr>
          <p:cNvPr id="7" name="AutoShape 5"/>
          <p:cNvSpPr>
            <a:spLocks noChangeArrowheads="1"/>
          </p:cNvSpPr>
          <p:nvPr/>
        </p:nvSpPr>
        <p:spPr bwMode="auto">
          <a:xfrm>
            <a:off x="1447800" y="3657600"/>
            <a:ext cx="2209800" cy="762000"/>
          </a:xfrm>
          <a:prstGeom prst="flowChartProcess">
            <a:avLst/>
          </a:prstGeom>
          <a:noFill/>
          <a:ln w="28575" cap="sq">
            <a:solidFill>
              <a:srgbClr val="66FF33"/>
            </a:solidFill>
            <a:miter lim="800000"/>
            <a:headEnd type="none" w="sm" len="sm"/>
            <a:tailEnd type="none" w="sm" len="sm"/>
          </a:ln>
        </p:spPr>
        <p:txBody>
          <a:bodyPr wrap="none" anchor="ctr"/>
          <a:lstStyle/>
          <a:p>
            <a:pPr algn="ctr"/>
            <a:r>
              <a:rPr kumimoji="0" lang="en-US" sz="2200"/>
              <a:t>Select a packet</a:t>
            </a:r>
          </a:p>
        </p:txBody>
      </p:sp>
      <p:sp>
        <p:nvSpPr>
          <p:cNvPr id="8" name="AutoShape 6"/>
          <p:cNvSpPr>
            <a:spLocks noChangeArrowheads="1"/>
          </p:cNvSpPr>
          <p:nvPr/>
        </p:nvSpPr>
        <p:spPr bwMode="auto">
          <a:xfrm>
            <a:off x="1524000" y="4800600"/>
            <a:ext cx="2057400" cy="762000"/>
          </a:xfrm>
          <a:prstGeom prst="flowChartProcess">
            <a:avLst/>
          </a:prstGeom>
          <a:noFill/>
          <a:ln w="28575" cap="sq">
            <a:solidFill>
              <a:srgbClr val="66FF33"/>
            </a:solidFill>
            <a:miter lim="800000"/>
            <a:headEnd type="none" w="sm" len="sm"/>
            <a:tailEnd type="none" w="sm" len="sm"/>
          </a:ln>
        </p:spPr>
        <p:txBody>
          <a:bodyPr wrap="none" anchor="ctr"/>
          <a:lstStyle/>
          <a:p>
            <a:pPr algn="ctr"/>
            <a:r>
              <a:rPr kumimoji="0" lang="en-US" sz="2200"/>
              <a:t>Find available </a:t>
            </a:r>
          </a:p>
          <a:p>
            <a:pPr algn="ctr"/>
            <a:r>
              <a:rPr kumimoji="0" lang="en-US" sz="2200"/>
              <a:t>access path</a:t>
            </a:r>
          </a:p>
        </p:txBody>
      </p:sp>
      <p:sp>
        <p:nvSpPr>
          <p:cNvPr id="9" name="AutoShape 7"/>
          <p:cNvSpPr>
            <a:spLocks noChangeArrowheads="1"/>
          </p:cNvSpPr>
          <p:nvPr/>
        </p:nvSpPr>
        <p:spPr bwMode="auto">
          <a:xfrm>
            <a:off x="1524000" y="5943600"/>
            <a:ext cx="2057400" cy="762000"/>
          </a:xfrm>
          <a:prstGeom prst="flowChartProcess">
            <a:avLst/>
          </a:prstGeom>
          <a:noFill/>
          <a:ln w="28575" cap="sq">
            <a:solidFill>
              <a:srgbClr val="66FF33"/>
            </a:solidFill>
            <a:miter lim="800000"/>
            <a:headEnd type="none" w="sm" len="sm"/>
            <a:tailEnd type="none" w="sm" len="sm"/>
          </a:ln>
        </p:spPr>
        <p:txBody>
          <a:bodyPr wrap="none" anchor="ctr"/>
          <a:lstStyle/>
          <a:p>
            <a:pPr algn="ctr"/>
            <a:r>
              <a:rPr kumimoji="0" lang="en-US" sz="2200"/>
              <a:t>Schedule </a:t>
            </a:r>
          </a:p>
          <a:p>
            <a:pPr algn="ctr"/>
            <a:r>
              <a:rPr kumimoji="0" lang="en-US" sz="2200"/>
              <a:t>packet</a:t>
            </a:r>
          </a:p>
        </p:txBody>
      </p:sp>
      <p:cxnSp>
        <p:nvCxnSpPr>
          <p:cNvPr id="10" name="AutoShape 8"/>
          <p:cNvCxnSpPr>
            <a:cxnSpLocks noChangeShapeType="1"/>
            <a:stCxn id="5" idx="2"/>
            <a:endCxn id="6" idx="0"/>
          </p:cNvCxnSpPr>
          <p:nvPr/>
        </p:nvCxnSpPr>
        <p:spPr bwMode="auto">
          <a:xfrm>
            <a:off x="2552700" y="2147888"/>
            <a:ext cx="0" cy="276225"/>
          </a:xfrm>
          <a:prstGeom prst="straightConnector1">
            <a:avLst/>
          </a:prstGeom>
          <a:noFill/>
          <a:ln w="38100" cap="sq">
            <a:solidFill>
              <a:schemeClr val="tx1"/>
            </a:solidFill>
            <a:round/>
            <a:headEnd type="none" w="sm" len="sm"/>
            <a:tailEnd type="triangle" w="med" len="med"/>
          </a:ln>
        </p:spPr>
      </p:cxnSp>
      <p:cxnSp>
        <p:nvCxnSpPr>
          <p:cNvPr id="11" name="AutoShape 9"/>
          <p:cNvCxnSpPr>
            <a:cxnSpLocks noChangeShapeType="1"/>
            <a:stCxn id="6" idx="2"/>
            <a:endCxn id="7" idx="0"/>
          </p:cNvCxnSpPr>
          <p:nvPr/>
        </p:nvCxnSpPr>
        <p:spPr bwMode="auto">
          <a:xfrm>
            <a:off x="2552700" y="3290888"/>
            <a:ext cx="0" cy="352425"/>
          </a:xfrm>
          <a:prstGeom prst="straightConnector1">
            <a:avLst/>
          </a:prstGeom>
          <a:noFill/>
          <a:ln w="38100" cap="sq">
            <a:solidFill>
              <a:schemeClr val="tx1"/>
            </a:solidFill>
            <a:round/>
            <a:headEnd type="none" w="sm" len="sm"/>
            <a:tailEnd type="triangle" w="med" len="med"/>
          </a:ln>
        </p:spPr>
      </p:cxnSp>
      <p:cxnSp>
        <p:nvCxnSpPr>
          <p:cNvPr id="12" name="AutoShape 10"/>
          <p:cNvCxnSpPr>
            <a:cxnSpLocks noChangeShapeType="1"/>
            <a:stCxn id="7" idx="2"/>
            <a:endCxn id="8" idx="0"/>
          </p:cNvCxnSpPr>
          <p:nvPr/>
        </p:nvCxnSpPr>
        <p:spPr bwMode="auto">
          <a:xfrm>
            <a:off x="2552700" y="4433888"/>
            <a:ext cx="0" cy="352425"/>
          </a:xfrm>
          <a:prstGeom prst="straightConnector1">
            <a:avLst/>
          </a:prstGeom>
          <a:noFill/>
          <a:ln w="38100" cap="sq">
            <a:solidFill>
              <a:schemeClr val="tx1"/>
            </a:solidFill>
            <a:round/>
            <a:headEnd type="none" w="sm" len="sm"/>
            <a:tailEnd type="triangle" w="med" len="med"/>
          </a:ln>
        </p:spPr>
      </p:cxnSp>
      <p:cxnSp>
        <p:nvCxnSpPr>
          <p:cNvPr id="13" name="AutoShape 11"/>
          <p:cNvCxnSpPr>
            <a:cxnSpLocks noChangeShapeType="1"/>
            <a:stCxn id="8" idx="2"/>
            <a:endCxn id="9" idx="0"/>
          </p:cNvCxnSpPr>
          <p:nvPr/>
        </p:nvCxnSpPr>
        <p:spPr bwMode="auto">
          <a:xfrm>
            <a:off x="2552700" y="5576888"/>
            <a:ext cx="0" cy="352425"/>
          </a:xfrm>
          <a:prstGeom prst="straightConnector1">
            <a:avLst/>
          </a:prstGeom>
          <a:noFill/>
          <a:ln w="38100" cap="sq">
            <a:solidFill>
              <a:schemeClr val="tx1"/>
            </a:solidFill>
            <a:round/>
            <a:headEnd type="none" w="sm" len="sm"/>
            <a:tailEnd type="triangle" w="med" len="med"/>
          </a:ln>
        </p:spPr>
      </p:cxnSp>
      <p:sp>
        <p:nvSpPr>
          <p:cNvPr id="14" name="AutoShape 12"/>
          <p:cNvSpPr>
            <a:spLocks/>
          </p:cNvSpPr>
          <p:nvPr/>
        </p:nvSpPr>
        <p:spPr bwMode="auto">
          <a:xfrm>
            <a:off x="4762500" y="5562600"/>
            <a:ext cx="3657600" cy="369332"/>
          </a:xfrm>
          <a:prstGeom prst="accentCallout1">
            <a:avLst>
              <a:gd name="adj1" fmla="val 12995"/>
              <a:gd name="adj2" fmla="val -2083"/>
              <a:gd name="adj3" fmla="val -99849"/>
              <a:gd name="adj4" fmla="val -32856"/>
            </a:avLst>
          </a:prstGeom>
          <a:solidFill>
            <a:srgbClr val="CCFFCC"/>
          </a:solidFill>
          <a:ln w="57150" cap="sq">
            <a:solidFill>
              <a:srgbClr val="99FF33"/>
            </a:solidFill>
            <a:miter lim="800000"/>
            <a:headEnd type="none" w="sm" len="sm"/>
            <a:tailEnd type="none" w="sm" len="sm"/>
          </a:ln>
        </p:spPr>
        <p:txBody>
          <a:bodyPr>
            <a:spAutoFit/>
          </a:bodyPr>
          <a:lstStyle/>
          <a:p>
            <a:r>
              <a:rPr kumimoji="0" lang="en-US" b="1" dirty="0"/>
              <a:t>If no path is found, try next core</a:t>
            </a:r>
          </a:p>
        </p:txBody>
      </p:sp>
      <p:cxnSp>
        <p:nvCxnSpPr>
          <p:cNvPr id="15" name="AutoShape 15"/>
          <p:cNvCxnSpPr>
            <a:cxnSpLocks noChangeShapeType="1"/>
          </p:cNvCxnSpPr>
          <p:nvPr/>
        </p:nvCxnSpPr>
        <p:spPr bwMode="auto">
          <a:xfrm rot="10800000">
            <a:off x="1433513" y="4038600"/>
            <a:ext cx="76200" cy="2286000"/>
          </a:xfrm>
          <a:prstGeom prst="bentConnector3">
            <a:avLst>
              <a:gd name="adj1" fmla="val 1233329"/>
            </a:avLst>
          </a:prstGeom>
          <a:noFill/>
          <a:ln w="38100" cap="sq">
            <a:solidFill>
              <a:schemeClr val="tx1"/>
            </a:solidFill>
            <a:miter lim="800000"/>
            <a:headEnd type="none" w="sm" len="sm"/>
            <a:tailEnd type="triangle" w="med" len="med"/>
          </a:ln>
        </p:spPr>
      </p:cxnSp>
      <p:sp>
        <p:nvSpPr>
          <p:cNvPr id="16" name="AutoShape 18"/>
          <p:cNvSpPr>
            <a:spLocks/>
          </p:cNvSpPr>
          <p:nvPr/>
        </p:nvSpPr>
        <p:spPr bwMode="auto">
          <a:xfrm>
            <a:off x="4762500" y="4229100"/>
            <a:ext cx="3197225" cy="646331"/>
          </a:xfrm>
          <a:prstGeom prst="accentCallout1">
            <a:avLst>
              <a:gd name="adj1" fmla="val 9185"/>
              <a:gd name="adj2" fmla="val -2384"/>
              <a:gd name="adj3" fmla="val 146231"/>
              <a:gd name="adj4" fmla="val -35653"/>
            </a:avLst>
          </a:prstGeom>
          <a:solidFill>
            <a:srgbClr val="CCFFCC"/>
          </a:solidFill>
          <a:ln w="57150" cap="sq">
            <a:solidFill>
              <a:srgbClr val="99FF33"/>
            </a:solidFill>
            <a:miter lim="800000"/>
            <a:headEnd type="none" w="sm" len="sm"/>
            <a:tailEnd type="none" w="sm" len="sm"/>
          </a:ln>
        </p:spPr>
        <p:txBody>
          <a:bodyPr>
            <a:spAutoFit/>
          </a:bodyPr>
          <a:lstStyle/>
          <a:p>
            <a:pPr algn="ctr"/>
            <a:r>
              <a:rPr kumimoji="0" lang="pt-BR" b="1" dirty="0"/>
              <a:t>Select I/O pair that leads to minimal total test time</a:t>
            </a:r>
            <a:endParaRPr kumimoji="0" lang="en-US" b="1" dirty="0"/>
          </a:p>
        </p:txBody>
      </p:sp>
      <p:sp>
        <p:nvSpPr>
          <p:cNvPr id="17" name="AutoShape 19"/>
          <p:cNvSpPr>
            <a:spLocks/>
          </p:cNvSpPr>
          <p:nvPr/>
        </p:nvSpPr>
        <p:spPr bwMode="auto">
          <a:xfrm>
            <a:off x="4762500" y="2819400"/>
            <a:ext cx="3886200" cy="369332"/>
          </a:xfrm>
          <a:prstGeom prst="accentCallout1">
            <a:avLst>
              <a:gd name="adj1" fmla="val 12995"/>
              <a:gd name="adj2" fmla="val -2329"/>
              <a:gd name="adj3" fmla="val 328528"/>
              <a:gd name="adj4" fmla="val -27874"/>
            </a:avLst>
          </a:prstGeom>
          <a:solidFill>
            <a:srgbClr val="CCFFCC"/>
          </a:solidFill>
          <a:ln w="57150" cap="sq">
            <a:solidFill>
              <a:srgbClr val="99FF33"/>
            </a:solidFill>
            <a:miter lim="800000"/>
            <a:headEnd type="none" w="sm" len="sm"/>
            <a:tailEnd type="none" w="sm" len="sm"/>
          </a:ln>
        </p:spPr>
        <p:txBody>
          <a:bodyPr wrap="square">
            <a:spAutoFit/>
          </a:bodyPr>
          <a:lstStyle/>
          <a:p>
            <a:pPr algn="ctr"/>
            <a:r>
              <a:rPr kumimoji="0" lang="en-US" b="1" dirty="0"/>
              <a:t>Packets sorted by probable test time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Test Scheduling Using Dedicated Paths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99</a:t>
            </a:fld>
            <a:endParaRPr lang="en-US" dirty="0"/>
          </a:p>
        </p:txBody>
      </p:sp>
      <p:grpSp>
        <p:nvGrpSpPr>
          <p:cNvPr id="57" name="Group 56"/>
          <p:cNvGrpSpPr/>
          <p:nvPr/>
        </p:nvGrpSpPr>
        <p:grpSpPr>
          <a:xfrm>
            <a:off x="228600" y="1104900"/>
            <a:ext cx="8610600" cy="5562600"/>
            <a:chOff x="152400" y="1295400"/>
            <a:chExt cx="8610600" cy="5562600"/>
          </a:xfrm>
        </p:grpSpPr>
        <p:sp>
          <p:nvSpPr>
            <p:cNvPr id="58" name="AutoShape 188"/>
            <p:cNvSpPr>
              <a:spLocks noChangeArrowheads="1"/>
            </p:cNvSpPr>
            <p:nvPr/>
          </p:nvSpPr>
          <p:spPr bwMode="auto">
            <a:xfrm>
              <a:off x="8229600" y="5356225"/>
              <a:ext cx="533400" cy="457200"/>
            </a:xfrm>
            <a:prstGeom prst="rightArrow">
              <a:avLst>
                <a:gd name="adj1" fmla="val 62500"/>
                <a:gd name="adj2" fmla="val 51042"/>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59" name="AutoShape 187"/>
            <p:cNvSpPr>
              <a:spLocks noChangeArrowheads="1"/>
            </p:cNvSpPr>
            <p:nvPr/>
          </p:nvSpPr>
          <p:spPr bwMode="auto">
            <a:xfrm>
              <a:off x="8153400" y="4289425"/>
              <a:ext cx="609600" cy="457200"/>
            </a:xfrm>
            <a:prstGeom prst="rightArrow">
              <a:avLst>
                <a:gd name="adj1" fmla="val 62500"/>
                <a:gd name="adj2" fmla="val 58333"/>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60" name="Rectangle 108"/>
            <p:cNvSpPr>
              <a:spLocks noChangeArrowheads="1"/>
            </p:cNvSpPr>
            <p:nvPr/>
          </p:nvSpPr>
          <p:spPr bwMode="auto">
            <a:xfrm>
              <a:off x="152400" y="1905000"/>
              <a:ext cx="4343400" cy="4953000"/>
            </a:xfrm>
            <a:prstGeom prst="rect">
              <a:avLst/>
            </a:prstGeom>
            <a:noFill/>
            <a:ln w="9525">
              <a:noFill/>
              <a:miter lim="800000"/>
              <a:headEnd/>
              <a:tailEnd/>
            </a:ln>
          </p:spPr>
          <p:txBody>
            <a:bodyPr lIns="92075" tIns="46038" rIns="92075" bIns="46038"/>
            <a:lstStyle/>
            <a:p>
              <a:pPr marL="342900" indent="-342900">
                <a:spcBef>
                  <a:spcPct val="50000"/>
                </a:spcBef>
                <a:buClr>
                  <a:srgbClr val="99FF66"/>
                </a:buClr>
                <a:buFont typeface="Wingdings" pitchFamily="2" charset="2"/>
                <a:buChar char="§"/>
              </a:pPr>
              <a:r>
                <a:rPr lang="en-US"/>
                <a:t>d695 from ITC02 benchmark</a:t>
              </a:r>
            </a:p>
            <a:p>
              <a:pPr marL="342900" indent="-342900">
                <a:spcBef>
                  <a:spcPct val="50000"/>
                </a:spcBef>
                <a:buClr>
                  <a:srgbClr val="99FF66"/>
                </a:buClr>
                <a:buFont typeface="Wingdings" pitchFamily="2" charset="2"/>
                <a:buChar char="§"/>
              </a:pPr>
              <a:r>
                <a:rPr lang="en-US"/>
                <a:t>Channel width=32</a:t>
              </a:r>
            </a:p>
            <a:p>
              <a:pPr marL="342900" indent="-342900">
                <a:lnSpc>
                  <a:spcPct val="90000"/>
                </a:lnSpc>
                <a:spcBef>
                  <a:spcPct val="20000"/>
                </a:spcBef>
                <a:buClr>
                  <a:srgbClr val="99FF66"/>
                </a:buClr>
                <a:buFont typeface="Wingdings" pitchFamily="2" charset="2"/>
                <a:buChar char="§"/>
              </a:pPr>
              <a:endParaRPr lang="en-US"/>
            </a:p>
            <a:p>
              <a:pPr marL="342900" indent="-342900">
                <a:lnSpc>
                  <a:spcPct val="90000"/>
                </a:lnSpc>
                <a:spcBef>
                  <a:spcPct val="20000"/>
                </a:spcBef>
                <a:buClr>
                  <a:srgbClr val="99FF66"/>
                </a:buClr>
                <a:buFont typeface="Wingdings" pitchFamily="2" charset="2"/>
                <a:buChar char="§"/>
              </a:pPr>
              <a:r>
                <a:rPr lang="en-US"/>
                <a:t>3 inputs </a:t>
              </a:r>
            </a:p>
            <a:p>
              <a:pPr marL="742950" lvl="1" indent="-285750">
                <a:lnSpc>
                  <a:spcPct val="90000"/>
                </a:lnSpc>
                <a:spcBef>
                  <a:spcPct val="20000"/>
                </a:spcBef>
                <a:buClr>
                  <a:srgbClr val="99FF66"/>
                </a:buClr>
                <a:buFont typeface="Wingdings" pitchFamily="2" charset="2"/>
                <a:buChar char="§"/>
              </a:pPr>
              <a:r>
                <a:rPr lang="en-US" sz="2000">
                  <a:solidFill>
                    <a:srgbClr val="FF0000"/>
                  </a:solidFill>
                </a:rPr>
                <a:t>10</a:t>
              </a:r>
              <a:r>
                <a:rPr lang="en-US" sz="2000"/>
                <a:t>, </a:t>
              </a:r>
              <a:r>
                <a:rPr lang="en-US" sz="2000">
                  <a:solidFill>
                    <a:srgbClr val="66FFFF"/>
                  </a:solidFill>
                </a:rPr>
                <a:t>10</a:t>
              </a:r>
              <a:r>
                <a:rPr lang="en-US" sz="2000"/>
                <a:t>, </a:t>
              </a:r>
              <a:r>
                <a:rPr lang="en-US" sz="2000">
                  <a:solidFill>
                    <a:srgbClr val="00FF00"/>
                  </a:solidFill>
                </a:rPr>
                <a:t>12</a:t>
              </a:r>
              <a:r>
                <a:rPr lang="en-US" sz="2000">
                  <a:solidFill>
                    <a:schemeClr val="folHlink"/>
                  </a:solidFill>
                </a:rPr>
                <a:t> </a:t>
              </a:r>
              <a:r>
                <a:rPr lang="en-US" sz="2000"/>
                <a:t>bits</a:t>
              </a:r>
            </a:p>
            <a:p>
              <a:pPr marL="342900" indent="-342900">
                <a:lnSpc>
                  <a:spcPct val="90000"/>
                </a:lnSpc>
                <a:spcBef>
                  <a:spcPct val="20000"/>
                </a:spcBef>
                <a:buClr>
                  <a:srgbClr val="99FF66"/>
                </a:buClr>
                <a:buFont typeface="Wingdings" pitchFamily="2" charset="2"/>
                <a:buChar char="§"/>
              </a:pPr>
              <a:r>
                <a:rPr lang="en-US"/>
                <a:t>3 outputs</a:t>
              </a:r>
            </a:p>
            <a:p>
              <a:pPr marL="342900" indent="-342900">
                <a:lnSpc>
                  <a:spcPct val="90000"/>
                </a:lnSpc>
                <a:spcBef>
                  <a:spcPct val="20000"/>
                </a:spcBef>
                <a:buClr>
                  <a:srgbClr val="99FF66"/>
                </a:buClr>
                <a:buFont typeface="Wingdings" pitchFamily="2" charset="2"/>
                <a:buChar char="§"/>
              </a:pPr>
              <a:r>
                <a:rPr lang="en-US"/>
                <a:t>I/O pairs</a:t>
              </a:r>
            </a:p>
            <a:p>
              <a:pPr marL="742950" lvl="1" indent="-285750">
                <a:lnSpc>
                  <a:spcPct val="90000"/>
                </a:lnSpc>
                <a:spcBef>
                  <a:spcPct val="20000"/>
                </a:spcBef>
                <a:buClr>
                  <a:srgbClr val="99FF66"/>
                </a:buClr>
                <a:buFont typeface="Wingdings" pitchFamily="2" charset="2"/>
                <a:buChar char="§"/>
              </a:pPr>
              <a:r>
                <a:rPr lang="pt-BR" sz="2000"/>
                <a:t>3/9</a:t>
              </a:r>
            </a:p>
            <a:p>
              <a:pPr marL="742950" lvl="1" indent="-285750">
                <a:lnSpc>
                  <a:spcPct val="90000"/>
                </a:lnSpc>
                <a:spcBef>
                  <a:spcPct val="20000"/>
                </a:spcBef>
                <a:buClr>
                  <a:srgbClr val="99FF66"/>
                </a:buClr>
                <a:buFont typeface="Wingdings" pitchFamily="2" charset="2"/>
                <a:buChar char="§"/>
              </a:pPr>
              <a:r>
                <a:rPr lang="pt-BR" sz="2000"/>
                <a:t>6/7</a:t>
              </a:r>
            </a:p>
            <a:p>
              <a:pPr marL="742950" lvl="1" indent="-285750">
                <a:lnSpc>
                  <a:spcPct val="90000"/>
                </a:lnSpc>
                <a:spcBef>
                  <a:spcPct val="20000"/>
                </a:spcBef>
                <a:buClr>
                  <a:srgbClr val="99FF66"/>
                </a:buClr>
                <a:buFont typeface="Wingdings" pitchFamily="2" charset="2"/>
                <a:buChar char="§"/>
              </a:pPr>
              <a:r>
                <a:rPr lang="pt-BR" sz="2000"/>
                <a:t>8/4</a:t>
              </a:r>
            </a:p>
            <a:p>
              <a:pPr marL="742950" lvl="1" indent="-285750">
                <a:lnSpc>
                  <a:spcPct val="90000"/>
                </a:lnSpc>
                <a:spcBef>
                  <a:spcPct val="20000"/>
                </a:spcBef>
                <a:buClr>
                  <a:srgbClr val="99FF66"/>
                </a:buClr>
                <a:buFont typeface="Wingdings" pitchFamily="2" charset="2"/>
                <a:buChar char="§"/>
              </a:pPr>
              <a:endParaRPr lang="en-US" sz="2000"/>
            </a:p>
          </p:txBody>
        </p:sp>
        <p:grpSp>
          <p:nvGrpSpPr>
            <p:cNvPr id="61" name="Group 191"/>
            <p:cNvGrpSpPr>
              <a:grpSpLocks/>
            </p:cNvGrpSpPr>
            <p:nvPr/>
          </p:nvGrpSpPr>
          <p:grpSpPr bwMode="auto">
            <a:xfrm>
              <a:off x="1674816" y="1295400"/>
              <a:ext cx="5260985" cy="519113"/>
              <a:chOff x="1055" y="816"/>
              <a:chExt cx="3314" cy="327"/>
            </a:xfrm>
          </p:grpSpPr>
          <p:sp>
            <p:nvSpPr>
              <p:cNvPr id="100" name="Text Box 110"/>
              <p:cNvSpPr txBox="1">
                <a:spLocks noChangeArrowheads="1"/>
              </p:cNvSpPr>
              <p:nvPr/>
            </p:nvSpPr>
            <p:spPr bwMode="auto">
              <a:xfrm>
                <a:off x="105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6</a:t>
                </a:r>
              </a:p>
            </p:txBody>
          </p:sp>
          <p:sp>
            <p:nvSpPr>
              <p:cNvPr id="101" name="Text Box 111"/>
              <p:cNvSpPr txBox="1">
                <a:spLocks noChangeArrowheads="1"/>
              </p:cNvSpPr>
              <p:nvPr/>
            </p:nvSpPr>
            <p:spPr bwMode="auto">
              <a:xfrm>
                <a:off x="1391"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5</a:t>
                </a:r>
              </a:p>
            </p:txBody>
          </p:sp>
          <p:sp>
            <p:nvSpPr>
              <p:cNvPr id="102" name="Text Box 112"/>
              <p:cNvSpPr txBox="1">
                <a:spLocks noChangeArrowheads="1"/>
              </p:cNvSpPr>
              <p:nvPr/>
            </p:nvSpPr>
            <p:spPr bwMode="auto">
              <a:xfrm>
                <a:off x="1679"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4</a:t>
                </a:r>
              </a:p>
            </p:txBody>
          </p:sp>
          <p:sp>
            <p:nvSpPr>
              <p:cNvPr id="103" name="Text Box 113"/>
              <p:cNvSpPr txBox="1">
                <a:spLocks noChangeArrowheads="1"/>
              </p:cNvSpPr>
              <p:nvPr/>
            </p:nvSpPr>
            <p:spPr bwMode="auto">
              <a:xfrm>
                <a:off x="2015"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8</a:t>
                </a:r>
              </a:p>
            </p:txBody>
          </p:sp>
          <p:sp>
            <p:nvSpPr>
              <p:cNvPr id="104" name="Text Box 114"/>
              <p:cNvSpPr txBox="1">
                <a:spLocks noChangeArrowheads="1"/>
              </p:cNvSpPr>
              <p:nvPr/>
            </p:nvSpPr>
            <p:spPr bwMode="auto">
              <a:xfrm>
                <a:off x="2322" y="816"/>
                <a:ext cx="366"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10</a:t>
                </a:r>
              </a:p>
            </p:txBody>
          </p:sp>
          <p:sp>
            <p:nvSpPr>
              <p:cNvPr id="105" name="Text Box 115"/>
              <p:cNvSpPr txBox="1">
                <a:spLocks noChangeArrowheads="1"/>
              </p:cNvSpPr>
              <p:nvPr/>
            </p:nvSpPr>
            <p:spPr bwMode="auto">
              <a:xfrm>
                <a:off x="2735" y="816"/>
                <a:ext cx="303"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 7</a:t>
                </a:r>
              </a:p>
            </p:txBody>
          </p:sp>
          <p:sp>
            <p:nvSpPr>
              <p:cNvPr id="106" name="Text Box 116"/>
              <p:cNvSpPr txBox="1">
                <a:spLocks noChangeArrowheads="1"/>
              </p:cNvSpPr>
              <p:nvPr/>
            </p:nvSpPr>
            <p:spPr bwMode="auto">
              <a:xfrm>
                <a:off x="316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3</a:t>
                </a:r>
              </a:p>
            </p:txBody>
          </p:sp>
          <p:sp>
            <p:nvSpPr>
              <p:cNvPr id="107" name="Text Box 117"/>
              <p:cNvSpPr txBox="1">
                <a:spLocks noChangeArrowheads="1"/>
              </p:cNvSpPr>
              <p:nvPr/>
            </p:nvSpPr>
            <p:spPr bwMode="auto">
              <a:xfrm>
                <a:off x="3504"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9</a:t>
                </a:r>
              </a:p>
            </p:txBody>
          </p:sp>
          <p:sp>
            <p:nvSpPr>
              <p:cNvPr id="108" name="Text Box 118"/>
              <p:cNvSpPr txBox="1">
                <a:spLocks noChangeArrowheads="1"/>
              </p:cNvSpPr>
              <p:nvPr/>
            </p:nvSpPr>
            <p:spPr bwMode="auto">
              <a:xfrm>
                <a:off x="3792"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2</a:t>
                </a:r>
              </a:p>
            </p:txBody>
          </p:sp>
          <p:sp>
            <p:nvSpPr>
              <p:cNvPr id="109" name="Text Box 119"/>
              <p:cNvSpPr txBox="1">
                <a:spLocks noChangeArrowheads="1"/>
              </p:cNvSpPr>
              <p:nvPr/>
            </p:nvSpPr>
            <p:spPr bwMode="auto">
              <a:xfrm>
                <a:off x="4128" y="816"/>
                <a:ext cx="241" cy="327"/>
              </a:xfrm>
              <a:prstGeom prst="rect">
                <a:avLst/>
              </a:prstGeom>
              <a:noFill/>
              <a:ln w="12700" cap="sq">
                <a:noFill/>
                <a:miter lim="800000"/>
                <a:headEnd type="none" w="sm" len="sm"/>
                <a:tailEnd type="none" w="sm" len="sm"/>
              </a:ln>
            </p:spPr>
            <p:txBody>
              <a:bodyPr wrap="none">
                <a:spAutoFit/>
              </a:bodyPr>
              <a:lstStyle/>
              <a:p>
                <a:pPr eaLnBrk="1" hangingPunct="1"/>
                <a:r>
                  <a:rPr kumimoji="0" lang="en-US" sz="2800" b="1">
                    <a:solidFill>
                      <a:schemeClr val="tx2"/>
                    </a:solidFill>
                    <a:latin typeface="Helvetica" pitchFamily="34" charset="0"/>
                  </a:rPr>
                  <a:t>1</a:t>
                </a:r>
              </a:p>
            </p:txBody>
          </p:sp>
        </p:grpSp>
        <p:cxnSp>
          <p:nvCxnSpPr>
            <p:cNvPr id="62" name="AutoShape 124"/>
            <p:cNvCxnSpPr>
              <a:cxnSpLocks noChangeShapeType="1"/>
              <a:stCxn id="67" idx="3"/>
              <a:endCxn id="68" idx="1"/>
            </p:cNvCxnSpPr>
            <p:nvPr/>
          </p:nvCxnSpPr>
          <p:spPr bwMode="auto">
            <a:xfrm>
              <a:off x="6892925" y="2346325"/>
              <a:ext cx="609600" cy="0"/>
            </a:xfrm>
            <a:prstGeom prst="straightConnector1">
              <a:avLst/>
            </a:prstGeom>
            <a:noFill/>
            <a:ln w="38100" cap="sq">
              <a:solidFill>
                <a:schemeClr val="tx1"/>
              </a:solidFill>
              <a:round/>
              <a:headEnd type="none" w="sm" len="sm"/>
              <a:tailEnd type="none" w="sm" len="sm"/>
            </a:ln>
          </p:spPr>
        </p:cxnSp>
        <p:sp>
          <p:nvSpPr>
            <p:cNvPr id="63" name="Rectangle 126"/>
            <p:cNvSpPr>
              <a:spLocks noChangeArrowheads="1"/>
            </p:cNvSpPr>
            <p:nvPr/>
          </p:nvSpPr>
          <p:spPr bwMode="auto">
            <a:xfrm>
              <a:off x="75025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2</a:t>
              </a:r>
              <a:endParaRPr lang="en-US">
                <a:solidFill>
                  <a:schemeClr val="bg2"/>
                </a:solidFill>
              </a:endParaRPr>
            </a:p>
          </p:txBody>
        </p:sp>
        <p:cxnSp>
          <p:nvCxnSpPr>
            <p:cNvPr id="64" name="AutoShape 127"/>
            <p:cNvCxnSpPr>
              <a:cxnSpLocks noChangeShapeType="1"/>
            </p:cNvCxnSpPr>
            <p:nvPr/>
          </p:nvCxnSpPr>
          <p:spPr bwMode="auto">
            <a:xfrm>
              <a:off x="5673725" y="3413125"/>
              <a:ext cx="533400" cy="0"/>
            </a:xfrm>
            <a:prstGeom prst="straightConnector1">
              <a:avLst/>
            </a:prstGeom>
            <a:noFill/>
            <a:ln w="38100" cap="sq">
              <a:solidFill>
                <a:schemeClr val="tx1"/>
              </a:solidFill>
              <a:round/>
              <a:headEnd type="none" w="sm" len="sm"/>
              <a:tailEnd type="none" w="sm" len="sm"/>
            </a:ln>
          </p:spPr>
        </p:cxnSp>
        <p:cxnSp>
          <p:nvCxnSpPr>
            <p:cNvPr id="65" name="AutoShape 128"/>
            <p:cNvCxnSpPr>
              <a:cxnSpLocks noChangeShapeType="1"/>
              <a:endCxn id="63" idx="1"/>
            </p:cNvCxnSpPr>
            <p:nvPr/>
          </p:nvCxnSpPr>
          <p:spPr bwMode="auto">
            <a:xfrm>
              <a:off x="6892925" y="3413125"/>
              <a:ext cx="609600" cy="0"/>
            </a:xfrm>
            <a:prstGeom prst="straightConnector1">
              <a:avLst/>
            </a:prstGeom>
            <a:noFill/>
            <a:ln w="38100" cap="sq">
              <a:solidFill>
                <a:schemeClr val="tx1"/>
              </a:solidFill>
              <a:round/>
              <a:headEnd type="none" w="sm" len="sm"/>
              <a:tailEnd type="none" w="sm" len="sm"/>
            </a:ln>
          </p:spPr>
        </p:cxnSp>
        <p:sp>
          <p:nvSpPr>
            <p:cNvPr id="66" name="Rectangle 130"/>
            <p:cNvSpPr>
              <a:spLocks noChangeArrowheads="1"/>
            </p:cNvSpPr>
            <p:nvPr/>
          </p:nvSpPr>
          <p:spPr bwMode="auto">
            <a:xfrm>
              <a:off x="4987925" y="4289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3</a:t>
              </a:r>
              <a:endParaRPr lang="en-US">
                <a:solidFill>
                  <a:schemeClr val="bg2"/>
                </a:solidFill>
              </a:endParaRPr>
            </a:p>
          </p:txBody>
        </p:sp>
        <p:sp>
          <p:nvSpPr>
            <p:cNvPr id="67" name="Rectangle 132"/>
            <p:cNvSpPr>
              <a:spLocks noChangeArrowheads="1"/>
            </p:cNvSpPr>
            <p:nvPr/>
          </p:nvSpPr>
          <p:spPr bwMode="auto">
            <a:xfrm>
              <a:off x="6207125" y="2079625"/>
              <a:ext cx="685800" cy="533400"/>
            </a:xfrm>
            <a:prstGeom prst="rect">
              <a:avLst/>
            </a:prstGeom>
            <a:solidFill>
              <a:srgbClr val="FFFF00"/>
            </a:solidFill>
            <a:ln w="9525">
              <a:noFill/>
              <a:miter lim="800000"/>
              <a:headEnd/>
              <a:tailEnd/>
            </a:ln>
          </p:spPr>
          <p:txBody>
            <a:bodyPr wrap="none" anchor="ctr"/>
            <a:lstStyle/>
            <a:p>
              <a:endParaRPr lang="en-US"/>
            </a:p>
          </p:txBody>
        </p:sp>
        <p:sp>
          <p:nvSpPr>
            <p:cNvPr id="68" name="Rectangle 133"/>
            <p:cNvSpPr>
              <a:spLocks noChangeArrowheads="1"/>
            </p:cNvSpPr>
            <p:nvPr/>
          </p:nvSpPr>
          <p:spPr bwMode="auto">
            <a:xfrm>
              <a:off x="7502525" y="2079625"/>
              <a:ext cx="685800" cy="533400"/>
            </a:xfrm>
            <a:prstGeom prst="rect">
              <a:avLst/>
            </a:prstGeom>
            <a:solidFill>
              <a:srgbClr val="FFFF00"/>
            </a:solidFill>
            <a:ln w="9525">
              <a:noFill/>
              <a:miter lim="800000"/>
              <a:headEnd/>
              <a:tailEnd/>
            </a:ln>
          </p:spPr>
          <p:txBody>
            <a:bodyPr wrap="none" anchor="ctr"/>
            <a:lstStyle/>
            <a:p>
              <a:endParaRPr lang="en-US"/>
            </a:p>
          </p:txBody>
        </p:sp>
        <p:cxnSp>
          <p:nvCxnSpPr>
            <p:cNvPr id="69" name="AutoShape 137"/>
            <p:cNvCxnSpPr>
              <a:cxnSpLocks noChangeShapeType="1"/>
              <a:stCxn id="66" idx="3"/>
            </p:cNvCxnSpPr>
            <p:nvPr/>
          </p:nvCxnSpPr>
          <p:spPr bwMode="auto">
            <a:xfrm>
              <a:off x="5673725" y="4556125"/>
              <a:ext cx="533400" cy="0"/>
            </a:xfrm>
            <a:prstGeom prst="straightConnector1">
              <a:avLst/>
            </a:prstGeom>
            <a:noFill/>
            <a:ln w="38100" cap="sq">
              <a:solidFill>
                <a:schemeClr val="tx1"/>
              </a:solidFill>
              <a:round/>
              <a:headEnd type="none" w="sm" len="sm"/>
              <a:tailEnd type="none" w="sm" len="sm"/>
            </a:ln>
          </p:spPr>
        </p:cxnSp>
        <p:cxnSp>
          <p:nvCxnSpPr>
            <p:cNvPr id="70" name="AutoShape 138"/>
            <p:cNvCxnSpPr>
              <a:cxnSpLocks noChangeShapeType="1"/>
            </p:cNvCxnSpPr>
            <p:nvPr/>
          </p:nvCxnSpPr>
          <p:spPr bwMode="auto">
            <a:xfrm>
              <a:off x="6892925" y="4556125"/>
              <a:ext cx="609600" cy="0"/>
            </a:xfrm>
            <a:prstGeom prst="straightConnector1">
              <a:avLst/>
            </a:prstGeom>
            <a:noFill/>
            <a:ln w="38100" cap="sq">
              <a:solidFill>
                <a:schemeClr val="tx1"/>
              </a:solidFill>
              <a:round/>
              <a:headEnd type="none" w="sm" len="sm"/>
              <a:tailEnd type="none" w="sm" len="sm"/>
            </a:ln>
          </p:spPr>
        </p:cxnSp>
        <p:cxnSp>
          <p:nvCxnSpPr>
            <p:cNvPr id="71" name="AutoShape 140"/>
            <p:cNvCxnSpPr>
              <a:cxnSpLocks noChangeShapeType="1"/>
              <a:stCxn id="95" idx="2"/>
            </p:cNvCxnSpPr>
            <p:nvPr/>
          </p:nvCxnSpPr>
          <p:spPr bwMode="auto">
            <a:xfrm>
              <a:off x="5330825" y="2613025"/>
              <a:ext cx="0" cy="533400"/>
            </a:xfrm>
            <a:prstGeom prst="straightConnector1">
              <a:avLst/>
            </a:prstGeom>
            <a:noFill/>
            <a:ln w="38100" cap="sq">
              <a:solidFill>
                <a:schemeClr val="tx1"/>
              </a:solidFill>
              <a:round/>
              <a:headEnd type="none" w="sm" len="sm"/>
              <a:tailEnd type="none" w="sm" len="sm"/>
            </a:ln>
          </p:spPr>
        </p:cxnSp>
        <p:cxnSp>
          <p:nvCxnSpPr>
            <p:cNvPr id="72" name="AutoShape 141"/>
            <p:cNvCxnSpPr>
              <a:cxnSpLocks noChangeShapeType="1"/>
              <a:endCxn id="66" idx="0"/>
            </p:cNvCxnSpPr>
            <p:nvPr/>
          </p:nvCxnSpPr>
          <p:spPr bwMode="auto">
            <a:xfrm>
              <a:off x="5330825" y="3679825"/>
              <a:ext cx="0" cy="609600"/>
            </a:xfrm>
            <a:prstGeom prst="straightConnector1">
              <a:avLst/>
            </a:prstGeom>
            <a:noFill/>
            <a:ln w="38100" cap="sq">
              <a:solidFill>
                <a:schemeClr val="tx1"/>
              </a:solidFill>
              <a:round/>
              <a:headEnd type="none" w="sm" len="sm"/>
              <a:tailEnd type="none" w="sm" len="sm"/>
            </a:ln>
          </p:spPr>
        </p:cxnSp>
        <p:cxnSp>
          <p:nvCxnSpPr>
            <p:cNvPr id="73" name="AutoShape 142"/>
            <p:cNvCxnSpPr>
              <a:cxnSpLocks noChangeShapeType="1"/>
              <a:stCxn id="67" idx="2"/>
            </p:cNvCxnSpPr>
            <p:nvPr/>
          </p:nvCxnSpPr>
          <p:spPr bwMode="auto">
            <a:xfrm>
              <a:off x="6550025" y="2613025"/>
              <a:ext cx="0" cy="533400"/>
            </a:xfrm>
            <a:prstGeom prst="straightConnector1">
              <a:avLst/>
            </a:prstGeom>
            <a:noFill/>
            <a:ln w="38100" cap="sq">
              <a:solidFill>
                <a:schemeClr val="tx1"/>
              </a:solidFill>
              <a:round/>
              <a:headEnd type="none" w="sm" len="sm"/>
              <a:tailEnd type="none" w="sm" len="sm"/>
            </a:ln>
          </p:spPr>
        </p:cxnSp>
        <p:cxnSp>
          <p:nvCxnSpPr>
            <p:cNvPr id="74" name="AutoShape 143"/>
            <p:cNvCxnSpPr>
              <a:cxnSpLocks noChangeShapeType="1"/>
            </p:cNvCxnSpPr>
            <p:nvPr/>
          </p:nvCxnSpPr>
          <p:spPr bwMode="auto">
            <a:xfrm>
              <a:off x="6550025" y="3679825"/>
              <a:ext cx="0" cy="609600"/>
            </a:xfrm>
            <a:prstGeom prst="straightConnector1">
              <a:avLst/>
            </a:prstGeom>
            <a:noFill/>
            <a:ln w="38100" cap="sq">
              <a:solidFill>
                <a:schemeClr val="tx1"/>
              </a:solidFill>
              <a:round/>
              <a:headEnd type="none" w="sm" len="sm"/>
              <a:tailEnd type="none" w="sm" len="sm"/>
            </a:ln>
          </p:spPr>
        </p:cxnSp>
        <p:cxnSp>
          <p:nvCxnSpPr>
            <p:cNvPr id="75" name="AutoShape 144"/>
            <p:cNvCxnSpPr>
              <a:cxnSpLocks noChangeShapeType="1"/>
              <a:stCxn id="68" idx="2"/>
              <a:endCxn id="63" idx="0"/>
            </p:cNvCxnSpPr>
            <p:nvPr/>
          </p:nvCxnSpPr>
          <p:spPr bwMode="auto">
            <a:xfrm>
              <a:off x="7845425" y="2613025"/>
              <a:ext cx="0" cy="533400"/>
            </a:xfrm>
            <a:prstGeom prst="straightConnector1">
              <a:avLst/>
            </a:prstGeom>
            <a:noFill/>
            <a:ln w="38100" cap="sq">
              <a:solidFill>
                <a:schemeClr val="tx1"/>
              </a:solidFill>
              <a:round/>
              <a:headEnd type="none" w="sm" len="sm"/>
              <a:tailEnd type="none" w="sm" len="sm"/>
            </a:ln>
          </p:spPr>
        </p:cxnSp>
        <p:cxnSp>
          <p:nvCxnSpPr>
            <p:cNvPr id="76" name="AutoShape 145"/>
            <p:cNvCxnSpPr>
              <a:cxnSpLocks noChangeShapeType="1"/>
              <a:stCxn id="63" idx="2"/>
            </p:cNvCxnSpPr>
            <p:nvPr/>
          </p:nvCxnSpPr>
          <p:spPr bwMode="auto">
            <a:xfrm>
              <a:off x="7845425" y="3679825"/>
              <a:ext cx="0" cy="609600"/>
            </a:xfrm>
            <a:prstGeom prst="straightConnector1">
              <a:avLst/>
            </a:prstGeom>
            <a:noFill/>
            <a:ln w="38100" cap="sq">
              <a:solidFill>
                <a:schemeClr val="tx1"/>
              </a:solidFill>
              <a:round/>
              <a:headEnd type="none" w="sm" len="sm"/>
              <a:tailEnd type="none" w="sm" len="sm"/>
            </a:ln>
          </p:spPr>
        </p:cxnSp>
        <p:sp>
          <p:nvSpPr>
            <p:cNvPr id="77" name="Rectangle 151"/>
            <p:cNvSpPr>
              <a:spLocks noChangeArrowheads="1"/>
            </p:cNvSpPr>
            <p:nvPr/>
          </p:nvSpPr>
          <p:spPr bwMode="auto">
            <a:xfrm>
              <a:off x="49879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5</a:t>
              </a:r>
              <a:endParaRPr lang="en-US">
                <a:solidFill>
                  <a:schemeClr val="bg2"/>
                </a:solidFill>
              </a:endParaRPr>
            </a:p>
          </p:txBody>
        </p:sp>
        <p:sp>
          <p:nvSpPr>
            <p:cNvPr id="78" name="Rectangle 152"/>
            <p:cNvSpPr>
              <a:spLocks noChangeArrowheads="1"/>
            </p:cNvSpPr>
            <p:nvPr/>
          </p:nvSpPr>
          <p:spPr bwMode="auto">
            <a:xfrm>
              <a:off x="6207125" y="3146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10</a:t>
              </a:r>
              <a:endParaRPr lang="en-US">
                <a:solidFill>
                  <a:schemeClr val="bg2"/>
                </a:solidFill>
              </a:endParaRPr>
            </a:p>
          </p:txBody>
        </p:sp>
        <p:sp>
          <p:nvSpPr>
            <p:cNvPr id="79" name="Rectangle 153"/>
            <p:cNvSpPr>
              <a:spLocks noChangeArrowheads="1"/>
            </p:cNvSpPr>
            <p:nvPr/>
          </p:nvSpPr>
          <p:spPr bwMode="auto">
            <a:xfrm>
              <a:off x="6207125" y="4289425"/>
              <a:ext cx="685800" cy="533400"/>
            </a:xfrm>
            <a:prstGeom prst="rect">
              <a:avLst/>
            </a:prstGeom>
            <a:solidFill>
              <a:schemeClr val="tx1"/>
            </a:solidFill>
            <a:ln w="9525">
              <a:noFill/>
              <a:miter lim="800000"/>
              <a:headEnd/>
              <a:tailEnd/>
            </a:ln>
          </p:spPr>
          <p:txBody>
            <a:bodyPr wrap="none" anchor="ctr"/>
            <a:lstStyle/>
            <a:p>
              <a:pPr algn="ctr"/>
              <a:r>
                <a:rPr kumimoji="0" lang="en-US">
                  <a:solidFill>
                    <a:schemeClr val="bg2"/>
                  </a:solidFill>
                </a:rPr>
                <a:t>6</a:t>
              </a:r>
            </a:p>
          </p:txBody>
        </p:sp>
        <p:sp>
          <p:nvSpPr>
            <p:cNvPr id="80" name="Rectangle 154"/>
            <p:cNvSpPr>
              <a:spLocks noChangeArrowheads="1"/>
            </p:cNvSpPr>
            <p:nvPr/>
          </p:nvSpPr>
          <p:spPr bwMode="auto">
            <a:xfrm>
              <a:off x="7502525" y="42894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4</a:t>
              </a:r>
              <a:endParaRPr lang="en-US">
                <a:solidFill>
                  <a:schemeClr val="bg2"/>
                </a:solidFill>
              </a:endParaRPr>
            </a:p>
          </p:txBody>
        </p:sp>
        <p:sp>
          <p:nvSpPr>
            <p:cNvPr id="81" name="Rectangle 155"/>
            <p:cNvSpPr>
              <a:spLocks noChangeArrowheads="1"/>
            </p:cNvSpPr>
            <p:nvPr/>
          </p:nvSpPr>
          <p:spPr bwMode="auto">
            <a:xfrm>
              <a:off x="62071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82" name="Rectangle 156"/>
            <p:cNvSpPr>
              <a:spLocks noChangeArrowheads="1"/>
            </p:cNvSpPr>
            <p:nvPr/>
          </p:nvSpPr>
          <p:spPr bwMode="auto">
            <a:xfrm>
              <a:off x="7502525" y="20796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1</a:t>
              </a:r>
              <a:endParaRPr lang="en-US">
                <a:solidFill>
                  <a:schemeClr val="bg2"/>
                </a:solidFill>
              </a:endParaRPr>
            </a:p>
          </p:txBody>
        </p:sp>
        <p:sp>
          <p:nvSpPr>
            <p:cNvPr id="83" name="Rectangle 161"/>
            <p:cNvSpPr>
              <a:spLocks noChangeArrowheads="1"/>
            </p:cNvSpPr>
            <p:nvPr/>
          </p:nvSpPr>
          <p:spPr bwMode="auto">
            <a:xfrm>
              <a:off x="75438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7</a:t>
              </a:r>
              <a:endParaRPr lang="en-US">
                <a:solidFill>
                  <a:schemeClr val="bg2"/>
                </a:solidFill>
              </a:endParaRPr>
            </a:p>
          </p:txBody>
        </p:sp>
        <p:cxnSp>
          <p:nvCxnSpPr>
            <p:cNvPr id="84" name="AutoShape 162"/>
            <p:cNvCxnSpPr>
              <a:cxnSpLocks noChangeShapeType="1"/>
            </p:cNvCxnSpPr>
            <p:nvPr/>
          </p:nvCxnSpPr>
          <p:spPr bwMode="auto">
            <a:xfrm>
              <a:off x="5715000" y="5622925"/>
              <a:ext cx="533400" cy="0"/>
            </a:xfrm>
            <a:prstGeom prst="straightConnector1">
              <a:avLst/>
            </a:prstGeom>
            <a:noFill/>
            <a:ln w="38100" cap="sq">
              <a:solidFill>
                <a:schemeClr val="tx1"/>
              </a:solidFill>
              <a:round/>
              <a:headEnd type="none" w="sm" len="sm"/>
              <a:tailEnd type="none" w="sm" len="sm"/>
            </a:ln>
          </p:spPr>
        </p:cxnSp>
        <p:cxnSp>
          <p:nvCxnSpPr>
            <p:cNvPr id="85" name="AutoShape 163"/>
            <p:cNvCxnSpPr>
              <a:cxnSpLocks noChangeShapeType="1"/>
              <a:endCxn id="83" idx="1"/>
            </p:cNvCxnSpPr>
            <p:nvPr/>
          </p:nvCxnSpPr>
          <p:spPr bwMode="auto">
            <a:xfrm>
              <a:off x="6934200" y="5622925"/>
              <a:ext cx="609600" cy="0"/>
            </a:xfrm>
            <a:prstGeom prst="straightConnector1">
              <a:avLst/>
            </a:prstGeom>
            <a:noFill/>
            <a:ln w="38100" cap="sq">
              <a:solidFill>
                <a:schemeClr val="tx1"/>
              </a:solidFill>
              <a:round/>
              <a:headEnd type="none" w="sm" len="sm"/>
              <a:tailEnd type="none" w="sm" len="sm"/>
            </a:ln>
          </p:spPr>
        </p:cxnSp>
        <p:cxnSp>
          <p:nvCxnSpPr>
            <p:cNvPr id="86" name="AutoShape 164"/>
            <p:cNvCxnSpPr>
              <a:cxnSpLocks noChangeShapeType="1"/>
            </p:cNvCxnSpPr>
            <p:nvPr/>
          </p:nvCxnSpPr>
          <p:spPr bwMode="auto">
            <a:xfrm>
              <a:off x="5372100" y="4822825"/>
              <a:ext cx="0" cy="533400"/>
            </a:xfrm>
            <a:prstGeom prst="straightConnector1">
              <a:avLst/>
            </a:prstGeom>
            <a:noFill/>
            <a:ln w="38100" cap="sq">
              <a:solidFill>
                <a:schemeClr val="tx1"/>
              </a:solidFill>
              <a:round/>
              <a:headEnd type="none" w="sm" len="sm"/>
              <a:tailEnd type="none" w="sm" len="sm"/>
            </a:ln>
          </p:spPr>
        </p:cxnSp>
        <p:cxnSp>
          <p:nvCxnSpPr>
            <p:cNvPr id="87" name="AutoShape 165"/>
            <p:cNvCxnSpPr>
              <a:cxnSpLocks noChangeShapeType="1"/>
            </p:cNvCxnSpPr>
            <p:nvPr/>
          </p:nvCxnSpPr>
          <p:spPr bwMode="auto">
            <a:xfrm>
              <a:off x="6591300" y="4822825"/>
              <a:ext cx="0" cy="533400"/>
            </a:xfrm>
            <a:prstGeom prst="straightConnector1">
              <a:avLst/>
            </a:prstGeom>
            <a:noFill/>
            <a:ln w="38100" cap="sq">
              <a:solidFill>
                <a:schemeClr val="tx1"/>
              </a:solidFill>
              <a:round/>
              <a:headEnd type="none" w="sm" len="sm"/>
              <a:tailEnd type="none" w="sm" len="sm"/>
            </a:ln>
          </p:spPr>
        </p:cxnSp>
        <p:cxnSp>
          <p:nvCxnSpPr>
            <p:cNvPr id="88" name="AutoShape 166"/>
            <p:cNvCxnSpPr>
              <a:cxnSpLocks noChangeShapeType="1"/>
              <a:endCxn id="83" idx="0"/>
            </p:cNvCxnSpPr>
            <p:nvPr/>
          </p:nvCxnSpPr>
          <p:spPr bwMode="auto">
            <a:xfrm>
              <a:off x="7886700" y="4822825"/>
              <a:ext cx="0" cy="533400"/>
            </a:xfrm>
            <a:prstGeom prst="straightConnector1">
              <a:avLst/>
            </a:prstGeom>
            <a:noFill/>
            <a:ln w="38100" cap="sq">
              <a:solidFill>
                <a:schemeClr val="tx1"/>
              </a:solidFill>
              <a:round/>
              <a:headEnd type="none" w="sm" len="sm"/>
              <a:tailEnd type="none" w="sm" len="sm"/>
            </a:ln>
          </p:spPr>
        </p:cxnSp>
        <p:sp>
          <p:nvSpPr>
            <p:cNvPr id="89" name="Rectangle 167"/>
            <p:cNvSpPr>
              <a:spLocks noChangeArrowheads="1"/>
            </p:cNvSpPr>
            <p:nvPr/>
          </p:nvSpPr>
          <p:spPr bwMode="auto">
            <a:xfrm>
              <a:off x="50292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9</a:t>
              </a:r>
              <a:endParaRPr lang="en-US">
                <a:solidFill>
                  <a:schemeClr val="bg2"/>
                </a:solidFill>
              </a:endParaRPr>
            </a:p>
          </p:txBody>
        </p:sp>
        <p:sp>
          <p:nvSpPr>
            <p:cNvPr id="90" name="Rectangle 168"/>
            <p:cNvSpPr>
              <a:spLocks noChangeArrowheads="1"/>
            </p:cNvSpPr>
            <p:nvPr/>
          </p:nvSpPr>
          <p:spPr bwMode="auto">
            <a:xfrm>
              <a:off x="6248400" y="5356225"/>
              <a:ext cx="685800" cy="533400"/>
            </a:xfrm>
            <a:prstGeom prst="rect">
              <a:avLst/>
            </a:prstGeom>
            <a:solidFill>
              <a:schemeClr val="tx1"/>
            </a:solidFill>
            <a:ln w="9525">
              <a:noFill/>
              <a:miter lim="800000"/>
              <a:headEnd/>
              <a:tailEnd/>
            </a:ln>
          </p:spPr>
          <p:txBody>
            <a:bodyPr wrap="none" anchor="ctr"/>
            <a:lstStyle/>
            <a:p>
              <a:pPr algn="ctr"/>
              <a:r>
                <a:rPr lang="pt-BR">
                  <a:solidFill>
                    <a:schemeClr val="bg2"/>
                  </a:solidFill>
                </a:rPr>
                <a:t>8</a:t>
              </a:r>
              <a:endParaRPr lang="en-US">
                <a:solidFill>
                  <a:schemeClr val="bg2"/>
                </a:solidFill>
              </a:endParaRPr>
            </a:p>
          </p:txBody>
        </p:sp>
        <p:sp>
          <p:nvSpPr>
            <p:cNvPr id="91" name="AutoShape 183"/>
            <p:cNvSpPr>
              <a:spLocks noChangeArrowheads="1"/>
            </p:cNvSpPr>
            <p:nvPr/>
          </p:nvSpPr>
          <p:spPr bwMode="auto">
            <a:xfrm>
              <a:off x="4495800" y="4289425"/>
              <a:ext cx="457200" cy="457200"/>
            </a:xfrm>
            <a:prstGeom prst="rightArrow">
              <a:avLst>
                <a:gd name="adj1" fmla="val 62500"/>
                <a:gd name="adj2" fmla="val 43750"/>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92" name="AutoShape 185"/>
            <p:cNvSpPr>
              <a:spLocks noChangeArrowheads="1"/>
            </p:cNvSpPr>
            <p:nvPr/>
          </p:nvSpPr>
          <p:spPr bwMode="auto">
            <a:xfrm rot="2226497">
              <a:off x="5791200" y="3908425"/>
              <a:ext cx="457200" cy="457200"/>
            </a:xfrm>
            <a:prstGeom prst="rightArrow">
              <a:avLst>
                <a:gd name="adj1" fmla="val 62500"/>
                <a:gd name="adj2" fmla="val 43750"/>
              </a:avLst>
            </a:prstGeom>
            <a:solidFill>
              <a:srgbClr val="33CC33"/>
            </a:solidFill>
            <a:ln w="28575" cap="sq">
              <a:solidFill>
                <a:srgbClr val="33CC33"/>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93" name="AutoShape 186"/>
            <p:cNvSpPr>
              <a:spLocks noChangeArrowheads="1"/>
            </p:cNvSpPr>
            <p:nvPr/>
          </p:nvSpPr>
          <p:spPr bwMode="auto">
            <a:xfrm rot="16200000">
              <a:off x="6324600" y="5965825"/>
              <a:ext cx="457200" cy="457200"/>
            </a:xfrm>
            <a:prstGeom prst="rightArrow">
              <a:avLst>
                <a:gd name="adj1" fmla="val 62500"/>
                <a:gd name="adj2" fmla="val 43750"/>
              </a:avLst>
            </a:prstGeom>
            <a:solidFill>
              <a:srgbClr val="FF0000"/>
            </a:solidFill>
            <a:ln w="28575" cap="sq">
              <a:solidFill>
                <a:srgbClr val="FF0000"/>
              </a:solidFill>
              <a:miter lim="800000"/>
              <a:headEnd/>
              <a:tailEnd/>
            </a:ln>
          </p:spPr>
          <p:txBody>
            <a:bodyPr wrap="none" anchor="ctr"/>
            <a:lstStyle/>
            <a:p>
              <a:pPr algn="ctr"/>
              <a:r>
                <a:rPr lang="pt-BR" sz="2000">
                  <a:solidFill>
                    <a:schemeClr val="bg2"/>
                  </a:solidFill>
                </a:rPr>
                <a:t>In</a:t>
              </a:r>
              <a:endParaRPr lang="en-US" sz="2000">
                <a:solidFill>
                  <a:schemeClr val="bg2"/>
                </a:solidFill>
              </a:endParaRPr>
            </a:p>
          </p:txBody>
        </p:sp>
        <p:sp>
          <p:nvSpPr>
            <p:cNvPr id="94" name="AutoShape 189"/>
            <p:cNvSpPr>
              <a:spLocks noChangeArrowheads="1"/>
            </p:cNvSpPr>
            <p:nvPr/>
          </p:nvSpPr>
          <p:spPr bwMode="auto">
            <a:xfrm flipH="1">
              <a:off x="4419600" y="5356225"/>
              <a:ext cx="609600" cy="457200"/>
            </a:xfrm>
            <a:prstGeom prst="rightArrow">
              <a:avLst>
                <a:gd name="adj1" fmla="val 62500"/>
                <a:gd name="adj2" fmla="val 58333"/>
              </a:avLst>
            </a:prstGeom>
            <a:solidFill>
              <a:srgbClr val="66FFFF"/>
            </a:solidFill>
            <a:ln w="28575" cap="sq">
              <a:solidFill>
                <a:srgbClr val="66FFFF"/>
              </a:solidFill>
              <a:miter lim="800000"/>
              <a:headEnd/>
              <a:tailEnd/>
            </a:ln>
          </p:spPr>
          <p:txBody>
            <a:bodyPr wrap="none" anchor="ctr"/>
            <a:lstStyle/>
            <a:p>
              <a:pPr algn="ctr"/>
              <a:r>
                <a:rPr lang="pt-BR" sz="2000">
                  <a:solidFill>
                    <a:schemeClr val="bg2"/>
                  </a:solidFill>
                </a:rPr>
                <a:t>Out</a:t>
              </a:r>
              <a:endParaRPr lang="en-US" sz="2000">
                <a:solidFill>
                  <a:schemeClr val="bg2"/>
                </a:solidFill>
              </a:endParaRPr>
            </a:p>
          </p:txBody>
        </p:sp>
        <p:sp>
          <p:nvSpPr>
            <p:cNvPr id="95" name="Rectangle 122"/>
            <p:cNvSpPr>
              <a:spLocks noChangeArrowheads="1"/>
            </p:cNvSpPr>
            <p:nvPr/>
          </p:nvSpPr>
          <p:spPr bwMode="auto">
            <a:xfrm>
              <a:off x="4987925" y="2079625"/>
              <a:ext cx="685800" cy="533400"/>
            </a:xfrm>
            <a:prstGeom prst="rect">
              <a:avLst/>
            </a:prstGeom>
            <a:solidFill>
              <a:schemeClr val="tx1"/>
            </a:solidFill>
            <a:ln w="9525">
              <a:noFill/>
              <a:miter lim="800000"/>
              <a:headEnd/>
              <a:tailEnd/>
            </a:ln>
          </p:spPr>
          <p:txBody>
            <a:bodyPr wrap="none" anchor="ctr"/>
            <a:lstStyle/>
            <a:p>
              <a:endParaRPr lang="en-US"/>
            </a:p>
          </p:txBody>
        </p:sp>
        <p:sp>
          <p:nvSpPr>
            <p:cNvPr id="96" name="Text Box 192"/>
            <p:cNvSpPr txBox="1">
              <a:spLocks noChangeArrowheads="1"/>
            </p:cNvSpPr>
            <p:nvPr/>
          </p:nvSpPr>
          <p:spPr bwMode="auto">
            <a:xfrm>
              <a:off x="3913188" y="4284663"/>
              <a:ext cx="523875" cy="457200"/>
            </a:xfrm>
            <a:prstGeom prst="rect">
              <a:avLst/>
            </a:prstGeom>
            <a:noFill/>
            <a:ln w="76200" cap="sq" algn="ctr">
              <a:noFill/>
              <a:miter lim="800000"/>
              <a:headEnd/>
              <a:tailEnd/>
            </a:ln>
          </p:spPr>
          <p:txBody>
            <a:bodyPr wrap="none">
              <a:spAutoFit/>
            </a:bodyPr>
            <a:lstStyle/>
            <a:p>
              <a:pPr algn="ctr"/>
              <a:r>
                <a:rPr lang="fr-FR" b="1">
                  <a:solidFill>
                    <a:srgbClr val="66FFFF"/>
                  </a:solidFill>
                </a:rPr>
                <a:t>10</a:t>
              </a:r>
            </a:p>
          </p:txBody>
        </p:sp>
        <p:sp>
          <p:nvSpPr>
            <p:cNvPr id="97" name="Text Box 193"/>
            <p:cNvSpPr txBox="1">
              <a:spLocks noChangeArrowheads="1"/>
            </p:cNvSpPr>
            <p:nvPr/>
          </p:nvSpPr>
          <p:spPr bwMode="auto">
            <a:xfrm>
              <a:off x="6253163" y="6400800"/>
              <a:ext cx="523875" cy="457200"/>
            </a:xfrm>
            <a:prstGeom prst="rect">
              <a:avLst/>
            </a:prstGeom>
            <a:noFill/>
            <a:ln w="76200" cap="sq" algn="ctr">
              <a:noFill/>
              <a:miter lim="800000"/>
              <a:headEnd/>
              <a:tailEnd/>
            </a:ln>
          </p:spPr>
          <p:txBody>
            <a:bodyPr wrap="none">
              <a:spAutoFit/>
            </a:bodyPr>
            <a:lstStyle/>
            <a:p>
              <a:pPr algn="ctr"/>
              <a:r>
                <a:rPr lang="fr-FR" b="1">
                  <a:solidFill>
                    <a:srgbClr val="FF0000"/>
                  </a:solidFill>
                </a:rPr>
                <a:t>10</a:t>
              </a:r>
            </a:p>
          </p:txBody>
        </p:sp>
        <p:sp>
          <p:nvSpPr>
            <p:cNvPr id="98" name="Text Box 194"/>
            <p:cNvSpPr txBox="1">
              <a:spLocks noChangeArrowheads="1"/>
            </p:cNvSpPr>
            <p:nvPr/>
          </p:nvSpPr>
          <p:spPr bwMode="auto">
            <a:xfrm>
              <a:off x="5353050" y="3697288"/>
              <a:ext cx="523875" cy="457200"/>
            </a:xfrm>
            <a:prstGeom prst="rect">
              <a:avLst/>
            </a:prstGeom>
            <a:noFill/>
            <a:ln w="76200" cap="sq" algn="ctr">
              <a:noFill/>
              <a:miter lim="800000"/>
              <a:headEnd/>
              <a:tailEnd/>
            </a:ln>
          </p:spPr>
          <p:txBody>
            <a:bodyPr wrap="none">
              <a:spAutoFit/>
            </a:bodyPr>
            <a:lstStyle/>
            <a:p>
              <a:pPr algn="ctr"/>
              <a:r>
                <a:rPr lang="fr-FR" b="1">
                  <a:solidFill>
                    <a:srgbClr val="00FF00"/>
                  </a:solidFill>
                </a:rPr>
                <a:t>12</a:t>
              </a:r>
            </a:p>
          </p:txBody>
        </p:sp>
        <p:cxnSp>
          <p:nvCxnSpPr>
            <p:cNvPr id="99" name="AutoShape 195"/>
            <p:cNvCxnSpPr>
              <a:cxnSpLocks noChangeShapeType="1"/>
            </p:cNvCxnSpPr>
            <p:nvPr/>
          </p:nvCxnSpPr>
          <p:spPr bwMode="auto">
            <a:xfrm>
              <a:off x="5651500" y="2346325"/>
              <a:ext cx="609600" cy="0"/>
            </a:xfrm>
            <a:prstGeom prst="straightConnector1">
              <a:avLst/>
            </a:prstGeom>
            <a:noFill/>
            <a:ln w="38100" cap="sq">
              <a:solidFill>
                <a:schemeClr val="tx1"/>
              </a:solidFill>
              <a:round/>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4699</TotalTime>
  <Words>3664</Words>
  <Application>Microsoft Office PowerPoint</Application>
  <PresentationFormat>On-screen Show (4:3)</PresentationFormat>
  <Paragraphs>1106</Paragraphs>
  <Slides>111</Slides>
  <Notes>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111</vt:i4>
      </vt:variant>
    </vt:vector>
  </HeadingPairs>
  <TitlesOfParts>
    <vt:vector size="116" baseType="lpstr">
      <vt:lpstr>Office Theme</vt:lpstr>
      <vt:lpstr>Clip</vt:lpstr>
      <vt:lpstr>Chart</vt:lpstr>
      <vt:lpstr>Graphique</vt:lpstr>
      <vt:lpstr>Worksheet</vt:lpstr>
      <vt:lpstr>ECE-777 System Level Design and Automation 3D integration. Reconfigurability and testing.</vt:lpstr>
      <vt:lpstr>Outline</vt:lpstr>
      <vt:lpstr>The communication bottleneck</vt:lpstr>
      <vt:lpstr>3D integration: main idea</vt:lpstr>
      <vt:lpstr>3D integration: pros and cons</vt:lpstr>
      <vt:lpstr>3D technologies</vt:lpstr>
      <vt:lpstr>3D technologies</vt:lpstr>
      <vt:lpstr>Basic requirements for a 3D Die stacking Technology</vt:lpstr>
      <vt:lpstr>Basic requirements for a cost-effective 3D Die stacking Technology</vt:lpstr>
      <vt:lpstr>3D integration technology example: IMEC</vt:lpstr>
      <vt:lpstr>3D-WLP = 3D-Wafer Level Packaging WLP Trough-Si via and micro-bumping: Concept</vt:lpstr>
      <vt:lpstr>Key technologies</vt:lpstr>
      <vt:lpstr>3D-Wafer Level Packaging (3D-WLP)</vt:lpstr>
      <vt:lpstr>3D-WLP Via Technology Roadmap</vt:lpstr>
      <vt:lpstr>Ultra Thin Chip Embedding</vt:lpstr>
      <vt:lpstr>3D-SIC = 3D-Stacked IC: Concept</vt:lpstr>
      <vt:lpstr>Key technologies</vt:lpstr>
      <vt:lpstr>IMEC roadmap</vt:lpstr>
      <vt:lpstr>Slide 19</vt:lpstr>
      <vt:lpstr>Summing up…</vt:lpstr>
      <vt:lpstr>3D NoCs</vt:lpstr>
      <vt:lpstr>Example topology</vt:lpstr>
      <vt:lpstr>Bottom layer layout</vt:lpstr>
      <vt:lpstr>Area overhead of TSV bundle</vt:lpstr>
      <vt:lpstr>3D NoC test chip</vt:lpstr>
      <vt:lpstr>Design challenges</vt:lpstr>
      <vt:lpstr>Mesochronous Synchronization</vt:lpstr>
      <vt:lpstr>Performance Analysis</vt:lpstr>
      <vt:lpstr>Reliability Enhancement</vt:lpstr>
      <vt:lpstr>Slide 30</vt:lpstr>
      <vt:lpstr>3D NoC Topology Synthesis</vt:lpstr>
      <vt:lpstr>Topology Synthesis Algorithm</vt:lpstr>
      <vt:lpstr>Effect of TSV Constraint</vt:lpstr>
      <vt:lpstr>Effect of NoC Frequency</vt:lpstr>
      <vt:lpstr>Case study</vt:lpstr>
      <vt:lpstr>Generated 3D topology</vt:lpstr>
      <vt:lpstr>Design Floorplan</vt:lpstr>
      <vt:lpstr>Comparison with 2D NoC</vt:lpstr>
      <vt:lpstr>Wire Length Distribution</vt:lpstr>
      <vt:lpstr>Other ideas/solutions: bus based</vt:lpstr>
      <vt:lpstr>Multi-layer On-Chip Interconnect Router Architecture (MIRA)</vt:lpstr>
      <vt:lpstr>Summing up…</vt:lpstr>
      <vt:lpstr>Summing up…</vt:lpstr>
      <vt:lpstr>Slide 44</vt:lpstr>
      <vt:lpstr>Field-Programmable Gate Arrays (FPGAs)</vt:lpstr>
      <vt:lpstr>FPGAs</vt:lpstr>
      <vt:lpstr>LUT</vt:lpstr>
      <vt:lpstr>Slide 48</vt:lpstr>
      <vt:lpstr>Slide 49</vt:lpstr>
      <vt:lpstr>FPGA-based design flow</vt:lpstr>
      <vt:lpstr>Slide 51</vt:lpstr>
      <vt:lpstr>Technology mapping</vt:lpstr>
      <vt:lpstr>Place and route</vt:lpstr>
      <vt:lpstr>XILINX ISE</vt:lpstr>
      <vt:lpstr>Configurable System on Chip (CSoC)</vt:lpstr>
      <vt:lpstr>Advantages</vt:lpstr>
      <vt:lpstr>Slide 57</vt:lpstr>
      <vt:lpstr>Recore’s reconfigurable system</vt:lpstr>
      <vt:lpstr>Programmable platform chips</vt:lpstr>
      <vt:lpstr>Many-core architecture</vt:lpstr>
      <vt:lpstr>NoC instead of a bus</vt:lpstr>
      <vt:lpstr>Reconfigurable architectures</vt:lpstr>
      <vt:lpstr>Reconfigurable technology</vt:lpstr>
      <vt:lpstr>Reconfiguration enables run-time mapping</vt:lpstr>
      <vt:lpstr>Montium technology: reconfigurable SoC approach</vt:lpstr>
      <vt:lpstr>Dynamic reconfiguration examples</vt:lpstr>
      <vt:lpstr>ReNoC: A Network-on-Chip Architecture with Reconfigurable Topology</vt:lpstr>
      <vt:lpstr>Physical architecture</vt:lpstr>
      <vt:lpstr>Topology switches</vt:lpstr>
      <vt:lpstr>Implementation</vt:lpstr>
      <vt:lpstr>Logical topology</vt:lpstr>
      <vt:lpstr>Generalization</vt:lpstr>
      <vt:lpstr>Case study</vt:lpstr>
      <vt:lpstr>Architecture</vt:lpstr>
      <vt:lpstr>Implementation</vt:lpstr>
      <vt:lpstr>Results</vt:lpstr>
      <vt:lpstr>Slide 77</vt:lpstr>
      <vt:lpstr>NoC test references</vt:lpstr>
      <vt:lpstr>NoC test references</vt:lpstr>
      <vt:lpstr>Improving NoC-based Testing Through Compression Schemes</vt:lpstr>
      <vt:lpstr>NoC-based testing</vt:lpstr>
      <vt:lpstr>Approaches</vt:lpstr>
      <vt:lpstr>Reuse Model: number of Test Ports</vt:lpstr>
      <vt:lpstr>Observations</vt:lpstr>
      <vt:lpstr>Reuse Model: number of Test Ports</vt:lpstr>
      <vt:lpstr>DFT Costs</vt:lpstr>
      <vt:lpstr>ATE Costs</vt:lpstr>
      <vt:lpstr>Challenge</vt:lpstr>
      <vt:lpstr>Compression Applied to NoC-based Test</vt:lpstr>
      <vt:lpstr>Compression Applied to NoC-based Test</vt:lpstr>
      <vt:lpstr>Compression Applied to NoC-based Test</vt:lpstr>
      <vt:lpstr>Compression Applied to NoC-based Test</vt:lpstr>
      <vt:lpstr>Horizontal compression</vt:lpstr>
      <vt:lpstr>Decompressor architecture</vt:lpstr>
      <vt:lpstr>Compression Applied to NoC Data</vt:lpstr>
      <vt:lpstr>Compression Applied to NoC Data</vt:lpstr>
      <vt:lpstr>Compression Applied to NoC Data</vt:lpstr>
      <vt:lpstr>Test Scheduling with Compression</vt:lpstr>
      <vt:lpstr>Test Scheduling Using Dedicated Paths</vt:lpstr>
      <vt:lpstr>Slide 100</vt:lpstr>
      <vt:lpstr>Slide 101</vt:lpstr>
      <vt:lpstr>Slide 102</vt:lpstr>
      <vt:lpstr>Slide 103</vt:lpstr>
      <vt:lpstr>Slide 104</vt:lpstr>
      <vt:lpstr>Slide 105</vt:lpstr>
      <vt:lpstr>Experimental setup</vt:lpstr>
      <vt:lpstr>System D695: 3 ports example</vt:lpstr>
      <vt:lpstr>Experimental Results – d695</vt:lpstr>
      <vt:lpstr>Experimental Results – d695</vt:lpstr>
      <vt:lpstr>Slide 110</vt:lpstr>
      <vt:lpstr>Summing up…</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470 Introduction</dc:title>
  <dc:creator>Cris Ababei</dc:creator>
  <cp:lastModifiedBy>CA</cp:lastModifiedBy>
  <cp:revision>1031</cp:revision>
  <dcterms:created xsi:type="dcterms:W3CDTF">2008-06-12T00:55:02Z</dcterms:created>
  <dcterms:modified xsi:type="dcterms:W3CDTF">2012-04-18T17:58:46Z</dcterms:modified>
</cp:coreProperties>
</file>