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8" r:id="rId3"/>
    <p:sldId id="327" r:id="rId4"/>
    <p:sldId id="323" r:id="rId5"/>
    <p:sldId id="328" r:id="rId6"/>
    <p:sldId id="322" r:id="rId7"/>
    <p:sldId id="268" r:id="rId8"/>
    <p:sldId id="324" r:id="rId9"/>
    <p:sldId id="325" r:id="rId10"/>
    <p:sldId id="326" r:id="rId11"/>
    <p:sldId id="330" r:id="rId12"/>
    <p:sldId id="289" r:id="rId13"/>
    <p:sldId id="292" r:id="rId14"/>
    <p:sldId id="331" r:id="rId15"/>
    <p:sldId id="313" r:id="rId16"/>
    <p:sldId id="315" r:id="rId17"/>
    <p:sldId id="321" r:id="rId18"/>
    <p:sldId id="316" r:id="rId19"/>
    <p:sldId id="319" r:id="rId20"/>
    <p:sldId id="320" r:id="rId21"/>
    <p:sldId id="337" r:id="rId22"/>
    <p:sldId id="338" r:id="rId23"/>
    <p:sldId id="336" r:id="rId24"/>
    <p:sldId id="332" r:id="rId25"/>
    <p:sldId id="335" r:id="rId26"/>
    <p:sldId id="333" r:id="rId27"/>
    <p:sldId id="339" r:id="rId28"/>
    <p:sldId id="296" r:id="rId29"/>
    <p:sldId id="299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3728" autoAdjust="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3DBB7FE-423F-4975-A405-A8A6D95CD3FF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81442F0-1CBC-4733-A86F-645272921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0AA264-657B-48E0-B868-2C77A720CD0D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B76B4E0-B26B-4415-9093-AF9A5E585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6B4E0-B26B-4415-9093-AF9A5E5855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9359-BA39-4FF5-8F2D-51AE24F48850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100" y="6356350"/>
            <a:ext cx="48387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err="1" smtClean="0"/>
              <a:t>ECE</a:t>
            </a:r>
            <a:r>
              <a:rPr lang="en-US" dirty="0" smtClean="0"/>
              <a:t> 470 (</a:t>
            </a:r>
            <a:r>
              <a:rPr lang="en-US" dirty="0" err="1" smtClean="0"/>
              <a:t>F08</a:t>
            </a:r>
            <a:r>
              <a:rPr lang="en-US" dirty="0" smtClean="0"/>
              <a:t>) - Digital Design II - © </a:t>
            </a:r>
            <a:r>
              <a:rPr lang="en-US" dirty="0" err="1" smtClean="0"/>
              <a:t>Cristinel</a:t>
            </a:r>
            <a:r>
              <a:rPr lang="en-US" dirty="0" smtClean="0"/>
              <a:t> </a:t>
            </a:r>
            <a:r>
              <a:rPr lang="en-US" dirty="0" err="1" smtClean="0"/>
              <a:t>Ababei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A13A2B9E-B16C-4C43-A38A-022099A1C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205F-9B91-4848-8C68-7365660F3243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D8A1-7F32-4CAB-ABEF-B8CF32E512DE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7ED6-210F-42E6-BB44-F13950AB4587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100" y="6356350"/>
            <a:ext cx="49149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ECE 470 (F08) - Digital Design II - © Cristinel Ababei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A13A2B9E-B16C-4C43-A38A-022099A1C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DB1A-F10E-4097-B69D-21385E637CCD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2F5E-3CFC-4FA1-BC54-3ED5922E14FC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110-38CE-4BFC-9A03-86FA5A15BF29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5DDE-029B-43A3-B41C-81E311858F25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5100" y="6356350"/>
            <a:ext cx="3733800" cy="365125"/>
          </a:xfrm>
        </p:spPr>
        <p:txBody>
          <a:bodyPr/>
          <a:lstStyle/>
          <a:p>
            <a:r>
              <a:rPr lang="en-US" dirty="0" err="1" smtClean="0"/>
              <a:t>ECE</a:t>
            </a:r>
            <a:r>
              <a:rPr lang="en-US" dirty="0" smtClean="0"/>
              <a:t> 470 (</a:t>
            </a:r>
            <a:r>
              <a:rPr lang="en-US" dirty="0" err="1" smtClean="0"/>
              <a:t>F08</a:t>
            </a:r>
            <a:r>
              <a:rPr lang="en-US" dirty="0" smtClean="0"/>
              <a:t>) - Digital Design II - © </a:t>
            </a:r>
            <a:r>
              <a:rPr lang="en-US" dirty="0" err="1" smtClean="0"/>
              <a:t>Cristinel</a:t>
            </a:r>
            <a:r>
              <a:rPr lang="en-US" dirty="0" smtClean="0"/>
              <a:t> </a:t>
            </a:r>
            <a:r>
              <a:rPr lang="en-US" dirty="0" err="1" smtClean="0"/>
              <a:t>Ababei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8329-2613-4D26-A378-B225A4499CB1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8803-FA72-4CC5-845E-AF6DC6F85C6F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C62-8CE3-4F98-8C1E-FDC745AAE106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6172-A67B-4D08-B9C4-1B509422C2FE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483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ECE</a:t>
            </a:r>
            <a:r>
              <a:rPr lang="en-US" dirty="0" smtClean="0"/>
              <a:t> 470 (</a:t>
            </a:r>
            <a:r>
              <a:rPr lang="en-US" dirty="0" err="1" smtClean="0"/>
              <a:t>F08</a:t>
            </a:r>
            <a:r>
              <a:rPr lang="en-US" dirty="0" smtClean="0"/>
              <a:t>) - Digital Design II - © </a:t>
            </a:r>
            <a:r>
              <a:rPr lang="en-US" dirty="0" err="1" smtClean="0"/>
              <a:t>Cristinel</a:t>
            </a:r>
            <a:r>
              <a:rPr lang="en-US" dirty="0" smtClean="0"/>
              <a:t> </a:t>
            </a:r>
            <a:r>
              <a:rPr lang="en-US" dirty="0" err="1" smtClean="0"/>
              <a:t>Ababei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A2B9E-B16C-4C43-A38A-022099A1C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eweb.ucsd.edu/users/kastner/sites/default/files/topic01.pptx" TargetMode="External"/><Relationship Id="rId2" Type="http://schemas.openxmlformats.org/officeDocument/2006/relationships/hyperlink" Target="http://chess.eecs.berkeley.edu/design/2010/lectures/IntroductionEE249_10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central.com/" TargetMode="External"/><Relationship Id="rId3" Type="http://schemas.openxmlformats.org/officeDocument/2006/relationships/hyperlink" Target="http://ptolemy.eecs.berkeley.edu/" TargetMode="External"/><Relationship Id="rId7" Type="http://schemas.openxmlformats.org/officeDocument/2006/relationships/hyperlink" Target="http://www.design-reuse.com/" TargetMode="External"/><Relationship Id="rId2" Type="http://schemas.openxmlformats.org/officeDocument/2006/relationships/hyperlink" Target="http://en.wikipedia.org/wiki/List_of_system-on-a-chip_suppli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mbedded.com/" TargetMode="External"/><Relationship Id="rId5" Type="http://schemas.openxmlformats.org/officeDocument/2006/relationships/hyperlink" Target="http://vlsiarch.ecen.okstate.edu/?page_id=12" TargetMode="External"/><Relationship Id="rId10" Type="http://schemas.openxmlformats.org/officeDocument/2006/relationships/hyperlink" Target="http://networkonchip.wordpress.com/" TargetMode="External"/><Relationship Id="rId4" Type="http://schemas.openxmlformats.org/officeDocument/2006/relationships/hyperlink" Target="http://www.cecs.uci.edu/~gajski/tools.html" TargetMode="External"/><Relationship Id="rId9" Type="http://schemas.openxmlformats.org/officeDocument/2006/relationships/hyperlink" Target="http://www.socconference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jazzer.com/ece777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43101"/>
            <a:ext cx="8610600" cy="1600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ECE-777 System Level Design and Automation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3333FF"/>
                </a:solidFill>
              </a:rPr>
              <a:t>Introduction</a:t>
            </a:r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648200"/>
            <a:ext cx="788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err="1" smtClean="0">
                <a:solidFill>
                  <a:srgbClr val="33CC33"/>
                </a:solidFill>
              </a:rPr>
              <a:t>Cristinel</a:t>
            </a:r>
            <a:r>
              <a:rPr lang="en-US" sz="2000" b="1" dirty="0" smtClean="0">
                <a:solidFill>
                  <a:srgbClr val="33CC33"/>
                </a:solidFill>
              </a:rPr>
              <a:t> </a:t>
            </a:r>
            <a:r>
              <a:rPr lang="en-US" sz="2000" b="1" dirty="0" err="1" smtClean="0">
                <a:solidFill>
                  <a:srgbClr val="33CC33"/>
                </a:solidFill>
              </a:rPr>
              <a:t>Ababei</a:t>
            </a:r>
            <a:endParaRPr lang="en-US" sz="2000" b="1" dirty="0" smtClean="0">
              <a:solidFill>
                <a:srgbClr val="33CC33"/>
              </a:solidFill>
            </a:endParaRPr>
          </a:p>
          <a:p>
            <a:pPr lvl="0" algn="ctr"/>
            <a:r>
              <a:rPr lang="en-US" sz="2000" b="1" dirty="0" smtClean="0">
                <a:solidFill>
                  <a:srgbClr val="33CC33"/>
                </a:solidFill>
              </a:rPr>
              <a:t>Electrical and Computer Department, North Dakota State University</a:t>
            </a:r>
          </a:p>
          <a:p>
            <a:pPr lvl="0" algn="ctr"/>
            <a:r>
              <a:rPr lang="en-US" sz="2000" b="1" dirty="0" smtClean="0">
                <a:solidFill>
                  <a:srgbClr val="33CC33"/>
                </a:solidFill>
              </a:rPr>
              <a:t>Spring </a:t>
            </a:r>
            <a:r>
              <a:rPr lang="en-US" sz="2000" b="1" dirty="0" smtClean="0">
                <a:solidFill>
                  <a:srgbClr val="33CC33"/>
                </a:solidFill>
              </a:rPr>
              <a:t>2012</a:t>
            </a:r>
            <a:endParaRPr lang="en-US" sz="2000" b="1" dirty="0" smtClean="0">
              <a:solidFill>
                <a:srgbClr val="33CC3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 market size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41" y="1181101"/>
            <a:ext cx="8944914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Complexity and heterogeneity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2650" y="2803525"/>
            <a:ext cx="7466013" cy="3711575"/>
            <a:chOff x="882650" y="1708150"/>
            <a:chExt cx="7466013" cy="3711575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>
              <a:off x="3432175" y="2324100"/>
              <a:ext cx="0" cy="144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882650" y="3487738"/>
              <a:ext cx="7466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633663" y="2547938"/>
              <a:ext cx="1693862" cy="54768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  <a:sym typeface="Symbol" pitchFamily="18" charset="2"/>
                </a:rPr>
                <a:t></a:t>
              </a:r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</a:rPr>
                <a:t>controller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617788" y="1776413"/>
              <a:ext cx="1693862" cy="54768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</a:rPr>
                <a:t>control panel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735513" y="2325688"/>
              <a:ext cx="1106487" cy="895350"/>
            </a:xfrm>
            <a:prstGeom prst="flowChartDocumen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</a:rPr>
                <a:t>Real-time</a:t>
              </a:r>
            </a:p>
            <a:p>
              <a:pPr algn="ctr"/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</a:rPr>
                <a:t>OS</a:t>
              </a: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6219825" y="1708150"/>
              <a:ext cx="1260475" cy="741363"/>
            </a:xfrm>
            <a:prstGeom prst="flowChartDocumen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</a:rPr>
                <a:t>controller</a:t>
              </a:r>
            </a:p>
            <a:p>
              <a:pPr algn="ctr"/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</a:rPr>
                <a:t>processes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6203950" y="2546350"/>
              <a:ext cx="1260475" cy="741363"/>
            </a:xfrm>
            <a:prstGeom prst="flowChartDocumen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</a:rPr>
                <a:t>UI</a:t>
              </a:r>
            </a:p>
            <a:p>
              <a:pPr algn="ctr"/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</a:rPr>
                <a:t>processes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020763" y="2420938"/>
              <a:ext cx="1231900" cy="68738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</a:rPr>
                <a:t>ASIC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716213" y="3751263"/>
              <a:ext cx="1693862" cy="75723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</a:rPr>
                <a:t>Programmable</a:t>
              </a:r>
            </a:p>
            <a:p>
              <a:pPr algn="ctr"/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</a:rPr>
                <a:t>DSP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843463" y="3763963"/>
              <a:ext cx="1693862" cy="75723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</a:rPr>
                <a:t>Programmable</a:t>
              </a:r>
            </a:p>
            <a:p>
              <a:pPr algn="ctr"/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</a:rPr>
                <a:t>DSP</a:t>
              </a: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1008063" y="3738562"/>
              <a:ext cx="1106487" cy="1138237"/>
            </a:xfrm>
            <a:prstGeom prst="flowChartDocumen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sz="2000" dirty="0">
                  <a:solidFill>
                    <a:srgbClr val="003399"/>
                  </a:solidFill>
                  <a:latin typeface="Arial" pitchFamily="34" charset="0"/>
                </a:rPr>
                <a:t>DSP</a:t>
              </a:r>
            </a:p>
            <a:p>
              <a:pPr algn="ctr"/>
              <a:r>
                <a:rPr kumimoji="1" lang="en-US" sz="2000" dirty="0">
                  <a:solidFill>
                    <a:srgbClr val="003399"/>
                  </a:solidFill>
                  <a:latin typeface="Arial" pitchFamily="34" charset="0"/>
                </a:rPr>
                <a:t>Assembly</a:t>
              </a:r>
            </a:p>
            <a:p>
              <a:pPr algn="ctr"/>
              <a:r>
                <a:rPr kumimoji="1" lang="en-US" sz="2000" dirty="0">
                  <a:solidFill>
                    <a:srgbClr val="003399"/>
                  </a:solidFill>
                  <a:latin typeface="Arial" pitchFamily="34" charset="0"/>
                </a:rPr>
                <a:t>Code</a:t>
              </a: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7127875" y="3763963"/>
              <a:ext cx="1106488" cy="1112838"/>
            </a:xfrm>
            <a:prstGeom prst="flowChartDocumen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sz="2000" dirty="0">
                  <a:solidFill>
                    <a:srgbClr val="003399"/>
                  </a:solidFill>
                  <a:latin typeface="Arial" pitchFamily="34" charset="0"/>
                </a:rPr>
                <a:t>DSP</a:t>
              </a:r>
            </a:p>
            <a:p>
              <a:pPr algn="ctr"/>
              <a:r>
                <a:rPr kumimoji="1" lang="en-US" sz="2000" dirty="0">
                  <a:solidFill>
                    <a:srgbClr val="003399"/>
                  </a:solidFill>
                  <a:latin typeface="Arial" pitchFamily="34" charset="0"/>
                </a:rPr>
                <a:t>Assembly</a:t>
              </a:r>
            </a:p>
            <a:p>
              <a:pPr algn="ctr"/>
              <a:r>
                <a:rPr kumimoji="1" lang="en-US" sz="2000" dirty="0">
                  <a:solidFill>
                    <a:srgbClr val="003399"/>
                  </a:solidFill>
                  <a:latin typeface="Arial" pitchFamily="34" charset="0"/>
                </a:rPr>
                <a:t>Code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905250" y="4787900"/>
              <a:ext cx="1693863" cy="63182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</a:rPr>
                <a:t>Dual-ported</a:t>
              </a:r>
            </a:p>
            <a:p>
              <a:pPr algn="ctr"/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</a:rPr>
                <a:t>RAM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808663" y="4786313"/>
              <a:ext cx="1231900" cy="63023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sz="2000">
                  <a:solidFill>
                    <a:srgbClr val="003399"/>
                  </a:solidFill>
                  <a:latin typeface="Arial" pitchFamily="34" charset="0"/>
                </a:rPr>
                <a:t>CODEC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611313" y="3109913"/>
              <a:ext cx="0" cy="39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4132263" y="4510088"/>
              <a:ext cx="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5238750" y="4524375"/>
              <a:ext cx="0" cy="265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6134100" y="4524375"/>
              <a:ext cx="0" cy="265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 flipV="1">
              <a:off x="5657850" y="3460750"/>
              <a:ext cx="1588" cy="306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4327525" y="2800350"/>
              <a:ext cx="420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5840413" y="2324100"/>
              <a:ext cx="377825" cy="9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5854700" y="2871788"/>
              <a:ext cx="350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6540500" y="4132263"/>
              <a:ext cx="574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2114550" y="4117975"/>
              <a:ext cx="615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Content Placeholder 4"/>
          <p:cNvSpPr txBox="1">
            <a:spLocks/>
          </p:cNvSpPr>
          <p:nvPr/>
        </p:nvSpPr>
        <p:spPr>
          <a:xfrm>
            <a:off x="190500" y="1066800"/>
            <a:ext cx="8724900" cy="14859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Complexity - handled by working at higher levels of abstraction, hierarchy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Heterogeneity - handled by sophisticated HW-SW co-design methodologies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domains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00100"/>
            <a:ext cx="8686800" cy="20193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Consumer electronics (HDTV, digital cameras, camcorders, game consoles), communications (cell phones), space, automotive (video, audio, control), military (radar, sonar), health.</a:t>
            </a:r>
          </a:p>
          <a:p>
            <a:r>
              <a:rPr lang="en-US" dirty="0" smtClean="0"/>
              <a:t>More than 30% of the cost of a car is now in Electronics. 90% of all innovations will be based on electronic systems. Modern cars: up to ~100 processors running complex software.</a:t>
            </a:r>
          </a:p>
          <a:p>
            <a:r>
              <a:rPr lang="en-US" dirty="0" smtClean="0"/>
              <a:t>Estimated 98% of 8 Billion CPUs produced in 2000 used for embedded apps.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6" descr="untitle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38" y="2740025"/>
            <a:ext cx="6751637" cy="4003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applications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266700" y="1143000"/>
            <a:ext cx="8610600" cy="4686300"/>
          </a:xfrm>
        </p:spPr>
        <p:txBody>
          <a:bodyPr>
            <a:normAutofit/>
          </a:bodyPr>
          <a:lstStyle/>
          <a:p>
            <a:r>
              <a:rPr lang="en-US" dirty="0" smtClean="0"/>
              <a:t>Read (</a:t>
            </a:r>
            <a:r>
              <a:rPr lang="en-US" b="1" dirty="0" smtClean="0"/>
              <a:t>“IP reuse” – key concept in system level design </a:t>
            </a:r>
            <a:r>
              <a:rPr lang="en-US" dirty="0" smtClean="0"/>
              <a:t>– applies to course design too):</a:t>
            </a:r>
          </a:p>
          <a:p>
            <a:pPr lvl="1"/>
            <a:r>
              <a:rPr lang="en-US" dirty="0" smtClean="0"/>
              <a:t>The Introduction presentation of ECE-249 at Berkeley:</a:t>
            </a:r>
          </a:p>
          <a:p>
            <a:pPr lvl="2"/>
            <a:r>
              <a:rPr lang="en-US" dirty="0" smtClean="0">
                <a:hlinkClick r:id="rId2"/>
              </a:rPr>
              <a:t>http://chess.eecs.berkeley.edu/design/2010/lectures/IntroductionEE249_10.pdf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introduction presentation of CSE-237D at UCSD:</a:t>
            </a:r>
          </a:p>
          <a:p>
            <a:pPr lvl="2"/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haduken.ucsd.edu/cse237d/topic01.ppt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05100"/>
            <a:ext cx="8229600" cy="1143000"/>
          </a:xfrm>
        </p:spPr>
        <p:txBody>
          <a:bodyPr/>
          <a:lstStyle/>
          <a:p>
            <a:r>
              <a:rPr lang="en-US" b="1" dirty="0" smtClean="0"/>
              <a:t>Design flows </a:t>
            </a:r>
            <a:r>
              <a:rPr lang="en-US" dirty="0" smtClean="0"/>
              <a:t>(i.e., methodologies)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5054600" cy="682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675" y="1333500"/>
            <a:ext cx="4079191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33900" y="190500"/>
            <a:ext cx="4610100" cy="4953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VLSI design flow examples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4492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design flow example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6057121" cy="570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Tensilica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70099"/>
            <a:ext cx="6324600" cy="588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62489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553200" y="190500"/>
            <a:ext cx="2362200" cy="113506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ARM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90500"/>
            <a:ext cx="8229600" cy="5254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Handling heterogeneity: HW/SW co-design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599" y="3318884"/>
            <a:ext cx="6172201" cy="3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300" y="914400"/>
            <a:ext cx="4838700" cy="34916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3500" y="2000071"/>
            <a:ext cx="37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Fixed Processor Architecture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Application Specific HW Block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Application-Specific Instruction Set Processor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00200"/>
            <a:ext cx="8648700" cy="3962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Syllabus, focus of this course, topics covered, project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 embedded systems are becoming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characteristics, applications, complexity, concurrency, heterogeneity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VLSI design flow vs.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 flow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Summary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92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SoC</a:t>
            </a:r>
            <a:r>
              <a:rPr lang="en-US" dirty="0" smtClean="0"/>
              <a:t> design flow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724900" cy="57531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Various design methodologies</a:t>
            </a:r>
          </a:p>
          <a:p>
            <a:pPr lvl="1"/>
            <a:r>
              <a:rPr lang="en-US" dirty="0" smtClean="0"/>
              <a:t>Computation centric: Bus based – past and present</a:t>
            </a:r>
          </a:p>
          <a:p>
            <a:pPr lvl="1"/>
            <a:r>
              <a:rPr lang="en-US" dirty="0" smtClean="0"/>
              <a:t>Communication centric: </a:t>
            </a:r>
            <a:r>
              <a:rPr lang="en-US" b="1" dirty="0" smtClean="0"/>
              <a:t>Network-on-Chip based</a:t>
            </a:r>
            <a:r>
              <a:rPr lang="en-US" dirty="0" smtClean="0"/>
              <a:t> – more recent</a:t>
            </a:r>
          </a:p>
          <a:p>
            <a:r>
              <a:rPr lang="en-US" dirty="0" smtClean="0"/>
              <a:t>Key design steps: Intertwined subtasks</a:t>
            </a:r>
          </a:p>
          <a:p>
            <a:pPr lvl="1"/>
            <a:r>
              <a:rPr lang="en-US" dirty="0" smtClean="0"/>
              <a:t>Modeling/specification</a:t>
            </a:r>
          </a:p>
          <a:p>
            <a:pPr lvl="1"/>
            <a:r>
              <a:rPr lang="en-US" dirty="0" smtClean="0"/>
              <a:t>Refining (or “functional/structural partitioning”) : the function to be implemented into smaller, interacting pieces </a:t>
            </a:r>
            <a:r>
              <a:rPr lang="en-US" dirty="0" smtClean="0">
                <a:sym typeface="Wingdings" pitchFamily="2" charset="2"/>
              </a:rPr>
              <a:t> hierarchy</a:t>
            </a:r>
            <a:endParaRPr lang="en-US" dirty="0" smtClean="0"/>
          </a:p>
          <a:p>
            <a:pPr lvl="1"/>
            <a:r>
              <a:rPr lang="en-US" dirty="0" smtClean="0"/>
              <a:t>HW/SW partitioning: elements in the refined model to either (1) HW units, or (2) SW running on custom hardware or a suitable programmable processor</a:t>
            </a:r>
          </a:p>
          <a:p>
            <a:pPr lvl="1"/>
            <a:r>
              <a:rPr lang="en-US" dirty="0" smtClean="0"/>
              <a:t>Allocation (platform design): select components/blocks/IPs</a:t>
            </a:r>
          </a:p>
          <a:p>
            <a:pPr lvl="1"/>
            <a:r>
              <a:rPr lang="en-US" dirty="0" smtClean="0"/>
              <a:t>Binding (mapping = implementation): assign functions to HW/SW components</a:t>
            </a:r>
          </a:p>
          <a:p>
            <a:pPr lvl="1"/>
            <a:r>
              <a:rPr lang="en-US" dirty="0" smtClean="0"/>
              <a:t>Scheduling: compute the times at which the functions are executed. This is important when several modules in the partition share a single hardware unit.</a:t>
            </a:r>
          </a:p>
          <a:p>
            <a:pPr lvl="1"/>
            <a:r>
              <a:rPr lang="en-US" dirty="0" smtClean="0"/>
              <a:t>Verification &amp; debugging</a:t>
            </a:r>
          </a:p>
          <a:p>
            <a:r>
              <a:rPr lang="en-US" dirty="0" smtClean="0"/>
              <a:t>Crucial is the co-design and joint optimization of hardware and software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NoC</a:t>
            </a:r>
            <a:r>
              <a:rPr lang="en-US" dirty="0" smtClean="0"/>
              <a:t> based approach: network synthesis step is crucial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System specification, Allocation (platform design)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09800"/>
            <a:ext cx="4943789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2190750"/>
            <a:ext cx="4229100" cy="296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Binding (mapping), Scheduling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" y="990600"/>
            <a:ext cx="4094399" cy="253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017" y="2362200"/>
            <a:ext cx="454198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3695700"/>
            <a:ext cx="4341092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06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System level design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572500" cy="39243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System-level design is a complex synthesis tasks</a:t>
            </a:r>
          </a:p>
          <a:p>
            <a:pPr lvl="1"/>
            <a:r>
              <a:rPr lang="en-US" dirty="0" smtClean="0"/>
              <a:t>software synthesis and code generation</a:t>
            </a:r>
          </a:p>
          <a:p>
            <a:pPr lvl="1"/>
            <a:r>
              <a:rPr lang="en-US" dirty="0" smtClean="0"/>
              <a:t>hardware synthesis</a:t>
            </a:r>
          </a:p>
          <a:p>
            <a:pPr lvl="1"/>
            <a:r>
              <a:rPr lang="en-US" dirty="0" smtClean="0"/>
              <a:t>interface and communication synthesis</a:t>
            </a:r>
          </a:p>
          <a:p>
            <a:pPr lvl="1"/>
            <a:r>
              <a:rPr lang="en-US" dirty="0" smtClean="0"/>
              <a:t>hardware/software partitioning and component selection</a:t>
            </a:r>
          </a:p>
          <a:p>
            <a:pPr lvl="1"/>
            <a:r>
              <a:rPr lang="en-US" dirty="0" smtClean="0"/>
              <a:t>hardware/software scheduling</a:t>
            </a:r>
          </a:p>
          <a:p>
            <a:r>
              <a:rPr lang="en-US" dirty="0" smtClean="0"/>
              <a:t>Major Components:</a:t>
            </a:r>
          </a:p>
          <a:p>
            <a:pPr lvl="1"/>
            <a:r>
              <a:rPr lang="en-US" dirty="0" smtClean="0"/>
              <a:t>Application specification</a:t>
            </a:r>
          </a:p>
          <a:p>
            <a:pPr lvl="1"/>
            <a:r>
              <a:rPr lang="en-US" dirty="0" smtClean="0"/>
              <a:t>Design space exploration and system optimization</a:t>
            </a:r>
          </a:p>
          <a:p>
            <a:pPr lvl="1"/>
            <a:r>
              <a:rPr lang="en-US" dirty="0" smtClean="0"/>
              <a:t>Estimation: Synthesis based on abstraction only makes sense if there are powerful estimation methods available:</a:t>
            </a:r>
          </a:p>
          <a:p>
            <a:pPr lvl="2"/>
            <a:r>
              <a:rPr lang="en-US" dirty="0" smtClean="0"/>
              <a:t>Estimate properties of the next layer(s) of abstraction.</a:t>
            </a:r>
          </a:p>
          <a:p>
            <a:pPr lvl="2"/>
            <a:r>
              <a:rPr lang="en-US" dirty="0" smtClean="0"/>
              <a:t>Design decisions are based on these estimated properties.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425" y="4608236"/>
            <a:ext cx="3495675" cy="22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Hardware vs. Software Modules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500" y="1104900"/>
            <a:ext cx="8763000" cy="53721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significant part of the problem is deciding which parts should be in software on programmable processors, and which in specialized hardware.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Hardware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functionality implemented via a custom architecture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datapath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FSM)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functionality implemented in software on a programmable processor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differences: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Multiplexing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 modules multiplexed with others on a processor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hardware modules are typically mapped individually on dedicated hardware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Concurrency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processors usually have one “thread of control”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dedicated hardware often has concurrent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datapaths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76300"/>
            <a:ext cx="8686800" cy="5600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Increasing application complexity</a:t>
            </a:r>
          </a:p>
          <a:p>
            <a:pPr lvl="1"/>
            <a:r>
              <a:rPr lang="en-US" dirty="0" smtClean="0"/>
              <a:t>large systems with legacy functions</a:t>
            </a:r>
          </a:p>
          <a:p>
            <a:pPr lvl="1"/>
            <a:r>
              <a:rPr lang="en-US" dirty="0" smtClean="0"/>
              <a:t>mixture of event driven and data flow tasks</a:t>
            </a:r>
          </a:p>
          <a:p>
            <a:pPr lvl="1"/>
            <a:r>
              <a:rPr lang="en-US" dirty="0" smtClean="0"/>
              <a:t>examples: multimedia, automotive, mobile communication</a:t>
            </a:r>
          </a:p>
          <a:p>
            <a:r>
              <a:rPr lang="en-US" dirty="0" smtClean="0"/>
              <a:t>Increasing target system complexity: heterogeneity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HW/SW co-design</a:t>
            </a:r>
          </a:p>
          <a:p>
            <a:pPr lvl="1"/>
            <a:r>
              <a:rPr lang="en-US" dirty="0" smtClean="0"/>
              <a:t>mixture of different technologies, processor types, and design styles</a:t>
            </a:r>
          </a:p>
          <a:p>
            <a:pPr lvl="1"/>
            <a:r>
              <a:rPr lang="en-US" dirty="0" smtClean="0"/>
              <a:t>large </a:t>
            </a:r>
            <a:r>
              <a:rPr lang="en-US" dirty="0" err="1" smtClean="0"/>
              <a:t>SoCs</a:t>
            </a:r>
            <a:r>
              <a:rPr lang="en-US" dirty="0" smtClean="0"/>
              <a:t> combining components from different sources, distributed system implementations</a:t>
            </a:r>
          </a:p>
          <a:p>
            <a:r>
              <a:rPr lang="en-US" dirty="0" smtClean="0"/>
              <a:t>Design chain integration:</a:t>
            </a:r>
          </a:p>
          <a:p>
            <a:pPr lvl="1"/>
            <a:r>
              <a:rPr lang="en-US" dirty="0" smtClean="0"/>
              <a:t>Design </a:t>
            </a:r>
            <a:r>
              <a:rPr lang="en-US" dirty="0" smtClean="0"/>
              <a:t>steps role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Methodology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Tools</a:t>
            </a:r>
          </a:p>
          <a:p>
            <a:r>
              <a:rPr lang="en-US" dirty="0" smtClean="0"/>
              <a:t>Parallel architectures</a:t>
            </a:r>
          </a:p>
          <a:p>
            <a:r>
              <a:rPr lang="en-US" dirty="0" smtClean="0"/>
              <a:t>Embedded software and control</a:t>
            </a:r>
          </a:p>
          <a:p>
            <a:r>
              <a:rPr lang="en-US" dirty="0" smtClean="0"/>
              <a:t>Numerous constraints and design objectives</a:t>
            </a:r>
          </a:p>
          <a:p>
            <a:pPr lvl="1"/>
            <a:r>
              <a:rPr lang="en-US" dirty="0" smtClean="0"/>
              <a:t>examples: cost, power consumption, timing constraints, </a:t>
            </a:r>
            <a:r>
              <a:rPr lang="en-US" dirty="0" smtClean="0"/>
              <a:t>dependability/reliability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8302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methodologies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371600"/>
            <a:ext cx="86868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Past and present: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hoc approaches based on earlier experience with similar products, and on manual design.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HW-SW partitioning decided at the beginning, and then designs proceed separately.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 and future: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HW-SW co-design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automation (CAD) tools: very challenging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Tools, companies, academia (open-source)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536"/>
            <a:ext cx="8229600" cy="503105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Design tools provided directly by </a:t>
            </a:r>
            <a:r>
              <a:rPr lang="en-US" dirty="0" err="1" smtClean="0"/>
              <a:t>SoC</a:t>
            </a:r>
            <a:r>
              <a:rPr lang="en-US" dirty="0" smtClean="0"/>
              <a:t> vendors or EDA companies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CAD tools for hardware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Software development environments for software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Implement a variety of design methodologies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SoC</a:t>
            </a:r>
            <a:r>
              <a:rPr lang="en-US" dirty="0" smtClean="0"/>
              <a:t> companies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2"/>
              </a:rPr>
              <a:t>http://en.wikipedia.org/wiki/List_of_system-on-a-chip_suppliers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Academia examples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3"/>
              </a:rPr>
              <a:t>http://ptolemy.eecs.berkeley.edu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4"/>
              </a:rPr>
              <a:t>http://www.cecs.uci.edu/~gajski/tools.html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5"/>
              </a:rPr>
              <a:t>http://vlsiarch.ecen.okstate.edu/?</a:t>
            </a:r>
            <a:r>
              <a:rPr lang="en-US" dirty="0" smtClean="0">
                <a:hlinkClick r:id="rId5"/>
              </a:rPr>
              <a:t>page_id=12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Other </a:t>
            </a:r>
            <a:r>
              <a:rPr lang="en-US" dirty="0" smtClean="0"/>
              <a:t>resources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6"/>
              </a:rPr>
              <a:t>http://embedded.com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7"/>
              </a:rPr>
              <a:t>http://www.design-reuse.com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8"/>
              </a:rPr>
              <a:t>http://www.soccentral.com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www.socconference.com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NoC</a:t>
            </a:r>
            <a:r>
              <a:rPr lang="en-US" dirty="0" smtClean="0"/>
              <a:t> Blog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networkonchip.wordpress.com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274638"/>
            <a:ext cx="8229600" cy="7540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04800" y="1295400"/>
            <a:ext cx="8572500" cy="4762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“We are in the middle of a revolution in the way electronics products are designed”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design is the key (also for IC design!)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with the highest possible level of abstraction (e.g., control algorithms)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Establish properties at the right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formal models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Leverage multiple “scientific” disciplines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249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Course syllabus, topics outline</a:t>
            </a:r>
          </a:p>
          <a:p>
            <a:r>
              <a:rPr lang="en-US" dirty="0" err="1" smtClean="0"/>
              <a:t>SoC</a:t>
            </a:r>
            <a:r>
              <a:rPr lang="en-US" dirty="0" smtClean="0"/>
              <a:t> era has come: characteristics &amp; applications</a:t>
            </a:r>
          </a:p>
          <a:p>
            <a:r>
              <a:rPr lang="en-US" dirty="0" smtClean="0"/>
              <a:t>Design flows</a:t>
            </a:r>
          </a:p>
          <a:p>
            <a:r>
              <a:rPr lang="en-US" dirty="0" smtClean="0"/>
              <a:t>System design is the key</a:t>
            </a:r>
          </a:p>
          <a:p>
            <a:r>
              <a:rPr lang="en-US" b="1" dirty="0" smtClean="0"/>
              <a:t>Emphasis in this course will be put on design automation and on </a:t>
            </a:r>
            <a:r>
              <a:rPr lang="en-US" b="1" dirty="0" err="1" smtClean="0"/>
              <a:t>NoC</a:t>
            </a:r>
            <a:r>
              <a:rPr lang="en-US" b="1" dirty="0" smtClean="0"/>
              <a:t> design paradigm</a:t>
            </a:r>
          </a:p>
          <a:p>
            <a:r>
              <a:rPr lang="en-US" dirty="0" smtClean="0"/>
              <a:t>Project (with milestones) is 50% of final grade</a:t>
            </a:r>
          </a:p>
          <a:p>
            <a:r>
              <a:rPr lang="en-US" dirty="0" smtClean="0"/>
              <a:t>HW #1: “</a:t>
            </a:r>
            <a:r>
              <a:rPr lang="en-US" dirty="0" smtClean="0"/>
              <a:t>15-slides</a:t>
            </a:r>
            <a:r>
              <a:rPr lang="en-US" dirty="0" smtClean="0"/>
              <a:t>” style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066800"/>
          </a:xfrm>
        </p:spPr>
        <p:txBody>
          <a:bodyPr/>
          <a:lstStyle/>
          <a:p>
            <a:r>
              <a:rPr lang="en-US" b="1" dirty="0" smtClean="0"/>
              <a:t>Syllabus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5029200"/>
          </a:xfrm>
        </p:spPr>
        <p:txBody>
          <a:bodyPr/>
          <a:lstStyle/>
          <a:p>
            <a:r>
              <a:rPr lang="en-US" dirty="0" smtClean="0"/>
              <a:t>Topics covered</a:t>
            </a:r>
          </a:p>
          <a:p>
            <a:r>
              <a:rPr lang="en-US" dirty="0" smtClean="0"/>
              <a:t>No single textbook yet, research papers</a:t>
            </a:r>
          </a:p>
          <a:p>
            <a:r>
              <a:rPr lang="en-US" dirty="0" smtClean="0"/>
              <a:t>Project</a:t>
            </a:r>
          </a:p>
          <a:p>
            <a:r>
              <a:rPr lang="en-US" dirty="0" smtClean="0"/>
              <a:t>HW assignments and in-class presentations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Class website</a:t>
            </a:r>
          </a:p>
          <a:p>
            <a:pPr lvl="1"/>
            <a:r>
              <a:rPr lang="en-US" sz="2400" dirty="0" smtClean="0">
                <a:hlinkClick r:id="rId2"/>
              </a:rPr>
              <a:t>www.dejazzer.com/ece777/index.html</a:t>
            </a:r>
            <a:endParaRPr lang="en-US" sz="2400" dirty="0" smtClean="0"/>
          </a:p>
          <a:p>
            <a:r>
              <a:rPr lang="en-US" dirty="0" err="1" smtClean="0"/>
              <a:t>BlackBoard</a:t>
            </a:r>
            <a:r>
              <a:rPr lang="en-US" dirty="0" smtClean="0"/>
              <a:t> for additional materials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171700"/>
            <a:ext cx="8686800" cy="2057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SoC</a:t>
            </a:r>
            <a:r>
              <a:rPr lang="en-US" b="1" dirty="0" smtClean="0"/>
              <a:t> era has come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Motivation is increase of “performance”, decrease of costs and time-to-market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4099"/>
            <a:ext cx="5272854" cy="341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0500" y="274638"/>
            <a:ext cx="8686800" cy="13636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Increasing integration: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 embedded systems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SoCs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552699"/>
            <a:ext cx="2681720" cy="262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5105400" y="3581400"/>
            <a:ext cx="10668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System-on-Chip (</a:t>
            </a:r>
            <a:r>
              <a:rPr lang="en-US" dirty="0" err="1" smtClean="0"/>
              <a:t>SoC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24900" cy="56007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SoC</a:t>
            </a:r>
            <a:r>
              <a:rPr lang="en-US" dirty="0" smtClean="0"/>
              <a:t> refers to integrating all components of an electronic system into a single chip (what motivates such integration?): </a:t>
            </a:r>
          </a:p>
          <a:p>
            <a:pPr lvl="1"/>
            <a:r>
              <a:rPr lang="en-US" dirty="0" smtClean="0"/>
              <a:t>Microprocessors, microcontrollers, DSP’s</a:t>
            </a:r>
          </a:p>
          <a:p>
            <a:pPr lvl="1"/>
            <a:r>
              <a:rPr lang="en-US" dirty="0" smtClean="0"/>
              <a:t>ASIC’s, FPGA’s</a:t>
            </a:r>
          </a:p>
          <a:p>
            <a:pPr lvl="1"/>
            <a:r>
              <a:rPr lang="en-US" dirty="0" smtClean="0"/>
              <a:t>Memories, IO’s, A/D and D/C converters</a:t>
            </a:r>
          </a:p>
          <a:p>
            <a:pPr lvl="1"/>
            <a:r>
              <a:rPr lang="en-US" dirty="0" smtClean="0"/>
              <a:t>Analog, mixed-signal, RF blocks, voltage regulators</a:t>
            </a:r>
          </a:p>
          <a:p>
            <a:r>
              <a:rPr lang="en-US" dirty="0" smtClean="0"/>
              <a:t>Communication infrastructure: Bus based, Network-on-Chip (</a:t>
            </a:r>
            <a:r>
              <a:rPr lang="en-US" dirty="0" err="1" smtClean="0"/>
              <a:t>NoC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System-level design (automation) and simultaneous optimization of numerous design metrics is key challenge.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SoC</a:t>
            </a:r>
            <a:r>
              <a:rPr lang="en-US" dirty="0" smtClean="0"/>
              <a:t> is a complex embedded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Embedded systems characteristics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52500"/>
            <a:ext cx="8648700" cy="5676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 (sense, manipulate, communicate) with the external world: sensors, actuators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Reactive: at the speed of the environment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Heterogeneity: hardware/software blocks, mixed architectures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Networked: shared, adaptive, </a:t>
            </a:r>
            <a:r>
              <a:rPr lang="en-US" sz="2400" dirty="0" smtClean="0"/>
              <a:t>sensor networks (buildings, environmental monitoring), smart products, wearable computing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Flexibility: can run/implement multiple applications sequentially or concurrently - concurrency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Reprogrammability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reconfigurability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flexibility in upgrading, bug fixing, product differentiation, product customization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of a larger system (system within system)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Performance and constraints: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Timing (frequency, latency, throughput)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Cost, power, area, weight, temperature, reliability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42900"/>
            <a:ext cx="8229600" cy="571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recent trends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95400"/>
            <a:ext cx="8229600" cy="5181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 computation demands, increasing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complexity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 multimedia processing in set-top boxes, HDTV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Increasingly networked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 need for flexibility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time-to-market under ever changing standards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HW-SW co-design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Higher integration: more blocks on the same chip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IP reuse, platform based design, </a:t>
            </a:r>
            <a:r>
              <a:rPr lang="en-US" sz="2800" dirty="0" err="1" smtClean="0"/>
              <a:t>NoC</a:t>
            </a:r>
            <a:r>
              <a:rPr lang="en-US" sz="2800" dirty="0" smtClean="0"/>
              <a:t> vs. Bus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Systems are designed and built as “systems of systems”.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Diversity in design methodologies, platform dependent, lack of standards </a:t>
            </a:r>
            <a:r>
              <a:rPr lang="en-US" sz="2800" dirty="0" smtClean="0">
                <a:sym typeface="Wingdings" pitchFamily="2" charset="2"/>
              </a:rPr>
              <a:t> quality risks, customer confusion</a:t>
            </a:r>
            <a:endParaRPr lang="en-US" sz="2800" dirty="0" smtClean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4593</TotalTime>
  <Words>1271</Words>
  <Application>Microsoft Office PowerPoint</Application>
  <PresentationFormat>On-screen Show (4:3)</PresentationFormat>
  <Paragraphs>224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ECE-777 System Level Design and Automation Introduction</vt:lpstr>
      <vt:lpstr>Slide 2</vt:lpstr>
      <vt:lpstr>Syllabus</vt:lpstr>
      <vt:lpstr>Syllabus</vt:lpstr>
      <vt:lpstr>SoC era has come Motivation is increase of “performance”, decrease of costs and time-to-market</vt:lpstr>
      <vt:lpstr>Slide 6</vt:lpstr>
      <vt:lpstr>System-on-Chip (SoC)</vt:lpstr>
      <vt:lpstr>Slide 8</vt:lpstr>
      <vt:lpstr>Slide 9</vt:lpstr>
      <vt:lpstr>Slide 10</vt:lpstr>
      <vt:lpstr>Slide 11</vt:lpstr>
      <vt:lpstr>Application domains</vt:lpstr>
      <vt:lpstr>More applications</vt:lpstr>
      <vt:lpstr>Design flows (i.e., methodologies)</vt:lpstr>
      <vt:lpstr>Slide 15</vt:lpstr>
      <vt:lpstr>Slide 16</vt:lpstr>
      <vt:lpstr>Slide 17</vt:lpstr>
      <vt:lpstr>Slide 18</vt:lpstr>
      <vt:lpstr>Slide 19</vt:lpstr>
      <vt:lpstr>SoC design flow</vt:lpstr>
      <vt:lpstr>System specification, Allocation (platform design)</vt:lpstr>
      <vt:lpstr>Binding (mapping), Scheduling</vt:lpstr>
      <vt:lpstr>System level design</vt:lpstr>
      <vt:lpstr>Slide 24</vt:lpstr>
      <vt:lpstr>Challenges</vt:lpstr>
      <vt:lpstr>Slide 26</vt:lpstr>
      <vt:lpstr>Tools, companies, academia (open-source)</vt:lpstr>
      <vt:lpstr>Slide 28</vt:lpstr>
      <vt:lpstr>Summary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470 Introduction</dc:title>
  <dc:creator>Cris Ababei</dc:creator>
  <cp:lastModifiedBy>CA</cp:lastModifiedBy>
  <cp:revision>1018</cp:revision>
  <dcterms:created xsi:type="dcterms:W3CDTF">2008-06-12T00:55:02Z</dcterms:created>
  <dcterms:modified xsi:type="dcterms:W3CDTF">2012-01-11T21:34:45Z</dcterms:modified>
</cp:coreProperties>
</file>