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78" r:id="rId11"/>
    <p:sldId id="297" r:id="rId12"/>
    <p:sldId id="298" r:id="rId13"/>
    <p:sldId id="299" r:id="rId14"/>
    <p:sldId id="300" r:id="rId15"/>
    <p:sldId id="301" r:id="rId16"/>
    <p:sldId id="304" r:id="rId17"/>
    <p:sldId id="305" r:id="rId18"/>
    <p:sldId id="306" r:id="rId19"/>
    <p:sldId id="307" r:id="rId20"/>
    <p:sldId id="308" r:id="rId21"/>
    <p:sldId id="302" r:id="rId22"/>
    <p:sldId id="316" r:id="rId23"/>
    <p:sldId id="317" r:id="rId24"/>
    <p:sldId id="318" r:id="rId25"/>
    <p:sldId id="319" r:id="rId26"/>
    <p:sldId id="320" r:id="rId27"/>
    <p:sldId id="321" r:id="rId28"/>
    <p:sldId id="370" r:id="rId29"/>
    <p:sldId id="322" r:id="rId30"/>
    <p:sldId id="323" r:id="rId31"/>
    <p:sldId id="325" r:id="rId32"/>
    <p:sldId id="379" r:id="rId33"/>
    <p:sldId id="380" r:id="rId34"/>
    <p:sldId id="381" r:id="rId35"/>
    <p:sldId id="382" r:id="rId36"/>
    <p:sldId id="383" r:id="rId37"/>
    <p:sldId id="384" r:id="rId38"/>
    <p:sldId id="389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96" r:id="rId49"/>
    <p:sldId id="397" r:id="rId50"/>
    <p:sldId id="390" r:id="rId51"/>
    <p:sldId id="391" r:id="rId52"/>
    <p:sldId id="392" r:id="rId53"/>
    <p:sldId id="393" r:id="rId54"/>
    <p:sldId id="39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7" r:id="rId65"/>
    <p:sldId id="348" r:id="rId66"/>
    <p:sldId id="372" r:id="rId67"/>
    <p:sldId id="373" r:id="rId68"/>
    <p:sldId id="374" r:id="rId69"/>
    <p:sldId id="395" r:id="rId70"/>
    <p:sldId id="375" r:id="rId71"/>
    <p:sldId id="377" r:id="rId72"/>
    <p:sldId id="376" r:id="rId73"/>
    <p:sldId id="344" r:id="rId74"/>
    <p:sldId id="350" r:id="rId75"/>
    <p:sldId id="351" r:id="rId76"/>
    <p:sldId id="359" r:id="rId77"/>
    <p:sldId id="360" r:id="rId78"/>
    <p:sldId id="361" r:id="rId79"/>
    <p:sldId id="362" r:id="rId80"/>
    <p:sldId id="364" r:id="rId81"/>
    <p:sldId id="366" r:id="rId82"/>
    <p:sldId id="367" r:id="rId83"/>
    <p:sldId id="369" r:id="rId84"/>
    <p:sldId id="368" r:id="rId85"/>
    <p:sldId id="354" r:id="rId86"/>
    <p:sldId id="345" r:id="rId87"/>
    <p:sldId id="355" r:id="rId88"/>
    <p:sldId id="346" r:id="rId89"/>
    <p:sldId id="352" r:id="rId90"/>
    <p:sldId id="353" r:id="rId91"/>
    <p:sldId id="357" r:id="rId92"/>
    <p:sldId id="358" r:id="rId93"/>
    <p:sldId id="324" r:id="rId94"/>
    <p:sldId id="303" r:id="rId9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3728" autoAdjust="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DBB7FE-423F-4975-A405-A8A6D95CD3FF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1442F0-1CBC-4733-A86F-645272921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0AA264-657B-48E0-B868-2C77A720CD0D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76B4E0-B26B-4415-9093-AF9A5E585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4E0-B26B-4415-9093-AF9A5E5855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9359-BA39-4FF5-8F2D-51AE24F48850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8387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205F-9B91-4848-8C68-7365660F3243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D8A1-7F32-4CAB-ABEF-B8CF32E512DE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7ED6-210F-42E6-BB44-F13950AB4587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9149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ECE 470 (F08) - Digital Design II - © Cristinel 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DB1A-F10E-4097-B69D-21385E637CCD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2F5E-3CFC-4FA1-BC54-3ED5922E14FC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110-38CE-4BFC-9A03-86FA5A15BF29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5DDE-029B-43A3-B41C-81E311858F25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3733800" cy="365125"/>
          </a:xfrm>
        </p:spPr>
        <p:txBody>
          <a:bodyPr/>
          <a:lstStyle/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8329-2613-4D26-A378-B225A4499CB1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803-FA72-4CC5-845E-AF6DC6F85C6F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C62-8CE3-4F98-8C1E-FDC745AAE106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6172-A67B-4D08-B9C4-1B509422C2FE}" type="datetime1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lera.com/products/processo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acci.org/docs/biblio/online/intro_to_networking/c4412.htm" TargetMode="External"/><Relationship Id="rId2" Type="http://schemas.openxmlformats.org/officeDocument/2006/relationships/hyperlink" Target="http://learnat.sait.ab.ca/ict/txt_information/Intro2dcRev2/page1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r.colostate.edu/~sudeep/teaching/ppt/lec06_communication1.ppt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chameleon.ctit.utwente.nl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networkonchip.wordpress.com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it.unict.it/users/mpalesi/DOWNLOAD/noc_research_summary-unlv.pdf" TargetMode="External"/><Relationship Id="rId2" Type="http://schemas.openxmlformats.org/officeDocument/2006/relationships/hyperlink" Target="http://www.engr.colostate.edu/~sudeep/teaching/schedu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jazzer.com/ece777/links.html" TargetMode="External"/><Relationship Id="rId4" Type="http://schemas.openxmlformats.org/officeDocument/2006/relationships/hyperlink" Target="http://eecourses.technion.ac.il/048878/HarelFriedmanNOCqos3d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1"/>
            <a:ext cx="8610600" cy="16382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ECE-777 System Level Design and Automation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3333FF"/>
                </a:solidFill>
              </a:rPr>
              <a:t>Network-on-Chip (</a:t>
            </a:r>
            <a:r>
              <a:rPr lang="en-US" sz="3200" dirty="0" err="1" smtClean="0">
                <a:solidFill>
                  <a:srgbClr val="3333FF"/>
                </a:solidFill>
              </a:rPr>
              <a:t>NoC</a:t>
            </a:r>
            <a:r>
              <a:rPr lang="en-US" sz="3200" dirty="0" smtClean="0">
                <a:solidFill>
                  <a:srgbClr val="3333FF"/>
                </a:solidFill>
              </a:rPr>
              <a:t>)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648200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33CC33"/>
                </a:solidFill>
              </a:rPr>
              <a:t>Cristinel</a:t>
            </a:r>
            <a:r>
              <a:rPr lang="en-US" sz="2000" b="1" dirty="0" smtClean="0">
                <a:solidFill>
                  <a:srgbClr val="33CC33"/>
                </a:solidFill>
              </a:rPr>
              <a:t> </a:t>
            </a:r>
            <a:r>
              <a:rPr lang="en-US" sz="2000" b="1" dirty="0" err="1" smtClean="0">
                <a:solidFill>
                  <a:srgbClr val="33CC33"/>
                </a:solidFill>
              </a:rPr>
              <a:t>Ababei</a:t>
            </a:r>
            <a:endParaRPr lang="en-US" sz="2000" b="1" dirty="0" smtClean="0">
              <a:solidFill>
                <a:srgbClr val="33CC33"/>
              </a:solidFill>
            </a:endParaRPr>
          </a:p>
          <a:p>
            <a:pPr lvl="0" algn="ctr"/>
            <a:r>
              <a:rPr lang="en-US" sz="2000" b="1" dirty="0" smtClean="0">
                <a:solidFill>
                  <a:srgbClr val="33CC33"/>
                </a:solidFill>
              </a:rPr>
              <a:t>Electrical and Computer Department, North Dakota State University</a:t>
            </a:r>
          </a:p>
          <a:p>
            <a:pPr lvl="0" algn="ctr"/>
            <a:r>
              <a:rPr lang="en-US" sz="2000" b="1" dirty="0" smtClean="0">
                <a:solidFill>
                  <a:srgbClr val="33CC33"/>
                </a:solidFill>
              </a:rPr>
              <a:t>Spring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964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blocks: Links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63106"/>
            <a:ext cx="9144000" cy="2073870"/>
          </a:xfrm>
          <a:prstGeom prst="rect">
            <a:avLst/>
          </a:prstGeom>
        </p:spPr>
        <p:txBody>
          <a:bodyPr/>
          <a:lstStyle/>
          <a:p>
            <a:pPr marL="365125" marR="0" lvl="0" indent="-282575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it-IT" sz="2800" dirty="0" smtClean="0"/>
              <a:t>Connects two routers in both directions on a number of wires (e.g., 32 bits)</a:t>
            </a:r>
          </a:p>
          <a:p>
            <a:pPr marL="365125" marR="0" lvl="0" indent="-282575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addition,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wires for control are part of the link too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pipelined (include handshaking for asynchronous)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445" y="3275380"/>
            <a:ext cx="5572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967" y="4581150"/>
            <a:ext cx="5677043" cy="16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855" y="3352190"/>
            <a:ext cx="2886075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NoC</a:t>
            </a:r>
            <a:r>
              <a:rPr lang="en-US" dirty="0" smtClean="0">
                <a:solidFill>
                  <a:srgbClr val="FF0000"/>
                </a:solidFill>
              </a:rPr>
              <a:t> Topology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smtClean="0"/>
              <a:t>Status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NoC</a:t>
            </a:r>
            <a:r>
              <a:rPr lang="en-US" dirty="0" smtClean="0"/>
              <a:t>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25" y="1503081"/>
            <a:ext cx="7335355" cy="535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" y="817460"/>
            <a:ext cx="8763000" cy="57607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“The </a:t>
            </a:r>
            <a:r>
              <a:rPr lang="en-US" sz="2400" b="1" dirty="0" smtClean="0">
                <a:solidFill>
                  <a:srgbClr val="FF0000"/>
                </a:solidFill>
              </a:rPr>
              <a:t>topology</a:t>
            </a:r>
            <a:r>
              <a:rPr lang="en-US" sz="2400" dirty="0" smtClean="0"/>
              <a:t> is the network of streets, the roadmap”.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17460"/>
            <a:ext cx="8763000" cy="413554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Direct Topologies</a:t>
            </a:r>
          </a:p>
          <a:p>
            <a:pPr lvl="1"/>
            <a:r>
              <a:rPr lang="en-US" sz="2000" dirty="0" smtClean="0"/>
              <a:t>Each node has direct point-to-point link to a subset of other nodes in the system called neighboring nodes</a:t>
            </a:r>
          </a:p>
          <a:p>
            <a:pPr lvl="1"/>
            <a:r>
              <a:rPr lang="en-US" sz="2000" dirty="0" smtClean="0"/>
              <a:t>As the number of nodes in the system increases, the total available communication bandwidth also increases</a:t>
            </a:r>
          </a:p>
          <a:p>
            <a:pPr lvl="1"/>
            <a:r>
              <a:rPr lang="en-US" sz="2000" dirty="0" smtClean="0"/>
              <a:t>Fundamental trade-off is between connectivity and cost</a:t>
            </a:r>
          </a:p>
          <a:p>
            <a:r>
              <a:rPr lang="en-US" sz="2400" dirty="0" smtClean="0"/>
              <a:t>Most direct network topologies have an orthogonal implementation, where nodes can be arranged in an </a:t>
            </a:r>
            <a:br>
              <a:rPr lang="en-US" sz="2400" dirty="0" smtClean="0"/>
            </a:br>
            <a:r>
              <a:rPr lang="en-US" sz="2400" dirty="0" smtClean="0"/>
              <a:t>n-dimensional orthogonal space</a:t>
            </a:r>
          </a:p>
          <a:p>
            <a:pPr lvl="1"/>
            <a:r>
              <a:rPr lang="en-US" sz="2000" dirty="0" smtClean="0"/>
              <a:t>e.g. n-dimensional mesh, torus, folded torus, hypercube, and octagon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C:\work\comm_arch_book_06\book ppt\image1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25" y="4427530"/>
            <a:ext cx="2171700" cy="20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199"/>
            <a:ext cx="4991100" cy="38481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is most popular topology</a:t>
            </a:r>
          </a:p>
          <a:p>
            <a:r>
              <a:rPr lang="en-US" dirty="0" smtClean="0"/>
              <a:t>All links have the same length</a:t>
            </a:r>
          </a:p>
          <a:p>
            <a:pPr lvl="1"/>
            <a:r>
              <a:rPr lang="en-US" dirty="0" smtClean="0"/>
              <a:t>eases physical design</a:t>
            </a:r>
          </a:p>
          <a:p>
            <a:r>
              <a:rPr lang="en-US" dirty="0" smtClean="0"/>
              <a:t>Area grows linearly with the number of nodes</a:t>
            </a:r>
          </a:p>
          <a:p>
            <a:r>
              <a:rPr lang="en-US" dirty="0" smtClean="0"/>
              <a:t>Must be designed in such a way as to avoid traffic accumulating in the center of the mesh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 descr="C:\work\comm_arch_book_06\book ppt\image1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310" y="1905000"/>
            <a:ext cx="368619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868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Torus topology, also called a k-</a:t>
            </a:r>
            <a:r>
              <a:rPr lang="en-US" dirty="0" err="1" smtClean="0"/>
              <a:t>ary</a:t>
            </a:r>
            <a:r>
              <a:rPr lang="en-US" dirty="0" smtClean="0"/>
              <a:t> n-cube, is an n-dimensional grid with k nodes in each dimension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1-cube (1-D torus) is essentially a ring network with k nodes</a:t>
            </a:r>
          </a:p>
          <a:p>
            <a:pPr lvl="1"/>
            <a:r>
              <a:rPr lang="en-US" dirty="0" smtClean="0"/>
              <a:t>limited scalability as performance decreases when more nodes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2-cube (i.e., 2-D torus) topology is similar to a regular mesh </a:t>
            </a:r>
          </a:p>
          <a:p>
            <a:pPr lvl="1"/>
            <a:r>
              <a:rPr lang="en-US" dirty="0" smtClean="0"/>
              <a:t>except that nodes at the edges are connected to switches at the opposite edge via wrap-around channels</a:t>
            </a:r>
          </a:p>
          <a:p>
            <a:pPr lvl="1"/>
            <a:r>
              <a:rPr lang="en-US" dirty="0" smtClean="0"/>
              <a:t>long end-around connections can, however, lead to excessive delays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C:\work\comm_arch_book_06\book ppt\image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221288"/>
            <a:ext cx="27908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work\comm_arch_book_06\book ppt\image1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2543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Folding torus topology overcomes the long link limitation of a 2-D torus links have the same size</a:t>
            </a:r>
          </a:p>
          <a:p>
            <a:r>
              <a:rPr lang="en-US" dirty="0" smtClean="0"/>
              <a:t>Meshes and </a:t>
            </a:r>
            <a:r>
              <a:rPr lang="en-US" dirty="0" err="1" smtClean="0"/>
              <a:t>tori</a:t>
            </a:r>
            <a:r>
              <a:rPr lang="en-US" dirty="0" smtClean="0"/>
              <a:t> can be extended by adding bypass links to increase performance at the cost of higher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C:\work\comm_arch_book_06\book ppt\image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12" y="3505200"/>
            <a:ext cx="34984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Octagon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28701"/>
            <a:ext cx="8610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Octagon topology is another example of a direct network </a:t>
            </a:r>
          </a:p>
          <a:p>
            <a:pPr lvl="1"/>
            <a:r>
              <a:rPr lang="en-US" dirty="0" smtClean="0"/>
              <a:t>messages being sent between any 2 nodes require at most two hops </a:t>
            </a:r>
          </a:p>
          <a:p>
            <a:pPr lvl="1"/>
            <a:r>
              <a:rPr lang="en-US" dirty="0" smtClean="0"/>
              <a:t>more octagons can be tiled together to accommodate larger designs by using one of the nodes as a bridge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3" descr="C:\work\comm_arch_book_06\book ppt\image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3619500"/>
            <a:ext cx="3124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70" y="127832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Indirect Topologies</a:t>
            </a:r>
          </a:p>
          <a:p>
            <a:pPr lvl="1"/>
            <a:r>
              <a:rPr lang="en-US" dirty="0" smtClean="0"/>
              <a:t>each node is connected to an external switch, and switches have point-to-point links to other switches</a:t>
            </a:r>
          </a:p>
          <a:p>
            <a:pPr lvl="1"/>
            <a:r>
              <a:rPr lang="en-US" dirty="0" smtClean="0"/>
              <a:t>switches do not perform any information processing, and correspondingly nodes do not perform any packet switching</a:t>
            </a:r>
          </a:p>
          <a:p>
            <a:pPr lvl="1"/>
            <a:r>
              <a:rPr lang="en-US" dirty="0" smtClean="0"/>
              <a:t>e.g. SPIN, crossbar topologies </a:t>
            </a:r>
          </a:p>
          <a:p>
            <a:r>
              <a:rPr lang="en-US" dirty="0" smtClean="0"/>
              <a:t>Fat tree topology</a:t>
            </a:r>
          </a:p>
          <a:p>
            <a:pPr lvl="1"/>
            <a:r>
              <a:rPr lang="en-US" dirty="0" smtClean="0"/>
              <a:t>nodes are connected only to the leaves of the tree</a:t>
            </a:r>
          </a:p>
          <a:p>
            <a:pPr lvl="1"/>
            <a:r>
              <a:rPr lang="en-US" dirty="0" smtClean="0"/>
              <a:t>more links near root, where bandwidth requirements are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C:\work\comm_arch_book_06\book ppt\image1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535" y="3966670"/>
            <a:ext cx="4332441" cy="24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n-fly butterfly network</a:t>
            </a:r>
          </a:p>
          <a:p>
            <a:pPr lvl="1"/>
            <a:r>
              <a:rPr lang="en-US" dirty="0" smtClean="0"/>
              <a:t>blocking multi-stage network – packets may be temporarily blocked or dropped in the network if contention occurs</a:t>
            </a:r>
          </a:p>
          <a:p>
            <a:pPr lvl="1"/>
            <a:r>
              <a:rPr lang="en-US" dirty="0" err="1" smtClean="0"/>
              <a:t>kn</a:t>
            </a:r>
            <a:r>
              <a:rPr lang="en-US" dirty="0" smtClean="0"/>
              <a:t> nodes, and n stages of kn-1 k x k crossbar</a:t>
            </a:r>
          </a:p>
          <a:p>
            <a:pPr lvl="1"/>
            <a:r>
              <a:rPr lang="en-US" dirty="0" smtClean="0"/>
              <a:t>e.g., 2-ary 3-fly butterfly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 descr="C:\work\comm_arch_book_06\book ppt\image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43313"/>
            <a:ext cx="33909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NoC</a:t>
            </a:r>
            <a:r>
              <a:rPr lang="en-US" dirty="0" smtClean="0">
                <a:solidFill>
                  <a:srgbClr val="FF0000"/>
                </a:solidFill>
              </a:rPr>
              <a:t> Topology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Irregular or ad-hoc network topologies</a:t>
            </a:r>
          </a:p>
          <a:p>
            <a:pPr lvl="1"/>
            <a:r>
              <a:rPr lang="en-US" dirty="0" smtClean="0"/>
              <a:t>customized for an application</a:t>
            </a:r>
          </a:p>
          <a:p>
            <a:pPr lvl="1"/>
            <a:r>
              <a:rPr lang="en-US" dirty="0" smtClean="0"/>
              <a:t>usually a mix of shared bus, direct, and indirect network topologies</a:t>
            </a:r>
          </a:p>
          <a:p>
            <a:pPr lvl="1"/>
            <a:r>
              <a:rPr lang="en-US" dirty="0" smtClean="0"/>
              <a:t>e.g., reduced mesh, cluster-based hybrid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C:\work\comm_arch_book_06\book ppt\image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3638550"/>
            <a:ext cx="3095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work\comm_arch_book_06\book ppt\image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3867150"/>
            <a:ext cx="30575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0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675"/>
            <a:ext cx="9144000" cy="59253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Routing</a:t>
            </a:r>
            <a:r>
              <a:rPr lang="en-US" dirty="0" smtClean="0"/>
              <a:t> is the route/path (a sequence of channels) of streets from source to destination. “The routing method steers the car”.</a:t>
            </a:r>
          </a:p>
          <a:p>
            <a:r>
              <a:rPr lang="en-US" dirty="0" smtClean="0"/>
              <a:t>Routing determines the path followed by a message through the network to its final destination.</a:t>
            </a:r>
          </a:p>
          <a:p>
            <a:r>
              <a:rPr lang="en-US" dirty="0" smtClean="0"/>
              <a:t>Responsible for correctly and efficiently routing packets or circuits from the source to the destination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Path selection between a source and a destination node in a particular topology</a:t>
            </a:r>
          </a:p>
          <a:p>
            <a:r>
              <a:rPr lang="en-US" dirty="0" smtClean="0"/>
              <a:t>Ensure load balancing</a:t>
            </a:r>
          </a:p>
          <a:p>
            <a:r>
              <a:rPr lang="en-US" dirty="0" smtClean="0"/>
              <a:t>Latency minimization</a:t>
            </a:r>
          </a:p>
          <a:p>
            <a:r>
              <a:rPr lang="en-US" dirty="0" smtClean="0"/>
              <a:t>Flexibility </a:t>
            </a:r>
            <a:r>
              <a:rPr lang="en-US" dirty="0" err="1" smtClean="0"/>
              <a:t>w.r.t</a:t>
            </a:r>
            <a:r>
              <a:rPr lang="en-US" dirty="0" smtClean="0"/>
              <a:t>. faults in the network</a:t>
            </a:r>
          </a:p>
          <a:p>
            <a:r>
              <a:rPr lang="en-US" dirty="0" smtClean="0"/>
              <a:t>Deadlock and </a:t>
            </a:r>
            <a:r>
              <a:rPr lang="en-US" dirty="0" err="1" smtClean="0"/>
              <a:t>livelock</a:t>
            </a:r>
            <a:r>
              <a:rPr lang="en-US" dirty="0" smtClean="0"/>
              <a:t> free solutions</a:t>
            </a:r>
          </a:p>
          <a:p>
            <a:r>
              <a:rPr lang="en-US" dirty="0" smtClean="0"/>
              <a:t>Routing schemes/techniques/</a:t>
            </a:r>
            <a:r>
              <a:rPr lang="en-US" dirty="0" err="1" smtClean="0"/>
              <a:t>algos</a:t>
            </a:r>
            <a:r>
              <a:rPr lang="en-US" dirty="0" smtClean="0"/>
              <a:t> can be classified/looked-at as:</a:t>
            </a:r>
          </a:p>
          <a:p>
            <a:pPr lvl="1"/>
            <a:r>
              <a:rPr lang="en-US" dirty="0" smtClean="0"/>
              <a:t>Static or dynamic routing</a:t>
            </a:r>
          </a:p>
          <a:p>
            <a:pPr lvl="1"/>
            <a:r>
              <a:rPr lang="en-US" dirty="0" smtClean="0"/>
              <a:t>Distributed or source routing</a:t>
            </a:r>
          </a:p>
          <a:p>
            <a:pPr lvl="1"/>
            <a:r>
              <a:rPr lang="en-US" dirty="0" smtClean="0"/>
              <a:t>Minimal or non-minimal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Static/deterministic vs. Dynamic/adaptive Routing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6667500" cy="59055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Static routing</a:t>
            </a:r>
            <a:r>
              <a:rPr lang="en-US" dirty="0" smtClean="0"/>
              <a:t>:  fixed paths are used to transfer data between a particular source and destination</a:t>
            </a:r>
          </a:p>
          <a:p>
            <a:pPr lvl="1"/>
            <a:r>
              <a:rPr lang="en-US" dirty="0" smtClean="0"/>
              <a:t>does not take into account current state of the network</a:t>
            </a:r>
          </a:p>
          <a:p>
            <a:r>
              <a:rPr lang="en-US" dirty="0" smtClean="0"/>
              <a:t>advantages of static routing:</a:t>
            </a:r>
          </a:p>
          <a:p>
            <a:pPr lvl="1"/>
            <a:r>
              <a:rPr lang="en-US" dirty="0" smtClean="0"/>
              <a:t>easy to implement, since very little additional router logic is required</a:t>
            </a:r>
          </a:p>
          <a:p>
            <a:pPr lvl="1"/>
            <a:r>
              <a:rPr lang="en-US" dirty="0" smtClean="0"/>
              <a:t>in-order packet delivery if single path is used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Dynamic/adaptive routing</a:t>
            </a:r>
            <a:r>
              <a:rPr lang="en-US" dirty="0" smtClean="0"/>
              <a:t>: routing decisions are made according to the current state of the network</a:t>
            </a:r>
          </a:p>
          <a:p>
            <a:pPr lvl="1"/>
            <a:r>
              <a:rPr lang="en-US" dirty="0" smtClean="0"/>
              <a:t>considering factors such as availability and load on links</a:t>
            </a:r>
          </a:p>
          <a:p>
            <a:r>
              <a:rPr lang="en-US" dirty="0" smtClean="0"/>
              <a:t>path between source and destination may change over time</a:t>
            </a:r>
          </a:p>
          <a:p>
            <a:pPr lvl="1"/>
            <a:r>
              <a:rPr lang="en-US" dirty="0" smtClean="0"/>
              <a:t>as traffic conditions and requirements of the application change</a:t>
            </a:r>
          </a:p>
          <a:p>
            <a:r>
              <a:rPr lang="en-US" dirty="0" smtClean="0"/>
              <a:t>more resources needed to monitor state of the network and dynamically change routing paths</a:t>
            </a:r>
          </a:p>
          <a:p>
            <a:r>
              <a:rPr lang="en-US" dirty="0" smtClean="0"/>
              <a:t>able to better distribute traffic in a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514600" cy="254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3733800"/>
            <a:ext cx="2465755" cy="25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Dimension-order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478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Static </a:t>
            </a:r>
            <a:r>
              <a:rPr lang="en-US" b="1" dirty="0" smtClean="0"/>
              <a:t>XY routing </a:t>
            </a:r>
            <a:r>
              <a:rPr lang="en-US" dirty="0" smtClean="0"/>
              <a:t>(commonly used):</a:t>
            </a:r>
          </a:p>
          <a:p>
            <a:pPr lvl="1"/>
            <a:r>
              <a:rPr lang="en-US" dirty="0" smtClean="0"/>
              <a:t>a deadlock-free shortest path routing which routes packets in the X-dimension first and then in the Y-dimension</a:t>
            </a:r>
          </a:p>
          <a:p>
            <a:r>
              <a:rPr lang="en-US" dirty="0" smtClean="0"/>
              <a:t>Used for </a:t>
            </a:r>
            <a:r>
              <a:rPr lang="en-US" dirty="0" err="1" smtClean="0"/>
              <a:t>tori</a:t>
            </a:r>
            <a:r>
              <a:rPr lang="en-US" dirty="0" smtClean="0"/>
              <a:t> and mesh topologies</a:t>
            </a:r>
          </a:p>
          <a:p>
            <a:r>
              <a:rPr lang="en-US" dirty="0" smtClean="0"/>
              <a:t>Destination address expressed as absolute coordinates</a:t>
            </a:r>
          </a:p>
          <a:p>
            <a:r>
              <a:rPr lang="en-US" dirty="0" smtClean="0"/>
              <a:t>It may introduce imbalance </a:t>
            </a:r>
            <a:r>
              <a:rPr lang="en-US" dirty="0" smtClean="0">
                <a:sym typeface="Wingdings" pitchFamily="2" charset="2"/>
              </a:rPr>
              <a:t> low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28712" y="4518025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8037" y="4378325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81162" y="4378325"/>
            <a:ext cx="290513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52700" y="4378325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001837" y="4518025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54087" y="4684713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827212" y="4684713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698750" y="4684713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128712" y="5351463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08037" y="5213350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81162" y="5213350"/>
            <a:ext cx="290513" cy="277813"/>
          </a:xfrm>
          <a:prstGeom prst="ellipse">
            <a:avLst/>
          </a:prstGeom>
          <a:solidFill>
            <a:srgbClr val="FC0128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52700" y="5213350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001837" y="5351463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54087" y="5518150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827212" y="5518150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698750" y="5518150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128712" y="6186488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08037" y="6046788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681162" y="6046788"/>
            <a:ext cx="290513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552700" y="6046788"/>
            <a:ext cx="292100" cy="277812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001837" y="6186488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103312" y="3687763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82637" y="3548063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655762" y="3548063"/>
            <a:ext cx="290513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527300" y="3548063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976437" y="3687763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928687" y="3854450"/>
            <a:ext cx="0" cy="500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1801812" y="3854450"/>
            <a:ext cx="0" cy="500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673350" y="3854450"/>
            <a:ext cx="0" cy="500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06450" y="60467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00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676400" y="60467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559050" y="60467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06450" y="51768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676400" y="52085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559050" y="52085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21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806450" y="43703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02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1676400" y="43703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2559050" y="43703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22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762000" y="35321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03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644650" y="35321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514600" y="35321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Arial Narrow" pitchFamily="34" charset="0"/>
              </a:rPr>
              <a:t>23</a:t>
            </a: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879600" y="5562600"/>
            <a:ext cx="635000" cy="558800"/>
          </a:xfrm>
          <a:custGeom>
            <a:avLst/>
            <a:gdLst>
              <a:gd name="T0" fmla="*/ 2147483647 w 400"/>
              <a:gd name="T1" fmla="*/ 2147483647 h 352"/>
              <a:gd name="T2" fmla="*/ 2147483647 w 400"/>
              <a:gd name="T3" fmla="*/ 2147483647 h 352"/>
              <a:gd name="T4" fmla="*/ 2147483647 w 400"/>
              <a:gd name="T5" fmla="*/ 2147483647 h 352"/>
              <a:gd name="T6" fmla="*/ 2147483647 w 400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352"/>
              <a:gd name="T14" fmla="*/ 400 w 40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352">
                <a:moveTo>
                  <a:pt x="400" y="336"/>
                </a:moveTo>
                <a:cubicBezTo>
                  <a:pt x="288" y="344"/>
                  <a:pt x="176" y="352"/>
                  <a:pt x="112" y="336"/>
                </a:cubicBezTo>
                <a:cubicBezTo>
                  <a:pt x="48" y="320"/>
                  <a:pt x="32" y="296"/>
                  <a:pt x="16" y="240"/>
                </a:cubicBezTo>
                <a:cubicBezTo>
                  <a:pt x="0" y="184"/>
                  <a:pt x="8" y="92"/>
                  <a:pt x="16" y="0"/>
                </a:cubicBezTo>
              </a:path>
            </a:pathLst>
          </a:custGeom>
          <a:noFill/>
          <a:ln w="28575">
            <a:solidFill>
              <a:srgbClr val="FC0128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057400" y="6092825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solidFill>
                  <a:srgbClr val="0000CC"/>
                </a:solidFill>
                <a:latin typeface="Arial Narrow" pitchFamily="34" charset="0"/>
              </a:rPr>
              <a:t>-x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433512" y="5559425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solidFill>
                  <a:srgbClr val="0000CC"/>
                </a:solidFill>
                <a:latin typeface="Arial Narrow" pitchFamily="34" charset="0"/>
              </a:rPr>
              <a:t>+y</a:t>
            </a: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743575" y="2971800"/>
            <a:ext cx="2468562" cy="3505200"/>
            <a:chOff x="3293" y="1696"/>
            <a:chExt cx="1555" cy="2432"/>
          </a:xfrm>
        </p:grpSpPr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591" y="2836"/>
              <a:ext cx="3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389" y="2748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939" y="2748"/>
              <a:ext cx="183" cy="175"/>
            </a:xfrm>
            <a:prstGeom prst="ellipse">
              <a:avLst/>
            </a:prstGeom>
            <a:solidFill>
              <a:srgbClr val="FC0128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488" y="2748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141" y="2836"/>
              <a:ext cx="32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3481" y="2941"/>
              <a:ext cx="0" cy="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031" y="2941"/>
              <a:ext cx="0" cy="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580" y="2941"/>
              <a:ext cx="0" cy="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591" y="3361"/>
              <a:ext cx="3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3389" y="3274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3939" y="3274"/>
              <a:ext cx="183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4488" y="3274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141" y="3361"/>
              <a:ext cx="32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3481" y="3466"/>
              <a:ext cx="0" cy="3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4031" y="3466"/>
              <a:ext cx="0" cy="3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4580" y="3466"/>
              <a:ext cx="0" cy="3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3591" y="3887"/>
              <a:ext cx="3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389" y="3799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939" y="3799"/>
              <a:ext cx="183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488" y="3799"/>
              <a:ext cx="184" cy="17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4141" y="3887"/>
              <a:ext cx="32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3575" y="2313"/>
              <a:ext cx="3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3373" y="2225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923" y="2225"/>
              <a:ext cx="183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472" y="2225"/>
              <a:ext cx="184" cy="17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4125" y="2313"/>
              <a:ext cx="32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3465" y="2418"/>
              <a:ext cx="0" cy="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4015" y="2418"/>
              <a:ext cx="0" cy="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4564" y="2418"/>
              <a:ext cx="0" cy="3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3388" y="3799"/>
              <a:ext cx="22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00</a:t>
              </a:r>
            </a:p>
          </p:txBody>
        </p:sp>
        <p:sp>
          <p:nvSpPr>
            <p:cNvPr id="80" name="Text Box 79"/>
            <p:cNvSpPr txBox="1">
              <a:spLocks noChangeArrowheads="1"/>
            </p:cNvSpPr>
            <p:nvPr/>
          </p:nvSpPr>
          <p:spPr bwMode="auto">
            <a:xfrm>
              <a:off x="3936" y="3799"/>
              <a:ext cx="22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10</a:t>
              </a:r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4492" y="3799"/>
              <a:ext cx="22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20</a:t>
              </a:r>
            </a:p>
          </p:txBody>
        </p:sp>
        <p:sp>
          <p:nvSpPr>
            <p:cNvPr id="82" name="Text Box 81"/>
            <p:cNvSpPr txBox="1">
              <a:spLocks noChangeArrowheads="1"/>
            </p:cNvSpPr>
            <p:nvPr/>
          </p:nvSpPr>
          <p:spPr bwMode="auto">
            <a:xfrm>
              <a:off x="3388" y="3271"/>
              <a:ext cx="22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01</a:t>
              </a:r>
            </a:p>
          </p:txBody>
        </p:sp>
        <p:sp>
          <p:nvSpPr>
            <p:cNvPr id="83" name="Text Box 82"/>
            <p:cNvSpPr txBox="1">
              <a:spLocks noChangeArrowheads="1"/>
            </p:cNvSpPr>
            <p:nvPr/>
          </p:nvSpPr>
          <p:spPr bwMode="auto">
            <a:xfrm>
              <a:off x="3936" y="3281"/>
              <a:ext cx="22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11</a:t>
              </a:r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>
              <a:off x="4492" y="3271"/>
              <a:ext cx="22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21</a:t>
              </a:r>
            </a:p>
          </p:txBody>
        </p:sp>
        <p:sp>
          <p:nvSpPr>
            <p:cNvPr id="85" name="Text Box 84"/>
            <p:cNvSpPr txBox="1">
              <a:spLocks noChangeArrowheads="1"/>
            </p:cNvSpPr>
            <p:nvPr/>
          </p:nvSpPr>
          <p:spPr bwMode="auto">
            <a:xfrm>
              <a:off x="3388" y="2742"/>
              <a:ext cx="22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02</a:t>
              </a:r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3936" y="2742"/>
              <a:ext cx="22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12</a:t>
              </a:r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4492" y="2742"/>
              <a:ext cx="22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22</a:t>
              </a:r>
            </a:p>
          </p:txBody>
        </p:sp>
        <p:sp>
          <p:nvSpPr>
            <p:cNvPr id="88" name="Text Box 87"/>
            <p:cNvSpPr txBox="1">
              <a:spLocks noChangeArrowheads="1"/>
            </p:cNvSpPr>
            <p:nvPr/>
          </p:nvSpPr>
          <p:spPr bwMode="auto">
            <a:xfrm>
              <a:off x="3360" y="2215"/>
              <a:ext cx="228" cy="1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03</a:t>
              </a:r>
            </a:p>
          </p:txBody>
        </p:sp>
        <p:sp>
          <p:nvSpPr>
            <p:cNvPr id="89" name="Text Box 88"/>
            <p:cNvSpPr txBox="1">
              <a:spLocks noChangeArrowheads="1"/>
            </p:cNvSpPr>
            <p:nvPr/>
          </p:nvSpPr>
          <p:spPr bwMode="auto">
            <a:xfrm>
              <a:off x="3916" y="2215"/>
              <a:ext cx="22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13</a:t>
              </a:r>
            </a:p>
          </p:txBody>
        </p:sp>
        <p:sp>
          <p:nvSpPr>
            <p:cNvPr id="90" name="Text Box 89"/>
            <p:cNvSpPr txBox="1">
              <a:spLocks noChangeArrowheads="1"/>
            </p:cNvSpPr>
            <p:nvPr/>
          </p:nvSpPr>
          <p:spPr bwMode="auto">
            <a:xfrm>
              <a:off x="4464" y="2215"/>
              <a:ext cx="22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Arial Narrow" pitchFamily="34" charset="0"/>
                </a:rPr>
                <a:t>23</a:t>
              </a: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064" y="2976"/>
              <a:ext cx="400" cy="870"/>
            </a:xfrm>
            <a:custGeom>
              <a:avLst/>
              <a:gdLst>
                <a:gd name="T0" fmla="*/ 400 w 400"/>
                <a:gd name="T1" fmla="*/ 76530 h 352"/>
                <a:gd name="T2" fmla="*/ 112 w 400"/>
                <a:gd name="T3" fmla="*/ 76530 h 352"/>
                <a:gd name="T4" fmla="*/ 16 w 400"/>
                <a:gd name="T5" fmla="*/ 54704 h 352"/>
                <a:gd name="T6" fmla="*/ 16 w 400"/>
                <a:gd name="T7" fmla="*/ 0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352"/>
                <a:gd name="T14" fmla="*/ 400 w 400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352">
                  <a:moveTo>
                    <a:pt x="400" y="336"/>
                  </a:moveTo>
                  <a:cubicBezTo>
                    <a:pt x="288" y="344"/>
                    <a:pt x="176" y="352"/>
                    <a:pt x="112" y="336"/>
                  </a:cubicBezTo>
                  <a:cubicBezTo>
                    <a:pt x="48" y="320"/>
                    <a:pt x="32" y="296"/>
                    <a:pt x="16" y="240"/>
                  </a:cubicBezTo>
                  <a:cubicBezTo>
                    <a:pt x="0" y="184"/>
                    <a:pt x="8" y="92"/>
                    <a:pt x="16" y="0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Arc 91"/>
            <p:cNvSpPr>
              <a:spLocks/>
            </p:cNvSpPr>
            <p:nvPr/>
          </p:nvSpPr>
          <p:spPr bwMode="auto">
            <a:xfrm>
              <a:off x="4656" y="2229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rc 92"/>
            <p:cNvSpPr>
              <a:spLocks/>
            </p:cNvSpPr>
            <p:nvPr/>
          </p:nvSpPr>
          <p:spPr bwMode="auto">
            <a:xfrm>
              <a:off x="4656" y="2161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 flipH="1">
              <a:off x="3360" y="2160"/>
              <a:ext cx="12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Arc 94"/>
            <p:cNvSpPr>
              <a:spLocks/>
            </p:cNvSpPr>
            <p:nvPr/>
          </p:nvSpPr>
          <p:spPr bwMode="auto">
            <a:xfrm>
              <a:off x="3293" y="2161"/>
              <a:ext cx="69" cy="69"/>
            </a:xfrm>
            <a:custGeom>
              <a:avLst/>
              <a:gdLst>
                <a:gd name="T0" fmla="*/ 0 w 21600"/>
                <a:gd name="T1" fmla="*/ 0 h 21595"/>
                <a:gd name="T2" fmla="*/ 0 w 21600"/>
                <a:gd name="T3" fmla="*/ 0 h 21595"/>
                <a:gd name="T4" fmla="*/ 0 w 21600"/>
                <a:gd name="T5" fmla="*/ 0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</a:path>
                <a:path w="21600" h="21595" stroke="0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  <a:lnTo>
                    <a:pt x="21600" y="2159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rc 95"/>
            <p:cNvSpPr>
              <a:spLocks/>
            </p:cNvSpPr>
            <p:nvPr/>
          </p:nvSpPr>
          <p:spPr bwMode="auto">
            <a:xfrm>
              <a:off x="3293" y="2229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" name="Group 96"/>
            <p:cNvGrpSpPr>
              <a:grpSpLocks/>
            </p:cNvGrpSpPr>
            <p:nvPr/>
          </p:nvGrpSpPr>
          <p:grpSpPr bwMode="auto">
            <a:xfrm>
              <a:off x="4628" y="1815"/>
              <a:ext cx="242" cy="2301"/>
              <a:chOff x="960" y="2353"/>
              <a:chExt cx="96" cy="767"/>
            </a:xfrm>
          </p:grpSpPr>
          <p:sp>
            <p:nvSpPr>
              <p:cNvPr id="128" name="Arc 97"/>
              <p:cNvSpPr>
                <a:spLocks/>
              </p:cNvSpPr>
              <p:nvPr/>
            </p:nvSpPr>
            <p:spPr bwMode="auto">
              <a:xfrm>
                <a:off x="961" y="3072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Arc 98"/>
              <p:cNvSpPr>
                <a:spLocks/>
              </p:cNvSpPr>
              <p:nvPr/>
            </p:nvSpPr>
            <p:spPr bwMode="auto">
              <a:xfrm>
                <a:off x="1008" y="3072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99"/>
              <p:cNvSpPr>
                <a:spLocks noChangeShapeType="1"/>
              </p:cNvSpPr>
              <p:nvPr/>
            </p:nvSpPr>
            <p:spPr bwMode="auto">
              <a:xfrm flipV="1">
                <a:off x="1056" y="2400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rc 100"/>
              <p:cNvSpPr>
                <a:spLocks/>
              </p:cNvSpPr>
              <p:nvPr/>
            </p:nvSpPr>
            <p:spPr bwMode="auto">
              <a:xfrm>
                <a:off x="961" y="2353"/>
                <a:ext cx="48" cy="48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rc 101"/>
              <p:cNvSpPr>
                <a:spLocks/>
              </p:cNvSpPr>
              <p:nvPr/>
            </p:nvSpPr>
            <p:spPr bwMode="auto">
              <a:xfrm>
                <a:off x="1008" y="235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02"/>
              <p:cNvSpPr>
                <a:spLocks noChangeShapeType="1"/>
              </p:cNvSpPr>
              <p:nvPr/>
            </p:nvSpPr>
            <p:spPr bwMode="auto">
              <a:xfrm>
                <a:off x="960" y="240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Arc 103"/>
            <p:cNvSpPr>
              <a:spLocks/>
            </p:cNvSpPr>
            <p:nvPr/>
          </p:nvSpPr>
          <p:spPr bwMode="auto">
            <a:xfrm>
              <a:off x="4675" y="2763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rc 104"/>
            <p:cNvSpPr>
              <a:spLocks/>
            </p:cNvSpPr>
            <p:nvPr/>
          </p:nvSpPr>
          <p:spPr bwMode="auto">
            <a:xfrm>
              <a:off x="4675" y="2695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5"/>
            <p:cNvSpPr>
              <a:spLocks noChangeShapeType="1"/>
            </p:cNvSpPr>
            <p:nvPr/>
          </p:nvSpPr>
          <p:spPr bwMode="auto">
            <a:xfrm flipH="1">
              <a:off x="3379" y="2694"/>
              <a:ext cx="12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rc 106"/>
            <p:cNvSpPr>
              <a:spLocks/>
            </p:cNvSpPr>
            <p:nvPr/>
          </p:nvSpPr>
          <p:spPr bwMode="auto">
            <a:xfrm>
              <a:off x="3312" y="2695"/>
              <a:ext cx="69" cy="69"/>
            </a:xfrm>
            <a:custGeom>
              <a:avLst/>
              <a:gdLst>
                <a:gd name="T0" fmla="*/ 0 w 21600"/>
                <a:gd name="T1" fmla="*/ 0 h 21595"/>
                <a:gd name="T2" fmla="*/ 0 w 21600"/>
                <a:gd name="T3" fmla="*/ 0 h 21595"/>
                <a:gd name="T4" fmla="*/ 0 w 21600"/>
                <a:gd name="T5" fmla="*/ 0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</a:path>
                <a:path w="21600" h="21595" stroke="0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  <a:lnTo>
                    <a:pt x="21600" y="2159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Arc 107"/>
            <p:cNvSpPr>
              <a:spLocks/>
            </p:cNvSpPr>
            <p:nvPr/>
          </p:nvSpPr>
          <p:spPr bwMode="auto">
            <a:xfrm>
              <a:off x="3312" y="2763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rc 108"/>
            <p:cNvSpPr>
              <a:spLocks/>
            </p:cNvSpPr>
            <p:nvPr/>
          </p:nvSpPr>
          <p:spPr bwMode="auto">
            <a:xfrm>
              <a:off x="4675" y="3285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rc 109"/>
            <p:cNvSpPr>
              <a:spLocks/>
            </p:cNvSpPr>
            <p:nvPr/>
          </p:nvSpPr>
          <p:spPr bwMode="auto">
            <a:xfrm>
              <a:off x="4675" y="3217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 flipH="1">
              <a:off x="3379" y="3216"/>
              <a:ext cx="12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Arc 111"/>
            <p:cNvSpPr>
              <a:spLocks/>
            </p:cNvSpPr>
            <p:nvPr/>
          </p:nvSpPr>
          <p:spPr bwMode="auto">
            <a:xfrm>
              <a:off x="3312" y="3217"/>
              <a:ext cx="69" cy="69"/>
            </a:xfrm>
            <a:custGeom>
              <a:avLst/>
              <a:gdLst>
                <a:gd name="T0" fmla="*/ 0 w 21600"/>
                <a:gd name="T1" fmla="*/ 0 h 21595"/>
                <a:gd name="T2" fmla="*/ 0 w 21600"/>
                <a:gd name="T3" fmla="*/ 0 h 21595"/>
                <a:gd name="T4" fmla="*/ 0 w 21600"/>
                <a:gd name="T5" fmla="*/ 0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</a:path>
                <a:path w="21600" h="21595" stroke="0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  <a:lnTo>
                    <a:pt x="21600" y="2159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Arc 112"/>
            <p:cNvSpPr>
              <a:spLocks/>
            </p:cNvSpPr>
            <p:nvPr/>
          </p:nvSpPr>
          <p:spPr bwMode="auto">
            <a:xfrm>
              <a:off x="3312" y="3285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Arc 113"/>
            <p:cNvSpPr>
              <a:spLocks/>
            </p:cNvSpPr>
            <p:nvPr/>
          </p:nvSpPr>
          <p:spPr bwMode="auto">
            <a:xfrm>
              <a:off x="4675" y="3819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Arc 114"/>
            <p:cNvSpPr>
              <a:spLocks/>
            </p:cNvSpPr>
            <p:nvPr/>
          </p:nvSpPr>
          <p:spPr bwMode="auto">
            <a:xfrm>
              <a:off x="4675" y="3751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5"/>
            <p:cNvSpPr>
              <a:spLocks noChangeShapeType="1"/>
            </p:cNvSpPr>
            <p:nvPr/>
          </p:nvSpPr>
          <p:spPr bwMode="auto">
            <a:xfrm flipH="1">
              <a:off x="3379" y="3750"/>
              <a:ext cx="12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Arc 116"/>
            <p:cNvSpPr>
              <a:spLocks/>
            </p:cNvSpPr>
            <p:nvPr/>
          </p:nvSpPr>
          <p:spPr bwMode="auto">
            <a:xfrm>
              <a:off x="3312" y="3751"/>
              <a:ext cx="69" cy="69"/>
            </a:xfrm>
            <a:custGeom>
              <a:avLst/>
              <a:gdLst>
                <a:gd name="T0" fmla="*/ 0 w 21600"/>
                <a:gd name="T1" fmla="*/ 0 h 21595"/>
                <a:gd name="T2" fmla="*/ 0 w 21600"/>
                <a:gd name="T3" fmla="*/ 0 h 21595"/>
                <a:gd name="T4" fmla="*/ 0 w 21600"/>
                <a:gd name="T5" fmla="*/ 0 h 21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5"/>
                <a:gd name="T11" fmla="*/ 21600 w 21600"/>
                <a:gd name="T12" fmla="*/ 21595 h 21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5" fill="none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</a:path>
                <a:path w="21600" h="21595" stroke="0" extrusionOk="0">
                  <a:moveTo>
                    <a:pt x="0" y="21595"/>
                  </a:moveTo>
                  <a:cubicBezTo>
                    <a:pt x="0" y="9841"/>
                    <a:pt x="9398" y="244"/>
                    <a:pt x="21149" y="-1"/>
                  </a:cubicBezTo>
                  <a:lnTo>
                    <a:pt x="21600" y="21595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Arc 117"/>
            <p:cNvSpPr>
              <a:spLocks/>
            </p:cNvSpPr>
            <p:nvPr/>
          </p:nvSpPr>
          <p:spPr bwMode="auto">
            <a:xfrm>
              <a:off x="3312" y="3819"/>
              <a:ext cx="69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118"/>
            <p:cNvGrpSpPr>
              <a:grpSpLocks/>
            </p:cNvGrpSpPr>
            <p:nvPr/>
          </p:nvGrpSpPr>
          <p:grpSpPr bwMode="auto">
            <a:xfrm>
              <a:off x="4052" y="1815"/>
              <a:ext cx="242" cy="2301"/>
              <a:chOff x="960" y="2353"/>
              <a:chExt cx="96" cy="767"/>
            </a:xfrm>
          </p:grpSpPr>
          <p:sp>
            <p:nvSpPr>
              <p:cNvPr id="122" name="Arc 119"/>
              <p:cNvSpPr>
                <a:spLocks/>
              </p:cNvSpPr>
              <p:nvPr/>
            </p:nvSpPr>
            <p:spPr bwMode="auto">
              <a:xfrm>
                <a:off x="961" y="3072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rc 120"/>
              <p:cNvSpPr>
                <a:spLocks/>
              </p:cNvSpPr>
              <p:nvPr/>
            </p:nvSpPr>
            <p:spPr bwMode="auto">
              <a:xfrm>
                <a:off x="1008" y="3072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21"/>
              <p:cNvSpPr>
                <a:spLocks noChangeShapeType="1"/>
              </p:cNvSpPr>
              <p:nvPr/>
            </p:nvSpPr>
            <p:spPr bwMode="auto">
              <a:xfrm flipV="1">
                <a:off x="1056" y="2400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rc 122"/>
              <p:cNvSpPr>
                <a:spLocks/>
              </p:cNvSpPr>
              <p:nvPr/>
            </p:nvSpPr>
            <p:spPr bwMode="auto">
              <a:xfrm>
                <a:off x="961" y="2353"/>
                <a:ext cx="48" cy="48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rc 123"/>
              <p:cNvSpPr>
                <a:spLocks/>
              </p:cNvSpPr>
              <p:nvPr/>
            </p:nvSpPr>
            <p:spPr bwMode="auto">
              <a:xfrm>
                <a:off x="1008" y="235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24"/>
              <p:cNvSpPr>
                <a:spLocks noChangeShapeType="1"/>
              </p:cNvSpPr>
              <p:nvPr/>
            </p:nvSpPr>
            <p:spPr bwMode="auto">
              <a:xfrm>
                <a:off x="960" y="240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125"/>
            <p:cNvGrpSpPr>
              <a:grpSpLocks/>
            </p:cNvGrpSpPr>
            <p:nvPr/>
          </p:nvGrpSpPr>
          <p:grpSpPr bwMode="auto">
            <a:xfrm>
              <a:off x="3524" y="1815"/>
              <a:ext cx="242" cy="2301"/>
              <a:chOff x="960" y="2353"/>
              <a:chExt cx="96" cy="767"/>
            </a:xfrm>
          </p:grpSpPr>
          <p:sp>
            <p:nvSpPr>
              <p:cNvPr id="116" name="Arc 126"/>
              <p:cNvSpPr>
                <a:spLocks/>
              </p:cNvSpPr>
              <p:nvPr/>
            </p:nvSpPr>
            <p:spPr bwMode="auto">
              <a:xfrm>
                <a:off x="961" y="3072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Arc 127"/>
              <p:cNvSpPr>
                <a:spLocks/>
              </p:cNvSpPr>
              <p:nvPr/>
            </p:nvSpPr>
            <p:spPr bwMode="auto">
              <a:xfrm>
                <a:off x="1008" y="3072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28"/>
              <p:cNvSpPr>
                <a:spLocks noChangeShapeType="1"/>
              </p:cNvSpPr>
              <p:nvPr/>
            </p:nvSpPr>
            <p:spPr bwMode="auto">
              <a:xfrm flipV="1">
                <a:off x="1056" y="2400"/>
                <a:ext cx="0" cy="6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rc 129"/>
              <p:cNvSpPr>
                <a:spLocks/>
              </p:cNvSpPr>
              <p:nvPr/>
            </p:nvSpPr>
            <p:spPr bwMode="auto">
              <a:xfrm>
                <a:off x="961" y="2353"/>
                <a:ext cx="48" cy="48"/>
              </a:xfrm>
              <a:custGeom>
                <a:avLst/>
                <a:gdLst>
                  <a:gd name="T0" fmla="*/ 0 w 21600"/>
                  <a:gd name="T1" fmla="*/ 0 h 21595"/>
                  <a:gd name="T2" fmla="*/ 0 w 21600"/>
                  <a:gd name="T3" fmla="*/ 0 h 21595"/>
                  <a:gd name="T4" fmla="*/ 0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Arc 130"/>
              <p:cNvSpPr>
                <a:spLocks/>
              </p:cNvSpPr>
              <p:nvPr/>
            </p:nvSpPr>
            <p:spPr bwMode="auto">
              <a:xfrm>
                <a:off x="1008" y="2353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31"/>
              <p:cNvSpPr>
                <a:spLocks noChangeShapeType="1"/>
              </p:cNvSpPr>
              <p:nvPr/>
            </p:nvSpPr>
            <p:spPr bwMode="auto">
              <a:xfrm>
                <a:off x="960" y="240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132"/>
            <p:cNvSpPr>
              <a:spLocks/>
            </p:cNvSpPr>
            <p:nvPr/>
          </p:nvSpPr>
          <p:spPr bwMode="auto">
            <a:xfrm>
              <a:off x="4024" y="1696"/>
              <a:ext cx="392" cy="2400"/>
            </a:xfrm>
            <a:custGeom>
              <a:avLst/>
              <a:gdLst>
                <a:gd name="T0" fmla="*/ 392 w 392"/>
                <a:gd name="T1" fmla="*/ 2240 h 2400"/>
                <a:gd name="T2" fmla="*/ 152 w 392"/>
                <a:gd name="T3" fmla="*/ 2240 h 2400"/>
                <a:gd name="T4" fmla="*/ 56 w 392"/>
                <a:gd name="T5" fmla="*/ 2336 h 2400"/>
                <a:gd name="T6" fmla="*/ 152 w 392"/>
                <a:gd name="T7" fmla="*/ 2384 h 2400"/>
                <a:gd name="T8" fmla="*/ 296 w 392"/>
                <a:gd name="T9" fmla="*/ 2384 h 2400"/>
                <a:gd name="T10" fmla="*/ 344 w 392"/>
                <a:gd name="T11" fmla="*/ 2288 h 2400"/>
                <a:gd name="T12" fmla="*/ 344 w 392"/>
                <a:gd name="T13" fmla="*/ 1952 h 2400"/>
                <a:gd name="T14" fmla="*/ 344 w 392"/>
                <a:gd name="T15" fmla="*/ 272 h 2400"/>
                <a:gd name="T16" fmla="*/ 56 w 392"/>
                <a:gd name="T17" fmla="*/ 320 h 2400"/>
                <a:gd name="T18" fmla="*/ 8 w 392"/>
                <a:gd name="T19" fmla="*/ 992 h 24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2400"/>
                <a:gd name="T32" fmla="*/ 392 w 392"/>
                <a:gd name="T33" fmla="*/ 2400 h 24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2400">
                  <a:moveTo>
                    <a:pt x="392" y="2240"/>
                  </a:moveTo>
                  <a:cubicBezTo>
                    <a:pt x="300" y="2232"/>
                    <a:pt x="208" y="2224"/>
                    <a:pt x="152" y="2240"/>
                  </a:cubicBezTo>
                  <a:cubicBezTo>
                    <a:pt x="96" y="2256"/>
                    <a:pt x="56" y="2312"/>
                    <a:pt x="56" y="2336"/>
                  </a:cubicBezTo>
                  <a:cubicBezTo>
                    <a:pt x="56" y="2360"/>
                    <a:pt x="112" y="2376"/>
                    <a:pt x="152" y="2384"/>
                  </a:cubicBezTo>
                  <a:cubicBezTo>
                    <a:pt x="192" y="2392"/>
                    <a:pt x="264" y="2400"/>
                    <a:pt x="296" y="2384"/>
                  </a:cubicBezTo>
                  <a:cubicBezTo>
                    <a:pt x="328" y="2368"/>
                    <a:pt x="336" y="2360"/>
                    <a:pt x="344" y="2288"/>
                  </a:cubicBezTo>
                  <a:cubicBezTo>
                    <a:pt x="352" y="2216"/>
                    <a:pt x="344" y="2288"/>
                    <a:pt x="344" y="1952"/>
                  </a:cubicBezTo>
                  <a:cubicBezTo>
                    <a:pt x="344" y="1616"/>
                    <a:pt x="392" y="544"/>
                    <a:pt x="344" y="272"/>
                  </a:cubicBezTo>
                  <a:cubicBezTo>
                    <a:pt x="296" y="0"/>
                    <a:pt x="112" y="200"/>
                    <a:pt x="56" y="320"/>
                  </a:cubicBezTo>
                  <a:cubicBezTo>
                    <a:pt x="0" y="440"/>
                    <a:pt x="4" y="716"/>
                    <a:pt x="8" y="992"/>
                  </a:cubicBezTo>
                </a:path>
              </a:pathLst>
            </a:custGeom>
            <a:noFill/>
            <a:ln w="28575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2625725" y="4110038"/>
            <a:ext cx="3382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sz="1600" b="1" i="1">
                <a:solidFill>
                  <a:srgbClr val="0000CC"/>
                </a:solidFill>
                <a:latin typeface="Arial Narrow" pitchFamily="34" charset="0"/>
              </a:rPr>
              <a:t>For torus, a preferred direction</a:t>
            </a:r>
          </a:p>
          <a:p>
            <a:pPr algn="ctr"/>
            <a:r>
              <a:rPr kumimoji="1" lang="it-IT" sz="1600" b="1" i="1">
                <a:solidFill>
                  <a:srgbClr val="0000CC"/>
                </a:solidFill>
                <a:latin typeface="Arial Narrow" pitchFamily="34" charset="0"/>
              </a:rPr>
              <a:t>may have to be selected.</a:t>
            </a:r>
          </a:p>
          <a:p>
            <a:pPr algn="ctr"/>
            <a:r>
              <a:rPr kumimoji="1" lang="it-IT" sz="1600" b="1" i="1">
                <a:solidFill>
                  <a:srgbClr val="0000CC"/>
                </a:solidFill>
                <a:latin typeface="Arial Narrow" pitchFamily="34" charset="0"/>
              </a:rPr>
              <a:t>For mesh, the preferred direction</a:t>
            </a:r>
          </a:p>
          <a:p>
            <a:pPr algn="ctr"/>
            <a:r>
              <a:rPr kumimoji="1" lang="it-IT" sz="1600" b="1" i="1">
                <a:solidFill>
                  <a:srgbClr val="0000CC"/>
                </a:solidFill>
                <a:latin typeface="Arial Narrow" pitchFamily="34" charset="0"/>
              </a:rPr>
              <a:t>is the only valid direction.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Dynamic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locally optimum decision may lead to a globally sub-optimal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733800" y="3611563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413125" y="3471863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286250" y="3471863"/>
            <a:ext cx="290512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157787" y="3471863"/>
            <a:ext cx="292100" cy="277812"/>
          </a:xfrm>
          <a:prstGeom prst="ellipse">
            <a:avLst/>
          </a:prstGeom>
          <a:solidFill>
            <a:srgbClr val="00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606925" y="3611563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559175" y="3778250"/>
            <a:ext cx="0" cy="500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432300" y="3778250"/>
            <a:ext cx="0" cy="50006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303837" y="3778250"/>
            <a:ext cx="0" cy="500063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733800" y="4445000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413125" y="4306888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286250" y="4306888"/>
            <a:ext cx="290512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157787" y="4306888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606925" y="4445000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559175" y="4611688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432300" y="4611688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303837" y="4611688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733800" y="5280025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413125" y="5140325"/>
            <a:ext cx="292100" cy="277813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4286250" y="5140325"/>
            <a:ext cx="290512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5157787" y="5140325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606925" y="5280025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08400" y="2781300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3387725" y="2641600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4260850" y="2641600"/>
            <a:ext cx="290512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132387" y="2641600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4581525" y="2781300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533775" y="2947988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4406900" y="2947988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5278437" y="2947988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411537" y="51435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00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281487" y="51435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164137" y="51435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411537" y="43053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01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281487" y="43053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164137" y="43053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411537" y="34671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02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4281487" y="34671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164137" y="34671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3367087" y="2628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03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4249737" y="2628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5119687" y="2628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3454400" y="3894138"/>
            <a:ext cx="1727200" cy="1219200"/>
          </a:xfrm>
          <a:custGeom>
            <a:avLst/>
            <a:gdLst>
              <a:gd name="T0" fmla="*/ 2147483647 w 1088"/>
              <a:gd name="T1" fmla="*/ 2147483647 h 720"/>
              <a:gd name="T2" fmla="*/ 2147483647 w 1088"/>
              <a:gd name="T3" fmla="*/ 2147483647 h 720"/>
              <a:gd name="T4" fmla="*/ 2147483647 w 1088"/>
              <a:gd name="T5" fmla="*/ 2147483647 h 720"/>
              <a:gd name="T6" fmla="*/ 2147483647 w 1088"/>
              <a:gd name="T7" fmla="*/ 2147483647 h 720"/>
              <a:gd name="T8" fmla="*/ 2147483647 w 1088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720"/>
              <a:gd name="T17" fmla="*/ 1088 w 1088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720">
                <a:moveTo>
                  <a:pt x="128" y="720"/>
                </a:moveTo>
                <a:cubicBezTo>
                  <a:pt x="128" y="720"/>
                  <a:pt x="128" y="720"/>
                  <a:pt x="128" y="672"/>
                </a:cubicBezTo>
                <a:cubicBezTo>
                  <a:pt x="128" y="624"/>
                  <a:pt x="0" y="472"/>
                  <a:pt x="128" y="432"/>
                </a:cubicBezTo>
                <a:cubicBezTo>
                  <a:pt x="256" y="392"/>
                  <a:pt x="736" y="504"/>
                  <a:pt x="896" y="432"/>
                </a:cubicBezTo>
                <a:cubicBezTo>
                  <a:pt x="1056" y="360"/>
                  <a:pt x="1072" y="180"/>
                  <a:pt x="1088" y="0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048000" y="5494338"/>
            <a:ext cx="2882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dirty="0">
                <a:solidFill>
                  <a:srgbClr val="0000CC"/>
                </a:solidFill>
                <a:latin typeface="Times New Roman" pitchFamily="18" charset="0"/>
              </a:rPr>
              <a:t>To avoid slight congestion</a:t>
            </a:r>
          </a:p>
          <a:p>
            <a:r>
              <a:rPr kumimoji="1" lang="it-IT" dirty="0">
                <a:solidFill>
                  <a:srgbClr val="0000CC"/>
                </a:solidFill>
                <a:latin typeface="Times New Roman" pitchFamily="18" charset="0"/>
              </a:rPr>
              <a:t>in (01-02), packets then incur</a:t>
            </a:r>
          </a:p>
          <a:p>
            <a:r>
              <a:rPr kumimoji="1" lang="it-IT" dirty="0">
                <a:solidFill>
                  <a:srgbClr val="0000CC"/>
                </a:solidFill>
                <a:latin typeface="Times New Roman" pitchFamily="18" charset="0"/>
              </a:rPr>
              <a:t>more congested links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Routing mechanics: Distributed vs. Source Routing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Routing mechanics </a:t>
            </a:r>
            <a:r>
              <a:rPr lang="en-US" sz="2000" dirty="0" smtClean="0"/>
              <a:t>refers to the mechanism used to implement any routing algorithm.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Distributed routing</a:t>
            </a:r>
            <a:r>
              <a:rPr lang="en-US" sz="2000" dirty="0" smtClean="0"/>
              <a:t>: each packet carries the destination address</a:t>
            </a:r>
          </a:p>
          <a:p>
            <a:pPr lvl="1"/>
            <a:r>
              <a:rPr lang="en-US" sz="2000" dirty="0" smtClean="0"/>
              <a:t>e.g. XY co-ordinates or number identifying destination node/router</a:t>
            </a:r>
          </a:p>
          <a:p>
            <a:pPr lvl="1"/>
            <a:r>
              <a:rPr lang="en-US" sz="2000" dirty="0" smtClean="0"/>
              <a:t>routing decisions are made in each router by looking up the destination addresses in a routing table or by executing a hardware function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Source routing</a:t>
            </a:r>
            <a:r>
              <a:rPr lang="en-US" sz="2000" dirty="0" smtClean="0"/>
              <a:t>: packet carries routing information</a:t>
            </a:r>
          </a:p>
          <a:p>
            <a:pPr lvl="1"/>
            <a:r>
              <a:rPr lang="en-US" sz="2000" dirty="0" smtClean="0"/>
              <a:t>pre-computed routing tables are stored at NI</a:t>
            </a:r>
          </a:p>
          <a:p>
            <a:pPr lvl="1"/>
            <a:r>
              <a:rPr lang="en-US" sz="2000" dirty="0" smtClean="0"/>
              <a:t>routing information is looked up at the source NI and routing information is added to the header of the packet (increasing packet size)</a:t>
            </a:r>
          </a:p>
          <a:p>
            <a:pPr lvl="1"/>
            <a:r>
              <a:rPr lang="en-US" sz="2000" dirty="0" smtClean="0"/>
              <a:t>when a packet arrives at a router, the routing information is extracted from the routing field in the packet header </a:t>
            </a:r>
          </a:p>
          <a:p>
            <a:pPr lvl="1"/>
            <a:r>
              <a:rPr lang="en-US" sz="2000" dirty="0" smtClean="0"/>
              <a:t>does not require a destination address in a packet, any intermediate routing tables, or functions needed to calculate the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Minimal vs. Non-minimal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8648700" cy="27051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Minimal routing</a:t>
            </a:r>
            <a:r>
              <a:rPr lang="en-US" dirty="0" smtClean="0"/>
              <a:t>: length of the routing path from the source to the destination is the shortest possible length between the two nodes</a:t>
            </a:r>
          </a:p>
          <a:p>
            <a:pPr lvl="1"/>
            <a:r>
              <a:rPr lang="en-US" dirty="0" smtClean="0"/>
              <a:t>source does not start sending a packet if minimal path is not available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Non-minimal routing</a:t>
            </a:r>
            <a:r>
              <a:rPr lang="en-US" dirty="0" smtClean="0"/>
              <a:t>: can use longer paths if a minimal path not available</a:t>
            </a:r>
          </a:p>
          <a:p>
            <a:pPr lvl="1"/>
            <a:r>
              <a:rPr lang="en-US" dirty="0" smtClean="0"/>
              <a:t>by allowing non-minimal paths, the number of alternative paths is increased, which can be useful for avoiding congestion</a:t>
            </a:r>
          </a:p>
          <a:p>
            <a:pPr lvl="1"/>
            <a:r>
              <a:rPr lang="en-US" dirty="0" smtClean="0"/>
              <a:t>disadvantage: overhead of additional power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>
            <a:off x="1928813" y="4754563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47"/>
          <p:cNvSpPr>
            <a:spLocks noChangeArrowheads="1"/>
          </p:cNvSpPr>
          <p:nvPr/>
        </p:nvSpPr>
        <p:spPr bwMode="auto">
          <a:xfrm>
            <a:off x="1608138" y="4614863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2481263" y="4614863"/>
            <a:ext cx="290512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9"/>
          <p:cNvSpPr>
            <a:spLocks noChangeArrowheads="1"/>
          </p:cNvSpPr>
          <p:nvPr/>
        </p:nvSpPr>
        <p:spPr bwMode="auto">
          <a:xfrm>
            <a:off x="3352800" y="4614863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2801938" y="4754563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>
            <a:off x="1754188" y="4921250"/>
            <a:ext cx="0" cy="500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2"/>
          <p:cNvSpPr>
            <a:spLocks noChangeShapeType="1"/>
          </p:cNvSpPr>
          <p:nvPr/>
        </p:nvSpPr>
        <p:spPr bwMode="auto">
          <a:xfrm>
            <a:off x="2627313" y="4921250"/>
            <a:ext cx="0" cy="500063"/>
          </a:xfrm>
          <a:prstGeom prst="line">
            <a:avLst/>
          </a:prstGeom>
          <a:noFill/>
          <a:ln w="825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>
            <a:off x="3498850" y="4921250"/>
            <a:ext cx="0" cy="500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>
            <a:off x="1928813" y="5588000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55"/>
          <p:cNvSpPr>
            <a:spLocks noChangeArrowheads="1"/>
          </p:cNvSpPr>
          <p:nvPr/>
        </p:nvSpPr>
        <p:spPr bwMode="auto">
          <a:xfrm>
            <a:off x="1608138" y="5449888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6"/>
          <p:cNvSpPr>
            <a:spLocks noChangeArrowheads="1"/>
          </p:cNvSpPr>
          <p:nvPr/>
        </p:nvSpPr>
        <p:spPr bwMode="auto">
          <a:xfrm>
            <a:off x="2481263" y="5449888"/>
            <a:ext cx="290512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57"/>
          <p:cNvSpPr>
            <a:spLocks noChangeArrowheads="1"/>
          </p:cNvSpPr>
          <p:nvPr/>
        </p:nvSpPr>
        <p:spPr bwMode="auto">
          <a:xfrm>
            <a:off x="3352800" y="5449888"/>
            <a:ext cx="292100" cy="277812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>
            <a:off x="2801938" y="5588000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>
            <a:off x="1754188" y="5754688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>
            <a:off x="2627313" y="5754688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>
            <a:off x="3498850" y="5754688"/>
            <a:ext cx="0" cy="501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>
            <a:off x="1928813" y="6423025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63"/>
          <p:cNvSpPr>
            <a:spLocks noChangeArrowheads="1"/>
          </p:cNvSpPr>
          <p:nvPr/>
        </p:nvSpPr>
        <p:spPr bwMode="auto">
          <a:xfrm>
            <a:off x="1608138" y="6283325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64"/>
          <p:cNvSpPr>
            <a:spLocks noChangeArrowheads="1"/>
          </p:cNvSpPr>
          <p:nvPr/>
        </p:nvSpPr>
        <p:spPr bwMode="auto">
          <a:xfrm>
            <a:off x="2481263" y="6283325"/>
            <a:ext cx="290512" cy="277813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>
            <a:off x="3352800" y="6283325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>
            <a:off x="2801938" y="6423025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1903413" y="3924300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68"/>
          <p:cNvSpPr>
            <a:spLocks noChangeArrowheads="1"/>
          </p:cNvSpPr>
          <p:nvPr/>
        </p:nvSpPr>
        <p:spPr bwMode="auto">
          <a:xfrm>
            <a:off x="1582738" y="3784600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9"/>
          <p:cNvSpPr>
            <a:spLocks noChangeArrowheads="1"/>
          </p:cNvSpPr>
          <p:nvPr/>
        </p:nvSpPr>
        <p:spPr bwMode="auto">
          <a:xfrm>
            <a:off x="2455863" y="3784600"/>
            <a:ext cx="290512" cy="277813"/>
          </a:xfrm>
          <a:prstGeom prst="ellipse">
            <a:avLst/>
          </a:prstGeom>
          <a:solidFill>
            <a:srgbClr val="00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70"/>
          <p:cNvSpPr>
            <a:spLocks noChangeArrowheads="1"/>
          </p:cNvSpPr>
          <p:nvPr/>
        </p:nvSpPr>
        <p:spPr bwMode="auto">
          <a:xfrm>
            <a:off x="3327400" y="3784600"/>
            <a:ext cx="292100" cy="277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1"/>
          <p:cNvSpPr>
            <a:spLocks noChangeShapeType="1"/>
          </p:cNvSpPr>
          <p:nvPr/>
        </p:nvSpPr>
        <p:spPr bwMode="auto">
          <a:xfrm>
            <a:off x="2776538" y="3924300"/>
            <a:ext cx="5222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>
            <a:off x="1728788" y="4090988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73"/>
          <p:cNvSpPr>
            <a:spLocks noChangeShapeType="1"/>
          </p:cNvSpPr>
          <p:nvPr/>
        </p:nvSpPr>
        <p:spPr bwMode="auto">
          <a:xfrm>
            <a:off x="2601913" y="4090988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74"/>
          <p:cNvSpPr>
            <a:spLocks noChangeShapeType="1"/>
          </p:cNvSpPr>
          <p:nvPr/>
        </p:nvSpPr>
        <p:spPr bwMode="auto">
          <a:xfrm>
            <a:off x="3473450" y="4090988"/>
            <a:ext cx="0" cy="500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75"/>
          <p:cNvSpPr txBox="1">
            <a:spLocks noChangeArrowheads="1"/>
          </p:cNvSpPr>
          <p:nvPr/>
        </p:nvSpPr>
        <p:spPr bwMode="auto">
          <a:xfrm>
            <a:off x="1606550" y="62865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00</a:t>
            </a: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2476500" y="62865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3359150" y="62865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37" name="Text Box 78"/>
          <p:cNvSpPr txBox="1">
            <a:spLocks noChangeArrowheads="1"/>
          </p:cNvSpPr>
          <p:nvPr/>
        </p:nvSpPr>
        <p:spPr bwMode="auto">
          <a:xfrm>
            <a:off x="1606550" y="54483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01</a:t>
            </a:r>
          </a:p>
        </p:txBody>
      </p:sp>
      <p:sp>
        <p:nvSpPr>
          <p:cNvPr id="38" name="Text Box 79"/>
          <p:cNvSpPr txBox="1">
            <a:spLocks noChangeArrowheads="1"/>
          </p:cNvSpPr>
          <p:nvPr/>
        </p:nvSpPr>
        <p:spPr bwMode="auto">
          <a:xfrm>
            <a:off x="2476500" y="54483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9" name="Text Box 80"/>
          <p:cNvSpPr txBox="1">
            <a:spLocks noChangeArrowheads="1"/>
          </p:cNvSpPr>
          <p:nvPr/>
        </p:nvSpPr>
        <p:spPr bwMode="auto">
          <a:xfrm>
            <a:off x="3359150" y="54483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606550" y="46101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02</a:t>
            </a:r>
          </a:p>
        </p:txBody>
      </p: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2476500" y="46101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42" name="Text Box 83"/>
          <p:cNvSpPr txBox="1">
            <a:spLocks noChangeArrowheads="1"/>
          </p:cNvSpPr>
          <p:nvPr/>
        </p:nvSpPr>
        <p:spPr bwMode="auto">
          <a:xfrm>
            <a:off x="3359150" y="46101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1562100" y="3771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03</a:t>
            </a:r>
          </a:p>
        </p:txBody>
      </p:sp>
      <p:sp>
        <p:nvSpPr>
          <p:cNvPr id="44" name="Text Box 85"/>
          <p:cNvSpPr txBox="1">
            <a:spLocks noChangeArrowheads="1"/>
          </p:cNvSpPr>
          <p:nvPr/>
        </p:nvSpPr>
        <p:spPr bwMode="auto">
          <a:xfrm>
            <a:off x="2444750" y="3771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45" name="Text Box 86"/>
          <p:cNvSpPr txBox="1">
            <a:spLocks noChangeArrowheads="1"/>
          </p:cNvSpPr>
          <p:nvPr/>
        </p:nvSpPr>
        <p:spPr bwMode="auto">
          <a:xfrm>
            <a:off x="3314700" y="37719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200">
                <a:solidFill>
                  <a:srgbClr val="0000CC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46" name="Line 87"/>
          <p:cNvSpPr>
            <a:spLocks noChangeShapeType="1"/>
          </p:cNvSpPr>
          <p:nvPr/>
        </p:nvSpPr>
        <p:spPr bwMode="auto">
          <a:xfrm flipV="1">
            <a:off x="2825750" y="4122738"/>
            <a:ext cx="0" cy="2133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4419600" y="4635500"/>
            <a:ext cx="3854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dirty="0">
                <a:solidFill>
                  <a:srgbClr val="0000CC"/>
                </a:solidFill>
                <a:latin typeface="Times New Roman" pitchFamily="18" charset="0"/>
              </a:rPr>
              <a:t>Minimal adaptive routing</a:t>
            </a:r>
          </a:p>
          <a:p>
            <a:r>
              <a:rPr kumimoji="1" lang="it-IT" dirty="0">
                <a:solidFill>
                  <a:srgbClr val="0000CC"/>
                </a:solidFill>
                <a:latin typeface="Times New Roman" pitchFamily="18" charset="0"/>
              </a:rPr>
              <a:t>is unable to avoid congested links</a:t>
            </a:r>
          </a:p>
          <a:p>
            <a:r>
              <a:rPr kumimoji="1" lang="it-IT" dirty="0">
                <a:solidFill>
                  <a:srgbClr val="0000CC"/>
                </a:solidFill>
                <a:latin typeface="Times New Roman" pitchFamily="18" charset="0"/>
              </a:rPr>
              <a:t>in the absence of minimal path diversity</a:t>
            </a:r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2649538" y="4108450"/>
            <a:ext cx="1231900" cy="2133600"/>
          </a:xfrm>
          <a:custGeom>
            <a:avLst/>
            <a:gdLst>
              <a:gd name="T0" fmla="*/ 2147483647 w 776"/>
              <a:gd name="T1" fmla="*/ 2147483647 h 1344"/>
              <a:gd name="T2" fmla="*/ 2147483647 w 776"/>
              <a:gd name="T3" fmla="*/ 2147483647 h 1344"/>
              <a:gd name="T4" fmla="*/ 2147483647 w 776"/>
              <a:gd name="T5" fmla="*/ 2147483647 h 1344"/>
              <a:gd name="T6" fmla="*/ 2147483647 w 776"/>
              <a:gd name="T7" fmla="*/ 2147483647 h 1344"/>
              <a:gd name="T8" fmla="*/ 2147483647 w 776"/>
              <a:gd name="T9" fmla="*/ 2147483647 h 1344"/>
              <a:gd name="T10" fmla="*/ 2147483647 w 776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6"/>
              <a:gd name="T19" fmla="*/ 0 h 1344"/>
              <a:gd name="T20" fmla="*/ 776 w 776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6" h="1344">
                <a:moveTo>
                  <a:pt x="88" y="1344"/>
                </a:moveTo>
                <a:cubicBezTo>
                  <a:pt x="44" y="1244"/>
                  <a:pt x="0" y="1144"/>
                  <a:pt x="88" y="1104"/>
                </a:cubicBezTo>
                <a:cubicBezTo>
                  <a:pt x="176" y="1064"/>
                  <a:pt x="512" y="1240"/>
                  <a:pt x="616" y="1104"/>
                </a:cubicBezTo>
                <a:cubicBezTo>
                  <a:pt x="720" y="968"/>
                  <a:pt x="776" y="424"/>
                  <a:pt x="712" y="288"/>
                </a:cubicBezTo>
                <a:cubicBezTo>
                  <a:pt x="648" y="152"/>
                  <a:pt x="344" y="336"/>
                  <a:pt x="232" y="288"/>
                </a:cubicBezTo>
                <a:cubicBezTo>
                  <a:pt x="120" y="240"/>
                  <a:pt x="80" y="120"/>
                  <a:pt x="40" y="0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winner routing algorithm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30597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028699"/>
            <a:ext cx="2991629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52500"/>
            <a:ext cx="3048000" cy="22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89777"/>
            <a:ext cx="8267700" cy="36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Algorithm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66800"/>
            <a:ext cx="8648700" cy="30099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Routing algorithm must ensure freedom from deadlocks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Deadlock</a:t>
            </a:r>
            <a:r>
              <a:rPr lang="en-US" dirty="0" smtClean="0"/>
              <a:t>: occurs when a group of agents, usually packets, are unable to progress because they are waiting on one another to release resources (usually buffers and channels).</a:t>
            </a:r>
          </a:p>
          <a:p>
            <a:pPr lvl="1"/>
            <a:r>
              <a:rPr lang="en-US" dirty="0" smtClean="0"/>
              <a:t>common in WH switching</a:t>
            </a:r>
          </a:p>
          <a:p>
            <a:pPr lvl="1"/>
            <a:r>
              <a:rPr lang="en-US" dirty="0" smtClean="0"/>
              <a:t>e.g. cyclic dependency shown below</a:t>
            </a:r>
          </a:p>
          <a:p>
            <a:pPr lvl="1"/>
            <a:r>
              <a:rPr lang="en-US" dirty="0" smtClean="0"/>
              <a:t>freedom from deadlocks can be ensured by allocating additional hardware resources or imposing restrictions on the routing</a:t>
            </a:r>
          </a:p>
          <a:p>
            <a:pPr lvl="1"/>
            <a:r>
              <a:rPr lang="en-US" dirty="0" smtClean="0"/>
              <a:t>usually dependency graph of the shared network resources is built and analyzed either statically or dynamically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2" descr="C:\work\comm_arch_book_06\book ppt\image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18239"/>
            <a:ext cx="3695700" cy="29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C:\work\comm_arch_book_06\book ppt\image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794" y="1219200"/>
            <a:ext cx="58359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Evolution of on-chip communication architectures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48401" y="3771900"/>
            <a:ext cx="2667000" cy="2346204"/>
            <a:chOff x="2332037" y="1028700"/>
            <a:chExt cx="3954463" cy="356630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79837" y="1028700"/>
              <a:ext cx="792163" cy="43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 sz="1200" dirty="0"/>
                <a:t>uP</a:t>
              </a:r>
            </a:p>
          </p:txBody>
        </p:sp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 rot="5231717">
              <a:off x="3330034" y="2102433"/>
              <a:ext cx="1981339" cy="17488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3779837" y="1533525"/>
              <a:ext cx="792163" cy="215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4140199" y="1749424"/>
              <a:ext cx="96837" cy="46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3157537" y="2781301"/>
              <a:ext cx="508000" cy="76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3779837" y="3810000"/>
              <a:ext cx="45720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3995736" y="1460498"/>
              <a:ext cx="526509" cy="3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1100" b="1">
                  <a:solidFill>
                    <a:schemeClr val="bg1"/>
                  </a:solidFill>
                </a:rPr>
                <a:t>NI</a:t>
              </a: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4846637" y="2298700"/>
              <a:ext cx="4953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341937" y="1714500"/>
              <a:ext cx="792163" cy="43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 sz="1200" dirty="0" smtClean="0"/>
                <a:t>DSP</a:t>
              </a:r>
              <a:endParaRPr lang="nl-NL" sz="1200" dirty="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41937" y="2219325"/>
              <a:ext cx="792163" cy="215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5557837" y="2146300"/>
              <a:ext cx="526509" cy="3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1100" b="1">
                  <a:solidFill>
                    <a:schemeClr val="bg1"/>
                  </a:solidFill>
                </a:rPr>
                <a:t>NI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332037" y="2197100"/>
              <a:ext cx="792163" cy="43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 sz="1200" dirty="0" smtClean="0"/>
                <a:t>FPGA</a:t>
              </a:r>
              <a:endParaRPr lang="nl-NL" sz="12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332037" y="2701925"/>
              <a:ext cx="792163" cy="215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547937" y="2628900"/>
              <a:ext cx="526509" cy="3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1100" b="1">
                  <a:solidFill>
                    <a:schemeClr val="bg1"/>
                  </a:solidFill>
                </a:rPr>
                <a:t>NI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987674" y="3765550"/>
              <a:ext cx="792163" cy="43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 sz="1200" dirty="0" smtClean="0"/>
                <a:t>Mem</a:t>
              </a:r>
              <a:endParaRPr lang="nl-NL" sz="1200" dirty="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987674" y="4270375"/>
              <a:ext cx="792163" cy="215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203574" y="4197349"/>
              <a:ext cx="526509" cy="3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1100" b="1">
                  <a:solidFill>
                    <a:schemeClr val="bg1"/>
                  </a:solidFill>
                </a:rPr>
                <a:t>NI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160837" y="2552700"/>
              <a:ext cx="152400" cy="152400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Oval 25"/>
            <p:cNvSpPr/>
            <p:nvPr/>
          </p:nvSpPr>
          <p:spPr>
            <a:xfrm>
              <a:off x="4541837" y="2781300"/>
              <a:ext cx="152400" cy="152400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Oval 26"/>
            <p:cNvSpPr/>
            <p:nvPr/>
          </p:nvSpPr>
          <p:spPr>
            <a:xfrm>
              <a:off x="3856037" y="2933700"/>
              <a:ext cx="152400" cy="152400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Oval 27"/>
            <p:cNvSpPr/>
            <p:nvPr/>
          </p:nvSpPr>
          <p:spPr>
            <a:xfrm>
              <a:off x="4237037" y="3162300"/>
              <a:ext cx="152400" cy="152400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Oval 28"/>
            <p:cNvSpPr/>
            <p:nvPr/>
          </p:nvSpPr>
          <p:spPr>
            <a:xfrm>
              <a:off x="4694237" y="3238500"/>
              <a:ext cx="152400" cy="152400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0" name="Straight Connector 29"/>
            <p:cNvCxnSpPr>
              <a:stCxn id="27" idx="7"/>
              <a:endCxn id="25" idx="3"/>
            </p:cNvCxnSpPr>
            <p:nvPr/>
          </p:nvCxnSpPr>
          <p:spPr>
            <a:xfrm rot="5400000" flipH="1" flipV="1">
              <a:off x="3948019" y="2720882"/>
              <a:ext cx="273236" cy="197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5"/>
              <a:endCxn id="28" idx="1"/>
            </p:cNvCxnSpPr>
            <p:nvPr/>
          </p:nvCxnSpPr>
          <p:spPr>
            <a:xfrm rot="16200000" flipH="1">
              <a:off x="4062319" y="2987582"/>
              <a:ext cx="120836" cy="273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8" idx="7"/>
              <a:endCxn id="26" idx="3"/>
            </p:cNvCxnSpPr>
            <p:nvPr/>
          </p:nvCxnSpPr>
          <p:spPr>
            <a:xfrm rot="5400000" flipH="1" flipV="1">
              <a:off x="4329019" y="2949482"/>
              <a:ext cx="273236" cy="197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5" idx="5"/>
              <a:endCxn id="26" idx="1"/>
            </p:cNvCxnSpPr>
            <p:nvPr/>
          </p:nvCxnSpPr>
          <p:spPr>
            <a:xfrm rot="16200000" flipH="1">
              <a:off x="4367119" y="2606582"/>
              <a:ext cx="120836" cy="273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6"/>
              <a:endCxn id="29" idx="2"/>
            </p:cNvCxnSpPr>
            <p:nvPr/>
          </p:nvCxnSpPr>
          <p:spPr>
            <a:xfrm>
              <a:off x="4389437" y="3238500"/>
              <a:ext cx="30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5"/>
              <a:endCxn id="29" idx="0"/>
            </p:cNvCxnSpPr>
            <p:nvPr/>
          </p:nvCxnSpPr>
          <p:spPr>
            <a:xfrm rot="16200000" flipH="1">
              <a:off x="4557619" y="3025682"/>
              <a:ext cx="327118" cy="98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6"/>
            </p:cNvCxnSpPr>
            <p:nvPr/>
          </p:nvCxnSpPr>
          <p:spPr>
            <a:xfrm flipV="1">
              <a:off x="4694237" y="2781300"/>
              <a:ext cx="228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</p:cNvCxnSpPr>
            <p:nvPr/>
          </p:nvCxnSpPr>
          <p:spPr>
            <a:xfrm rot="5400000">
              <a:off x="4084637" y="3292382"/>
              <a:ext cx="174718" cy="174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0"/>
            </p:cNvCxnSpPr>
            <p:nvPr/>
          </p:nvCxnSpPr>
          <p:spPr>
            <a:xfrm rot="5400000" flipH="1" flipV="1">
              <a:off x="4160837" y="24765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5075237" y="3467100"/>
              <a:ext cx="419100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5494337" y="2895600"/>
              <a:ext cx="792163" cy="43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nl-NL" sz="1200" dirty="0" smtClean="0"/>
                <a:t>ASIC</a:t>
              </a:r>
              <a:endParaRPr lang="nl-NL" sz="1200" dirty="0"/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5494337" y="3400425"/>
              <a:ext cx="792163" cy="215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5710237" y="3327402"/>
              <a:ext cx="526509" cy="3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1100" b="1">
                  <a:solidFill>
                    <a:schemeClr val="bg1"/>
                  </a:solidFill>
                </a:rPr>
                <a:t>NI</a:t>
              </a:r>
            </a:p>
          </p:txBody>
        </p:sp>
        <p:cxnSp>
          <p:nvCxnSpPr>
            <p:cNvPr id="43" name="Straight Connector 42"/>
            <p:cNvCxnSpPr>
              <a:stCxn id="25" idx="4"/>
              <a:endCxn id="28" idx="0"/>
            </p:cNvCxnSpPr>
            <p:nvPr/>
          </p:nvCxnSpPr>
          <p:spPr>
            <a:xfrm rot="16200000" flipH="1">
              <a:off x="4046537" y="2895600"/>
              <a:ext cx="457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3"/>
            </p:cNvCxnSpPr>
            <p:nvPr/>
          </p:nvCxnSpPr>
          <p:spPr>
            <a:xfrm rot="5400000">
              <a:off x="3741737" y="3025682"/>
              <a:ext cx="98518" cy="174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9" idx="5"/>
            </p:cNvCxnSpPr>
            <p:nvPr/>
          </p:nvCxnSpPr>
          <p:spPr>
            <a:xfrm rot="16200000" flipH="1">
              <a:off x="4805269" y="3387632"/>
              <a:ext cx="136618" cy="98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ontent Placeholder 6"/>
          <p:cNvSpPr txBox="1">
            <a:spLocks/>
          </p:cNvSpPr>
          <p:nvPr/>
        </p:nvSpPr>
        <p:spPr>
          <a:xfrm>
            <a:off x="228600" y="3848100"/>
            <a:ext cx="6248400" cy="2476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Network-on-chip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packet switched on-chip communication network designed using a layered methodology.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communication centric design paradigm for System-on-Chip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cs typeface="Times New Roman" pitchFamily="18" charset="0"/>
              </a:rPr>
              <a:t>Rough classification: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Homogeneous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Heterogeneous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Algorithm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487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Routing algorithm must ensure freedom from </a:t>
            </a:r>
            <a:r>
              <a:rPr lang="en-US" b="1" dirty="0" err="1" smtClean="0">
                <a:solidFill>
                  <a:srgbClr val="FF0000"/>
                </a:solidFill>
              </a:rPr>
              <a:t>livelocks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livelocks</a:t>
            </a:r>
            <a:r>
              <a:rPr lang="en-US" dirty="0" smtClean="0"/>
              <a:t> are similar to deadlocks, except that states of the resources involved constantly change with regard to one another, without making any progress</a:t>
            </a:r>
          </a:p>
          <a:p>
            <a:pPr lvl="1"/>
            <a:r>
              <a:rPr lang="en-US" dirty="0" smtClean="0"/>
              <a:t>occurs especially when dynamic (adaptive) routing is used</a:t>
            </a:r>
          </a:p>
          <a:p>
            <a:pPr lvl="1"/>
            <a:r>
              <a:rPr lang="en-US" dirty="0" smtClean="0"/>
              <a:t>e.g. can occur in a deflective “hot potato” routing if a packet is bounced around over and over again between routers and never reaches its destination</a:t>
            </a:r>
          </a:p>
          <a:p>
            <a:pPr lvl="1"/>
            <a:r>
              <a:rPr lang="en-US" dirty="0" err="1" smtClean="0"/>
              <a:t>livelocks</a:t>
            </a:r>
            <a:r>
              <a:rPr lang="en-US" dirty="0" smtClean="0"/>
              <a:t> can be avoided with simple </a:t>
            </a:r>
            <a:r>
              <a:rPr lang="en-US" i="1" dirty="0" smtClean="0"/>
              <a:t>priority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Routing algorithm must ensure freedom from </a:t>
            </a:r>
            <a:r>
              <a:rPr lang="en-US" b="1" dirty="0" smtClean="0">
                <a:solidFill>
                  <a:srgbClr val="FF0000"/>
                </a:solidFill>
              </a:rPr>
              <a:t>starvation</a:t>
            </a:r>
          </a:p>
          <a:p>
            <a:pPr lvl="1"/>
            <a:r>
              <a:rPr lang="en-US" dirty="0" smtClean="0"/>
              <a:t>under scenarios where certain packets are prioritized during routing, some of the low priority packets never reach their intended destination</a:t>
            </a:r>
          </a:p>
          <a:p>
            <a:pPr lvl="1"/>
            <a:r>
              <a:rPr lang="en-US" dirty="0" smtClean="0"/>
              <a:t>can be avoided by using a </a:t>
            </a:r>
            <a:r>
              <a:rPr lang="en-US" i="1" dirty="0" smtClean="0"/>
              <a:t>fair</a:t>
            </a:r>
            <a:r>
              <a:rPr lang="en-US" dirty="0" smtClean="0"/>
              <a:t> routing algorithm, or reserving some bandwidth for low priority data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4492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Switching strategies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" y="914400"/>
            <a:ext cx="8724900" cy="346709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Switching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establishes the type of connection between source and destination. It is tightly coupled to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routing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seen as a flow control mechanism as a problem of resource allocation.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Allocation of network resources (bandwidth, buffer capacity, etc.) to information flows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phit is a unit of data that is transferred on a link in a single cycle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typically, phit size = flit size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main switching schemes: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 (or “path”) switching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 switching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work\comm_arch_book_06\book ppt\image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4348920"/>
            <a:ext cx="4887912" cy="25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Pure Circuit Switching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8229600" cy="190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 form of bufferless flow control.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Advantage: Easier to make latency guarantees (after circuit reservation)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Disadvantage: does not scale well with NoC size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links are occupied for the duration of the transmitted data, even when no data is being transmitted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80510" y="5667375"/>
            <a:ext cx="3062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b="1" i="1" dirty="0">
                <a:solidFill>
                  <a:srgbClr val="0000CC"/>
                </a:solidFill>
                <a:latin typeface="Arial Narrow" pitchFamily="34" charset="0"/>
              </a:rPr>
              <a:t>Circuit set-up</a:t>
            </a:r>
          </a:p>
          <a:p>
            <a:pPr algn="ctr"/>
            <a:r>
              <a:rPr kumimoji="1" lang="it-IT" dirty="0">
                <a:solidFill>
                  <a:srgbClr val="0000CC"/>
                </a:solidFill>
                <a:latin typeface="Arial Narrow" pitchFamily="34" charset="0"/>
              </a:rPr>
              <a:t>Two traversals – latency overhead</a:t>
            </a:r>
          </a:p>
          <a:p>
            <a:pPr algn="ctr"/>
            <a:r>
              <a:rPr kumimoji="1" lang="it-IT" dirty="0">
                <a:solidFill>
                  <a:srgbClr val="0000CC"/>
                </a:solidFill>
                <a:latin typeface="Arial Narrow" pitchFamily="34" charset="0"/>
              </a:rPr>
              <a:t>Waste of bandwidth</a:t>
            </a:r>
          </a:p>
          <a:p>
            <a:pPr algn="ctr"/>
            <a:r>
              <a:rPr kumimoji="1" lang="it-IT" dirty="0">
                <a:solidFill>
                  <a:srgbClr val="0000CC"/>
                </a:solidFill>
                <a:latin typeface="Arial Narrow" pitchFamily="34" charset="0"/>
              </a:rPr>
              <a:t>Request packet can be buffered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0" y="2514601"/>
            <a:ext cx="6491287" cy="3259138"/>
            <a:chOff x="1111" y="624"/>
            <a:chExt cx="3661" cy="1787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342" y="1253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140" y="1165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690" y="1165"/>
              <a:ext cx="183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239" y="1165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892" y="1253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232" y="1358"/>
              <a:ext cx="0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82" y="1358"/>
              <a:ext cx="0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331" y="1358"/>
              <a:ext cx="0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342" y="1778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40" y="1691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690" y="1691"/>
              <a:ext cx="183" cy="175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39" y="1691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92" y="1778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232" y="1883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782" y="1883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331" y="1883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342" y="2304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140" y="2216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90" y="2216"/>
              <a:ext cx="183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239" y="2216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892" y="2304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326" y="730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124" y="642"/>
              <a:ext cx="184" cy="17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674" y="642"/>
              <a:ext cx="183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223" y="642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876" y="730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216" y="835"/>
              <a:ext cx="0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766" y="835"/>
              <a:ext cx="0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315" y="835"/>
              <a:ext cx="0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139" y="2218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00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687" y="2218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2243" y="2218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1139" y="1690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01</a:t>
              </a: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1687" y="1689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2243" y="1689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1139" y="1162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02</a:t>
              </a: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1687" y="1162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2243" y="1162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1111" y="634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03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1667" y="634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2215" y="634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1364" y="816"/>
              <a:ext cx="0" cy="115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364" y="1968"/>
              <a:ext cx="48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>
              <a:off x="1412" y="1920"/>
              <a:ext cx="43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1412" y="816"/>
              <a:ext cx="0" cy="1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3659" y="1243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457" y="1155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007" y="1155"/>
              <a:ext cx="183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556" y="1155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209" y="1243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3549" y="1348"/>
              <a:ext cx="0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099" y="1348"/>
              <a:ext cx="0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648" y="1348"/>
              <a:ext cx="0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659" y="1768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457" y="1681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4007" y="1681"/>
              <a:ext cx="183" cy="175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4556" y="1681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4209" y="1768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3549" y="1873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099" y="1873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4648" y="1873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659" y="2294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457" y="2206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4007" y="2206"/>
              <a:ext cx="183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4556" y="2206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4209" y="2294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3643" y="720"/>
              <a:ext cx="3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441" y="632"/>
              <a:ext cx="184" cy="17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3991" y="632"/>
              <a:ext cx="183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0" y="632"/>
              <a:ext cx="184" cy="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4193" y="720"/>
              <a:ext cx="3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3533" y="825"/>
              <a:ext cx="0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4083" y="825"/>
              <a:ext cx="0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4632" y="825"/>
              <a:ext cx="0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3456" y="2208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00</a:t>
              </a:r>
            </a:p>
          </p:txBody>
        </p:sp>
        <p:sp>
          <p:nvSpPr>
            <p:cNvPr id="82" name="Text Box 81"/>
            <p:cNvSpPr txBox="1">
              <a:spLocks noChangeArrowheads="1"/>
            </p:cNvSpPr>
            <p:nvPr/>
          </p:nvSpPr>
          <p:spPr bwMode="auto">
            <a:xfrm>
              <a:off x="4004" y="2208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3" name="Text Box 82"/>
            <p:cNvSpPr txBox="1">
              <a:spLocks noChangeArrowheads="1"/>
            </p:cNvSpPr>
            <p:nvPr/>
          </p:nvSpPr>
          <p:spPr bwMode="auto">
            <a:xfrm>
              <a:off x="4560" y="2208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>
              <a:off x="3456" y="1680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01</a:t>
              </a:r>
            </a:p>
          </p:txBody>
        </p:sp>
        <p:sp>
          <p:nvSpPr>
            <p:cNvPr id="85" name="Text Box 84"/>
            <p:cNvSpPr txBox="1">
              <a:spLocks noChangeArrowheads="1"/>
            </p:cNvSpPr>
            <p:nvPr/>
          </p:nvSpPr>
          <p:spPr bwMode="auto">
            <a:xfrm>
              <a:off x="4004" y="1680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4560" y="1680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3456" y="1152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02</a:t>
              </a:r>
            </a:p>
          </p:txBody>
        </p:sp>
        <p:sp>
          <p:nvSpPr>
            <p:cNvPr id="88" name="Text Box 87"/>
            <p:cNvSpPr txBox="1">
              <a:spLocks noChangeArrowheads="1"/>
            </p:cNvSpPr>
            <p:nvPr/>
          </p:nvSpPr>
          <p:spPr bwMode="auto">
            <a:xfrm>
              <a:off x="4004" y="1152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89" name="Text Box 88"/>
            <p:cNvSpPr txBox="1">
              <a:spLocks noChangeArrowheads="1"/>
            </p:cNvSpPr>
            <p:nvPr/>
          </p:nvSpPr>
          <p:spPr bwMode="auto">
            <a:xfrm>
              <a:off x="4560" y="1152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90" name="Text Box 89"/>
            <p:cNvSpPr txBox="1">
              <a:spLocks noChangeArrowheads="1"/>
            </p:cNvSpPr>
            <p:nvPr/>
          </p:nvSpPr>
          <p:spPr bwMode="auto">
            <a:xfrm>
              <a:off x="3428" y="624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03</a:t>
              </a:r>
            </a:p>
          </p:txBody>
        </p:sp>
        <p:sp>
          <p:nvSpPr>
            <p:cNvPr id="91" name="Text Box 90"/>
            <p:cNvSpPr txBox="1">
              <a:spLocks noChangeArrowheads="1"/>
            </p:cNvSpPr>
            <p:nvPr/>
          </p:nvSpPr>
          <p:spPr bwMode="auto">
            <a:xfrm>
              <a:off x="3984" y="624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92" name="Text Box 91"/>
            <p:cNvSpPr txBox="1">
              <a:spLocks noChangeArrowheads="1"/>
            </p:cNvSpPr>
            <p:nvPr/>
          </p:nvSpPr>
          <p:spPr bwMode="auto">
            <a:xfrm>
              <a:off x="4532" y="624"/>
              <a:ext cx="21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it-IT" sz="1200">
                  <a:solidFill>
                    <a:srgbClr val="0000CC"/>
                  </a:solidFill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3716" y="816"/>
              <a:ext cx="0" cy="115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3716" y="1958"/>
              <a:ext cx="48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5253362" y="5667375"/>
            <a:ext cx="3052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b="1" i="1" dirty="0">
                <a:solidFill>
                  <a:srgbClr val="0000CC"/>
                </a:solidFill>
                <a:latin typeface="Arial Narrow" pitchFamily="34" charset="0"/>
              </a:rPr>
              <a:t>Circuit utilization</a:t>
            </a:r>
          </a:p>
          <a:p>
            <a:pPr algn="ctr"/>
            <a:r>
              <a:rPr kumimoji="1" lang="it-IT" dirty="0">
                <a:solidFill>
                  <a:srgbClr val="0000CC"/>
                </a:solidFill>
                <a:latin typeface="Arial Narrow" pitchFamily="34" charset="0"/>
              </a:rPr>
              <a:t>Third traversal – latency overhead</a:t>
            </a:r>
          </a:p>
          <a:p>
            <a:pPr algn="ctr"/>
            <a:r>
              <a:rPr kumimoji="1" lang="it-IT" dirty="0">
                <a:solidFill>
                  <a:srgbClr val="0000CC"/>
                </a:solidFill>
                <a:latin typeface="Arial Narrow" pitchFamily="34" charset="0"/>
              </a:rPr>
              <a:t>Contention-free transmission</a:t>
            </a:r>
          </a:p>
          <a:p>
            <a:pPr algn="ctr"/>
            <a:r>
              <a:rPr kumimoji="1" lang="it-IT" dirty="0">
                <a:solidFill>
                  <a:srgbClr val="0000CC"/>
                </a:solidFill>
                <a:latin typeface="Arial Narrow" pitchFamily="34" charset="0"/>
              </a:rPr>
              <a:t>Poor resource utilization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33496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 Circuit Switching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723900"/>
            <a:ext cx="8648700" cy="2895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virtual circuits (channels) multiplexed on a single physical link.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Virtual-channel flow control decouples the allocation of channel state from channel bandwidth.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Allocate one buffer per virtual link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expensive due to the large number of shared buffers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Allocate one buffer per physical link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time division multiplexing (TDM) to statically schedule usage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expensive routers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2162" y="3576638"/>
            <a:ext cx="7589838" cy="3263899"/>
            <a:chOff x="792162" y="3576638"/>
            <a:chExt cx="7589838" cy="3263899"/>
          </a:xfrm>
        </p:grpSpPr>
        <p:sp>
          <p:nvSpPr>
            <p:cNvPr id="6" name="Rectangle 61"/>
            <p:cNvSpPr>
              <a:spLocks noChangeArrowheads="1"/>
            </p:cNvSpPr>
            <p:nvPr/>
          </p:nvSpPr>
          <p:spPr bwMode="auto">
            <a:xfrm>
              <a:off x="1336675" y="3949700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" name="Rectangle 62"/>
            <p:cNvSpPr>
              <a:spLocks noChangeArrowheads="1"/>
            </p:cNvSpPr>
            <p:nvPr/>
          </p:nvSpPr>
          <p:spPr bwMode="auto">
            <a:xfrm>
              <a:off x="5000625" y="3962400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>
              <a:off x="6216650" y="3956050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9" name="Rectangle 64"/>
            <p:cNvSpPr>
              <a:spLocks noChangeArrowheads="1"/>
            </p:cNvSpPr>
            <p:nvPr/>
          </p:nvSpPr>
          <p:spPr bwMode="auto">
            <a:xfrm>
              <a:off x="3787775" y="3940175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2559050" y="3933825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>
              <a:off x="1314450" y="5467350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2" name="Rectangle 67"/>
            <p:cNvSpPr>
              <a:spLocks noChangeArrowheads="1"/>
            </p:cNvSpPr>
            <p:nvPr/>
          </p:nvSpPr>
          <p:spPr bwMode="auto">
            <a:xfrm>
              <a:off x="4978400" y="5480050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3" name="Rectangle 68"/>
            <p:cNvSpPr>
              <a:spLocks noChangeArrowheads="1"/>
            </p:cNvSpPr>
            <p:nvPr/>
          </p:nvSpPr>
          <p:spPr bwMode="auto">
            <a:xfrm>
              <a:off x="6194425" y="5473700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4" name="Rectangle 69"/>
            <p:cNvSpPr>
              <a:spLocks noChangeArrowheads="1"/>
            </p:cNvSpPr>
            <p:nvPr/>
          </p:nvSpPr>
          <p:spPr bwMode="auto">
            <a:xfrm>
              <a:off x="3765550" y="5457825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5" name="Rectangle 70"/>
            <p:cNvSpPr>
              <a:spLocks noChangeArrowheads="1"/>
            </p:cNvSpPr>
            <p:nvPr/>
          </p:nvSpPr>
          <p:spPr bwMode="auto">
            <a:xfrm>
              <a:off x="2536825" y="5451475"/>
              <a:ext cx="801688" cy="7064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903288" y="5100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1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893888" y="56340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893888" y="58245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122488" y="5100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2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113088" y="56340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113088" y="58245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341688" y="5100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3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4332288" y="56340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4332288" y="5824538"/>
              <a:ext cx="15240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4560888" y="5100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4</a:t>
              </a: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5551488" y="56340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5551488" y="58245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5780088" y="5100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5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770688" y="56340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6770688" y="58245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979488" y="5786438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360488" y="5786438"/>
              <a:ext cx="533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122488" y="5786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341688" y="5786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560888" y="5786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5780088" y="5786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2579688" y="5786438"/>
              <a:ext cx="533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3798888" y="5710238"/>
              <a:ext cx="53340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>
              <a:off x="6237288" y="5786438"/>
              <a:ext cx="533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6999288" y="5786438"/>
              <a:ext cx="990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6781800" y="5213349"/>
              <a:ext cx="16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 dirty="0">
                  <a:solidFill>
                    <a:srgbClr val="0000CC"/>
                  </a:solidFill>
                  <a:latin typeface="Arial Narrow" pitchFamily="34" charset="0"/>
                </a:rPr>
                <a:t>Destination of B</a:t>
              </a: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094288" y="59388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5297488" y="5938838"/>
              <a:ext cx="15240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44" name="Line 34"/>
            <p:cNvSpPr>
              <a:spLocks noChangeShapeType="1"/>
            </p:cNvSpPr>
            <p:nvPr/>
          </p:nvSpPr>
          <p:spPr bwMode="auto">
            <a:xfrm>
              <a:off x="5018088" y="5786438"/>
              <a:ext cx="3048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>
              <a:off x="5018088" y="5786438"/>
              <a:ext cx="53340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5399088" y="6167438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37"/>
            <p:cNvSpPr txBox="1">
              <a:spLocks noChangeArrowheads="1"/>
            </p:cNvSpPr>
            <p:nvPr/>
          </p:nvSpPr>
          <p:spPr bwMode="auto">
            <a:xfrm>
              <a:off x="4657725" y="62817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Block</a:t>
              </a:r>
            </a:p>
          </p:txBody>
        </p:sp>
        <p:sp>
          <p:nvSpPr>
            <p:cNvPr id="48" name="Text Box 38"/>
            <p:cNvSpPr txBox="1">
              <a:spLocks noChangeArrowheads="1"/>
            </p:cNvSpPr>
            <p:nvPr/>
          </p:nvSpPr>
          <p:spPr bwMode="auto">
            <a:xfrm>
              <a:off x="903288" y="3576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1</a:t>
              </a: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1893888" y="41862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2122488" y="3576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2</a:t>
              </a:r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3113088" y="4186238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3341688" y="3576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3</a:t>
              </a: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4332288" y="4186238"/>
              <a:ext cx="15240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auto">
            <a:xfrm>
              <a:off x="4560888" y="3576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4</a:t>
              </a:r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5551488" y="41862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5780088" y="3576638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Node 5</a:t>
              </a:r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6770688" y="4186238"/>
              <a:ext cx="152400" cy="152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979488" y="4262438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49"/>
            <p:cNvSpPr>
              <a:spLocks noChangeShapeType="1"/>
            </p:cNvSpPr>
            <p:nvPr/>
          </p:nvSpPr>
          <p:spPr bwMode="auto">
            <a:xfrm>
              <a:off x="2122488" y="4262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>
              <a:off x="3341688" y="4262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1"/>
            <p:cNvSpPr>
              <a:spLocks noChangeShapeType="1"/>
            </p:cNvSpPr>
            <p:nvPr/>
          </p:nvSpPr>
          <p:spPr bwMode="auto">
            <a:xfrm>
              <a:off x="4560888" y="4262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>
              <a:off x="5780088" y="4262438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>
              <a:off x="6999288" y="4262438"/>
              <a:ext cx="990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>
              <a:off x="6705600" y="3657599"/>
              <a:ext cx="16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>
                  <a:solidFill>
                    <a:srgbClr val="0000CC"/>
                  </a:solidFill>
                  <a:latin typeface="Arial Narrow" pitchFamily="34" charset="0"/>
                </a:rPr>
                <a:t>Destination of B</a:t>
              </a: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5297488" y="4414838"/>
              <a:ext cx="15240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66" name="Line 56"/>
            <p:cNvSpPr>
              <a:spLocks noChangeShapeType="1"/>
            </p:cNvSpPr>
            <p:nvPr/>
          </p:nvSpPr>
          <p:spPr bwMode="auto">
            <a:xfrm>
              <a:off x="5018088" y="4262438"/>
              <a:ext cx="3048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57"/>
            <p:cNvSpPr>
              <a:spLocks noChangeShapeType="1"/>
            </p:cNvSpPr>
            <p:nvPr/>
          </p:nvSpPr>
          <p:spPr bwMode="auto">
            <a:xfrm>
              <a:off x="5399088" y="4643438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58"/>
            <p:cNvSpPr>
              <a:spLocks noChangeShapeType="1"/>
            </p:cNvSpPr>
            <p:nvPr/>
          </p:nvSpPr>
          <p:spPr bwMode="auto">
            <a:xfrm>
              <a:off x="2579688" y="4262438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792162" y="6210300"/>
              <a:ext cx="685800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en-US" sz="1600" b="1" dirty="0">
                  <a:solidFill>
                    <a:srgbClr val="0000CC"/>
                  </a:solidFill>
                  <a:latin typeface="Arial Narrow" pitchFamily="34" charset="0"/>
                </a:rPr>
                <a:t>A</a:t>
              </a:r>
            </a:p>
            <a:p>
              <a:pPr>
                <a:buClr>
                  <a:schemeClr val="tx1"/>
                </a:buClr>
              </a:pPr>
              <a:r>
                <a:rPr lang="en-US" sz="1600" b="1" dirty="0">
                  <a:solidFill>
                    <a:srgbClr val="0000CC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1200150" y="6286500"/>
              <a:ext cx="15240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1200150" y="6553200"/>
              <a:ext cx="152400" cy="152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Packet Switching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 form of buffered flow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Packets are transmitted from source and make their way independently to receiver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possibly along different routes and with different delays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 start up time, followed by a variable delay due to contention in routers along packet path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QoS guarantees are harder to make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74638"/>
            <a:ext cx="86868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main packet switching scheme variants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76300"/>
            <a:ext cx="8686800" cy="3619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Store and Forward (SAF) switching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 is sent from one router to the next only if the receiving router has buffer space for entire packet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buffer size in the router is at least equal to the size of a packet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Disadvantage: excessive buffer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Virtual Cut Through (VCT) switching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forwards first flit of a packet as soon as space for the entire packet is available in the next router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router latency over SAF switching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buffering requirements as SAF switching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Wormhole (WH) switching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flit is forwarded to receiving router if space exists for that flit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2350" y="4467225"/>
            <a:ext cx="7245350" cy="2070100"/>
            <a:chOff x="1022350" y="4467225"/>
            <a:chExt cx="7245350" cy="20701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660650" y="4467225"/>
              <a:ext cx="812800" cy="7239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413250" y="4467225"/>
              <a:ext cx="812800" cy="7239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101850" y="484822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473450" y="4848225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22350" y="5486400"/>
              <a:ext cx="4083050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eaLnBrk="0" hangingPunct="0">
                <a:lnSpc>
                  <a:spcPct val="87000"/>
                </a:lnSpc>
                <a:buFontTx/>
                <a:buAutoNum type="arabicParenBoth"/>
              </a:pPr>
              <a:r>
                <a:rPr lang="en-US" altLang="ko-KR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After A receives a flit of the packet, </a:t>
              </a:r>
            </a:p>
            <a:p>
              <a:pPr marL="457200" indent="-457200" eaLnBrk="0" hangingPunct="0">
                <a:lnSpc>
                  <a:spcPct val="87000"/>
                </a:lnSpc>
              </a:pPr>
              <a:r>
                <a:rPr lang="en-US" altLang="ko-KR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	A asks B if B is ready to receive a flit</a:t>
              </a:r>
            </a:p>
            <a:p>
              <a:pPr marL="457200" indent="-457200" eaLnBrk="0" hangingPunct="0">
                <a:lnSpc>
                  <a:spcPct val="87000"/>
                </a:lnSpc>
              </a:pPr>
              <a:r>
                <a:rPr lang="en-US" altLang="ko-KR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(2)	B </a:t>
              </a:r>
              <a:r>
                <a:rPr lang="en-US" altLang="ko-KR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  <a:sym typeface="Wingdings" pitchFamily="2" charset="2"/>
                </a:rPr>
                <a:t> A, </a:t>
              </a:r>
              <a:r>
                <a:rPr lang="en-US" altLang="ko-KR" b="1" dirty="0" err="1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  <a:sym typeface="Wingdings" pitchFamily="2" charset="2"/>
                </a:rPr>
                <a:t>ack</a:t>
              </a:r>
              <a:endParaRPr lang="en-US" altLang="ko-KR" b="1" dirty="0">
                <a:solidFill>
                  <a:srgbClr val="0000CC"/>
                </a:solidFill>
                <a:latin typeface="Arial Narrow" pitchFamily="34" charset="0"/>
                <a:ea typeface="Gulim" pitchFamily="34" charset="-127"/>
                <a:sym typeface="Wingdings" pitchFamily="2" charset="2"/>
              </a:endParaRPr>
            </a:p>
            <a:p>
              <a:pPr marL="457200" indent="-457200" eaLnBrk="0" hangingPunct="0">
                <a:lnSpc>
                  <a:spcPct val="87000"/>
                </a:lnSpc>
              </a:pPr>
              <a:r>
                <a:rPr lang="en-US" altLang="ko-KR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  <a:sym typeface="Wingdings" pitchFamily="2" charset="2"/>
                </a:rPr>
                <a:t>(3)	A sends a flit to B.</a:t>
              </a:r>
              <a:endParaRPr lang="en-US" altLang="ko-KR" b="1" dirty="0">
                <a:solidFill>
                  <a:srgbClr val="0000CC"/>
                </a:solidFill>
                <a:latin typeface="Arial Narrow" pitchFamily="34" charset="0"/>
                <a:ea typeface="Gulim" pitchFamily="34" charset="-127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924175" y="4662487"/>
              <a:ext cx="368300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A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629150" y="4695825"/>
              <a:ext cx="368300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B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214938" y="4483100"/>
              <a:ext cx="262572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Pipelining on a flit </a:t>
              </a:r>
            </a:p>
            <a:p>
              <a:pPr eaLnBrk="0" hangingPunct="0">
                <a:lnSpc>
                  <a:spcPct val="87000"/>
                </a:lnSpc>
              </a:pPr>
              <a:r>
                <a:rPr lang="en-US" altLang="ko-KR" sz="2000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(flow control unit) basis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68750" y="5026025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740400" y="5372100"/>
              <a:ext cx="2527300" cy="116205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i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flit size &lt; packet size</a:t>
              </a:r>
            </a:p>
            <a:p>
              <a:pPr eaLnBrk="0" hangingPunct="0">
                <a:lnSpc>
                  <a:spcPct val="87000"/>
                </a:lnSpc>
              </a:pPr>
              <a:r>
                <a:rPr lang="en-US" altLang="ko-KR" sz="2000" i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Smaller data space</a:t>
              </a:r>
            </a:p>
            <a:p>
              <a:pPr eaLnBrk="0" hangingPunct="0">
                <a:lnSpc>
                  <a:spcPct val="87000"/>
                </a:lnSpc>
              </a:pPr>
              <a:r>
                <a:rPr lang="en-US" altLang="ko-KR" sz="2000" i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is needed than</a:t>
              </a:r>
            </a:p>
            <a:p>
              <a:pPr eaLnBrk="0" hangingPunct="0">
                <a:lnSpc>
                  <a:spcPct val="87000"/>
                </a:lnSpc>
              </a:pPr>
              <a:r>
                <a:rPr lang="en-US" altLang="ko-KR" sz="2000" i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store-and-forward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5130800" y="5997575"/>
              <a:ext cx="60960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36800" y="5006975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184400" y="5006975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32000" y="5006975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79600" y="5006975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4492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Wormhole Switching Issues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724900" cy="182879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Wormhole switching suffers from packet blocking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idle channel cannot be used because it is owned by a blocked packet…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 another packet could use it!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virtual channels helps address this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0100" y="2552700"/>
            <a:ext cx="6934200" cy="4114800"/>
            <a:chOff x="381000" y="1828800"/>
            <a:chExt cx="8001000" cy="4838700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333500" y="5334000"/>
              <a:ext cx="368300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A</a:t>
              </a: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3771900" y="2895600"/>
              <a:ext cx="494046" cy="68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79425" eaLnBrk="0" hangingPunct="0">
                <a:lnSpc>
                  <a:spcPct val="87000"/>
                </a:lnSpc>
              </a:pPr>
              <a:r>
                <a:rPr lang="en-US" sz="4400" b="1" dirty="0">
                  <a:solidFill>
                    <a:srgbClr val="FF0000"/>
                  </a:solidFill>
                  <a:latin typeface="Arial Narrow" pitchFamily="34" charset="0"/>
                </a:rPr>
                <a:t>X</a:t>
              </a: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3771900" y="2590800"/>
              <a:ext cx="545342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79425" eaLnBrk="0" hangingPunct="0">
                <a:lnSpc>
                  <a:spcPct val="87000"/>
                </a:lnSpc>
              </a:pPr>
              <a:r>
                <a:rPr lang="en-US" sz="2000" b="1" dirty="0">
                  <a:solidFill>
                    <a:srgbClr val="FF0000"/>
                  </a:solidFill>
                  <a:latin typeface="Arial Narrow" pitchFamily="34" charset="0"/>
                </a:rPr>
                <a:t>Idle</a:t>
              </a: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793955" y="2462439"/>
              <a:ext cx="1002197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79425" eaLnBrk="0" hangingPunct="0">
                <a:lnSpc>
                  <a:spcPct val="87000"/>
                </a:lnSpc>
              </a:pPr>
              <a:r>
                <a:rPr lang="en-US" sz="2000" b="1" dirty="0">
                  <a:solidFill>
                    <a:srgbClr val="3333FF"/>
                  </a:solidFill>
                  <a:latin typeface="Arial Narrow" pitchFamily="34" charset="0"/>
                </a:rPr>
                <a:t>Blocked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95500" y="4953000"/>
              <a:ext cx="1485900" cy="14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2700" y="5029200"/>
              <a:ext cx="228600" cy="2667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3700" y="50292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7900" y="5448300"/>
              <a:ext cx="228600" cy="266700"/>
            </a:xfrm>
            <a:prstGeom prst="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47900" y="58293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5800" y="4953000"/>
              <a:ext cx="1485900" cy="14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000" y="50292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50292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00" y="5448300"/>
              <a:ext cx="228600" cy="2667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8200" y="5829300"/>
              <a:ext cx="228600" cy="266700"/>
            </a:xfrm>
            <a:prstGeom prst="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4953000"/>
              <a:ext cx="1485900" cy="14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15200" y="50292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96200" y="50292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10400" y="5448300"/>
              <a:ext cx="228600" cy="266700"/>
            </a:xfrm>
            <a:prstGeom prst="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0400" y="58293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4400" y="5715000"/>
              <a:ext cx="1181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" idx="3"/>
              <a:endCxn id="15" idx="1"/>
            </p:cNvCxnSpPr>
            <p:nvPr/>
          </p:nvCxnSpPr>
          <p:spPr>
            <a:xfrm>
              <a:off x="3581400" y="565785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3"/>
              <a:endCxn id="20" idx="1"/>
            </p:cNvCxnSpPr>
            <p:nvPr/>
          </p:nvCxnSpPr>
          <p:spPr>
            <a:xfrm>
              <a:off x="5981700" y="5657850"/>
              <a:ext cx="8763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2438400" y="55626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8000" y="56769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781300" y="5562600"/>
              <a:ext cx="2667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0" idx="0"/>
            </p:cNvCxnSpPr>
            <p:nvPr/>
          </p:nvCxnSpPr>
          <p:spPr>
            <a:xfrm rot="5400000">
              <a:off x="2505075" y="4600575"/>
              <a:ext cx="685800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870200" y="4443413"/>
              <a:ext cx="336952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 dirty="0">
                  <a:solidFill>
                    <a:srgbClr val="FF0000"/>
                  </a:solidFill>
                  <a:latin typeface="Arial Narrow" pitchFamily="34" charset="0"/>
                  <a:ea typeface="Gulim" pitchFamily="34" charset="-127"/>
                </a:rPr>
                <a:t>B</a:t>
              </a:r>
            </a:p>
          </p:txBody>
        </p:sp>
        <p:cxnSp>
          <p:nvCxnSpPr>
            <p:cNvPr id="33" name="Straight Connector 32"/>
            <p:cNvCxnSpPr>
              <a:stCxn id="18" idx="3"/>
            </p:cNvCxnSpPr>
            <p:nvPr/>
          </p:nvCxnSpPr>
          <p:spPr>
            <a:xfrm>
              <a:off x="4876800" y="5581650"/>
              <a:ext cx="342900" cy="209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4782344" y="6228556"/>
              <a:ext cx="8763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19" idx="3"/>
            </p:cNvCxnSpPr>
            <p:nvPr/>
          </p:nvCxnSpPr>
          <p:spPr>
            <a:xfrm rot="10800000">
              <a:off x="4876800" y="5962650"/>
              <a:ext cx="49530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5334000" y="5715000"/>
              <a:ext cx="3048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 flipH="1">
              <a:off x="5600700" y="5657850"/>
              <a:ext cx="38100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381000" y="5753100"/>
              <a:ext cx="1095172" cy="62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79425" eaLnBrk="0" hangingPunct="0">
                <a:lnSpc>
                  <a:spcPct val="87000"/>
                </a:lnSpc>
              </a:pPr>
              <a:r>
                <a:rPr lang="en-US" sz="2000" b="1" dirty="0" smtClean="0">
                  <a:solidFill>
                    <a:srgbClr val="0000CC"/>
                  </a:solidFill>
                  <a:latin typeface="Arial Narrow" pitchFamily="34" charset="0"/>
                </a:rPr>
                <a:t>2 virtual</a:t>
              </a:r>
            </a:p>
            <a:p>
              <a:pPr defTabSz="479425" eaLnBrk="0" hangingPunct="0">
                <a:lnSpc>
                  <a:spcPct val="87000"/>
                </a:lnSpc>
              </a:pPr>
              <a:r>
                <a:rPr lang="en-US" sz="2000" b="1" dirty="0" smtClean="0">
                  <a:solidFill>
                    <a:srgbClr val="0000CC"/>
                  </a:solidFill>
                  <a:latin typeface="Arial Narrow" pitchFamily="34" charset="0"/>
                </a:rPr>
                <a:t>channels</a:t>
              </a:r>
              <a:endParaRPr lang="en-US" sz="20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371600" y="2895600"/>
              <a:ext cx="368300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 dirty="0">
                  <a:solidFill>
                    <a:srgbClr val="0000CC"/>
                  </a:solidFill>
                  <a:latin typeface="Arial Narrow" pitchFamily="34" charset="0"/>
                  <a:ea typeface="Gulim" pitchFamily="34" charset="-127"/>
                </a:rPr>
                <a:t>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33600" y="2514600"/>
              <a:ext cx="1485900" cy="14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43200" y="2590800"/>
              <a:ext cx="228600" cy="2667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47900" y="3162300"/>
              <a:ext cx="228600" cy="266700"/>
            </a:xfrm>
            <a:prstGeom prst="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3900" y="2514600"/>
              <a:ext cx="1485900" cy="14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43500" y="25908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86300" y="3086100"/>
              <a:ext cx="228600" cy="2667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96100" y="2514600"/>
              <a:ext cx="1485900" cy="14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05700" y="25908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10400" y="3124200"/>
              <a:ext cx="228600" cy="266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952500" y="3276600"/>
              <a:ext cx="1181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0" idx="3"/>
              <a:endCxn id="43" idx="1"/>
            </p:cNvCxnSpPr>
            <p:nvPr/>
          </p:nvCxnSpPr>
          <p:spPr>
            <a:xfrm>
              <a:off x="3619500" y="321945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3" idx="3"/>
              <a:endCxn id="46" idx="1"/>
            </p:cNvCxnSpPr>
            <p:nvPr/>
          </p:nvCxnSpPr>
          <p:spPr>
            <a:xfrm>
              <a:off x="6019800" y="3219450"/>
              <a:ext cx="8763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86100" y="32385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2"/>
            </p:cNvCxnSpPr>
            <p:nvPr/>
          </p:nvCxnSpPr>
          <p:spPr>
            <a:xfrm rot="16200000" flipH="1">
              <a:off x="2781300" y="2933700"/>
              <a:ext cx="381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40" idx="0"/>
            </p:cNvCxnSpPr>
            <p:nvPr/>
          </p:nvCxnSpPr>
          <p:spPr>
            <a:xfrm rot="5400000">
              <a:off x="2543175" y="2162175"/>
              <a:ext cx="685800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908300" y="2005013"/>
              <a:ext cx="336952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7000"/>
                </a:lnSpc>
              </a:pPr>
              <a:r>
                <a:rPr lang="en-US" altLang="ko-KR" sz="2000" b="1" dirty="0">
                  <a:solidFill>
                    <a:srgbClr val="FF0000"/>
                  </a:solidFill>
                  <a:latin typeface="Arial Narrow" pitchFamily="34" charset="0"/>
                  <a:ea typeface="Gulim" pitchFamily="34" charset="-127"/>
                </a:rPr>
                <a:t>B</a:t>
              </a:r>
            </a:p>
          </p:txBody>
        </p:sp>
        <p:cxnSp>
          <p:nvCxnSpPr>
            <p:cNvPr id="56" name="Straight Connector 55"/>
            <p:cNvCxnSpPr>
              <a:stCxn id="45" idx="3"/>
            </p:cNvCxnSpPr>
            <p:nvPr/>
          </p:nvCxnSpPr>
          <p:spPr>
            <a:xfrm>
              <a:off x="4914900" y="3219450"/>
              <a:ext cx="342900" cy="209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4820444" y="3828256"/>
              <a:ext cx="8763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419100" y="3314700"/>
              <a:ext cx="1208536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79425" eaLnBrk="0" hangingPunct="0">
                <a:lnSpc>
                  <a:spcPct val="87000"/>
                </a:lnSpc>
              </a:pPr>
              <a:r>
                <a:rPr lang="en-US" sz="2000" b="1" dirty="0" smtClean="0">
                  <a:solidFill>
                    <a:srgbClr val="0000CC"/>
                  </a:solidFill>
                  <a:latin typeface="Arial Narrow" pitchFamily="34" charset="0"/>
                </a:rPr>
                <a:t>Wormhole</a:t>
              </a:r>
              <a:endParaRPr lang="en-US" sz="20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Topology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Routing algorithms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Switching strategies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control schemes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Clocking schemes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QoS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Architecture Examples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prototyping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 based vs.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flow/methodology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 and Open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Companies, simulators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8648700" cy="38481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Flow control </a:t>
            </a:r>
            <a:r>
              <a:rPr lang="en-US" dirty="0" smtClean="0"/>
              <a:t>dictates which messages get access to particular network resources over time. It manages the allocation of resources to packets as they progress along their route. “It controls the traffic lights: when a car can advance or when it must pull off into a parking lot to allow other cars to pass”.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Can be viewed as either a problem of resource allocation (switching strategy) or/and one of contention resolution.</a:t>
            </a:r>
          </a:p>
          <a:p>
            <a:r>
              <a:rPr lang="en-US" dirty="0" smtClean="0"/>
              <a:t>Recover from transmission errors</a:t>
            </a:r>
          </a:p>
          <a:p>
            <a:r>
              <a:rPr lang="en-US" dirty="0" smtClean="0"/>
              <a:t>Commonly used schemes:</a:t>
            </a:r>
          </a:p>
          <a:p>
            <a:pPr lvl="1"/>
            <a:r>
              <a:rPr lang="en-US" dirty="0" smtClean="0"/>
              <a:t>STALL-GO flow control</a:t>
            </a:r>
          </a:p>
          <a:p>
            <a:pPr lvl="1"/>
            <a:r>
              <a:rPr lang="en-US" dirty="0" smtClean="0"/>
              <a:t>ACK-NACK flow control</a:t>
            </a:r>
          </a:p>
          <a:p>
            <a:pPr lvl="1"/>
            <a:r>
              <a:rPr lang="en-US" dirty="0" smtClean="0"/>
              <a:t>Credit based flow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67000" y="4762500"/>
            <a:ext cx="812800" cy="723900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19600" y="4762500"/>
            <a:ext cx="812800" cy="723900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479800" y="51435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30525" y="4957762"/>
            <a:ext cx="3683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 altLang="ko-KR" sz="2000" b="1">
                <a:solidFill>
                  <a:srgbClr val="0000CC"/>
                </a:solidFill>
                <a:latin typeface="Arial Narrow" pitchFamily="34" charset="0"/>
                <a:ea typeface="Gulim" pitchFamily="34" charset="-127"/>
              </a:rPr>
              <a:t>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35500" y="4991100"/>
            <a:ext cx="368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 altLang="ko-KR" sz="2000" b="1">
                <a:solidFill>
                  <a:srgbClr val="0000CC"/>
                </a:solidFill>
                <a:latin typeface="Arial Narrow" pitchFamily="34" charset="0"/>
                <a:ea typeface="Gulim" pitchFamily="34" charset="-127"/>
              </a:rPr>
              <a:t>B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72200" y="4762500"/>
            <a:ext cx="812800" cy="723900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232400" y="51435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88100" y="4991100"/>
            <a:ext cx="368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 altLang="ko-KR" sz="2000" b="1">
                <a:solidFill>
                  <a:srgbClr val="0000CC"/>
                </a:solidFill>
                <a:latin typeface="Arial Narrow" pitchFamily="34" charset="0"/>
                <a:ea typeface="Gulim" pitchFamily="34" charset="-127"/>
              </a:rPr>
              <a:t>C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94000" y="5029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46600" y="5029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34287" y="4895850"/>
            <a:ext cx="87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7000"/>
              </a:lnSpc>
            </a:pPr>
            <a:r>
              <a:rPr lang="en-US" altLang="ko-KR" sz="2000" b="1">
                <a:solidFill>
                  <a:srgbClr val="0000CC"/>
                </a:solidFill>
                <a:latin typeface="Arial Narrow" pitchFamily="34" charset="0"/>
                <a:ea typeface="Gulim" pitchFamily="34" charset="-127"/>
              </a:rPr>
              <a:t>Block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243637" y="5013325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024687" y="5113337"/>
            <a:ext cx="533400" cy="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781800" y="5295900"/>
            <a:ext cx="1219200" cy="571500"/>
          </a:xfrm>
          <a:custGeom>
            <a:avLst/>
            <a:gdLst>
              <a:gd name="T0" fmla="*/ 2147483647 w 768"/>
              <a:gd name="T1" fmla="*/ 0 h 360"/>
              <a:gd name="T2" fmla="*/ 2147483647 w 768"/>
              <a:gd name="T3" fmla="*/ 2147483647 h 360"/>
              <a:gd name="T4" fmla="*/ 0 w 768"/>
              <a:gd name="T5" fmla="*/ 2147483647 h 360"/>
              <a:gd name="T6" fmla="*/ 0 60000 65536"/>
              <a:gd name="T7" fmla="*/ 0 60000 65536"/>
              <a:gd name="T8" fmla="*/ 0 60000 65536"/>
              <a:gd name="T9" fmla="*/ 0 w 768"/>
              <a:gd name="T10" fmla="*/ 0 h 360"/>
              <a:gd name="T11" fmla="*/ 768 w 768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60">
                <a:moveTo>
                  <a:pt x="768" y="0"/>
                </a:moveTo>
                <a:cubicBezTo>
                  <a:pt x="688" y="156"/>
                  <a:pt x="608" y="312"/>
                  <a:pt x="480" y="336"/>
                </a:cubicBezTo>
                <a:cubicBezTo>
                  <a:pt x="352" y="360"/>
                  <a:pt x="176" y="252"/>
                  <a:pt x="0" y="144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86475" y="5521325"/>
            <a:ext cx="93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sz="2000">
                <a:solidFill>
                  <a:srgbClr val="0000CC"/>
                </a:solidFill>
                <a:latin typeface="Arial Narrow" pitchFamily="34" charset="0"/>
              </a:rPr>
              <a:t>Buffer </a:t>
            </a:r>
          </a:p>
          <a:p>
            <a:pPr algn="ctr"/>
            <a:r>
              <a:rPr kumimoji="1" lang="it-IT" sz="2000">
                <a:solidFill>
                  <a:srgbClr val="0000CC"/>
                </a:solidFill>
                <a:latin typeface="Arial Narrow" pitchFamily="34" charset="0"/>
              </a:rPr>
              <a:t>full</a:t>
            </a: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00600" y="5524500"/>
            <a:ext cx="1371600" cy="469900"/>
          </a:xfrm>
          <a:custGeom>
            <a:avLst/>
            <a:gdLst>
              <a:gd name="T0" fmla="*/ 2147483647 w 864"/>
              <a:gd name="T1" fmla="*/ 0 h 296"/>
              <a:gd name="T2" fmla="*/ 2147483647 w 864"/>
              <a:gd name="T3" fmla="*/ 2147483647 h 296"/>
              <a:gd name="T4" fmla="*/ 0 w 864"/>
              <a:gd name="T5" fmla="*/ 2147483647 h 296"/>
              <a:gd name="T6" fmla="*/ 0 60000 65536"/>
              <a:gd name="T7" fmla="*/ 0 60000 65536"/>
              <a:gd name="T8" fmla="*/ 0 60000 65536"/>
              <a:gd name="T9" fmla="*/ 0 w 864"/>
              <a:gd name="T10" fmla="*/ 0 h 296"/>
              <a:gd name="T11" fmla="*/ 864 w 86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296">
                <a:moveTo>
                  <a:pt x="864" y="0"/>
                </a:moveTo>
                <a:cubicBezTo>
                  <a:pt x="744" y="140"/>
                  <a:pt x="624" y="280"/>
                  <a:pt x="480" y="288"/>
                </a:cubicBezTo>
                <a:cubicBezTo>
                  <a:pt x="336" y="296"/>
                  <a:pt x="168" y="172"/>
                  <a:pt x="0" y="48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176837" y="5521325"/>
            <a:ext cx="84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sz="2000" i="1">
                <a:solidFill>
                  <a:srgbClr val="0000CC"/>
                </a:solidFill>
                <a:latin typeface="Arial Narrow" pitchFamily="34" charset="0"/>
              </a:rPr>
              <a:t>Don’t </a:t>
            </a:r>
          </a:p>
          <a:p>
            <a:pPr algn="ctr"/>
            <a:r>
              <a:rPr kumimoji="1" lang="it-IT" sz="2000" i="1">
                <a:solidFill>
                  <a:srgbClr val="0000CC"/>
                </a:solidFill>
                <a:latin typeface="Arial Narrow" pitchFamily="34" charset="0"/>
              </a:rPr>
              <a:t>send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186237" y="5657850"/>
            <a:ext cx="93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sz="2000">
                <a:solidFill>
                  <a:srgbClr val="0000CC"/>
                </a:solidFill>
                <a:latin typeface="Arial Narrow" pitchFamily="34" charset="0"/>
              </a:rPr>
              <a:t>Buffer </a:t>
            </a:r>
          </a:p>
          <a:p>
            <a:pPr algn="ctr"/>
            <a:r>
              <a:rPr kumimoji="1" lang="it-IT" sz="2000">
                <a:solidFill>
                  <a:srgbClr val="0000CC"/>
                </a:solidFill>
                <a:latin typeface="Arial Narrow" pitchFamily="34" charset="0"/>
              </a:rPr>
              <a:t>full</a:t>
            </a: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3048000" y="5588000"/>
            <a:ext cx="1371600" cy="469900"/>
          </a:xfrm>
          <a:custGeom>
            <a:avLst/>
            <a:gdLst>
              <a:gd name="T0" fmla="*/ 2147483647 w 864"/>
              <a:gd name="T1" fmla="*/ 0 h 296"/>
              <a:gd name="T2" fmla="*/ 2147483647 w 864"/>
              <a:gd name="T3" fmla="*/ 2147483647 h 296"/>
              <a:gd name="T4" fmla="*/ 0 w 864"/>
              <a:gd name="T5" fmla="*/ 2147483647 h 296"/>
              <a:gd name="T6" fmla="*/ 0 60000 65536"/>
              <a:gd name="T7" fmla="*/ 0 60000 65536"/>
              <a:gd name="T8" fmla="*/ 0 60000 65536"/>
              <a:gd name="T9" fmla="*/ 0 w 864"/>
              <a:gd name="T10" fmla="*/ 0 h 296"/>
              <a:gd name="T11" fmla="*/ 864 w 86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296">
                <a:moveTo>
                  <a:pt x="864" y="0"/>
                </a:moveTo>
                <a:cubicBezTo>
                  <a:pt x="744" y="140"/>
                  <a:pt x="624" y="280"/>
                  <a:pt x="480" y="288"/>
                </a:cubicBezTo>
                <a:cubicBezTo>
                  <a:pt x="336" y="296"/>
                  <a:pt x="168" y="172"/>
                  <a:pt x="0" y="48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425825" y="5581650"/>
            <a:ext cx="84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it-IT" sz="2000" i="1">
                <a:solidFill>
                  <a:srgbClr val="0000CC"/>
                </a:solidFill>
                <a:latin typeface="Arial Narrow" pitchFamily="34" charset="0"/>
              </a:rPr>
              <a:t>Don’t </a:t>
            </a:r>
          </a:p>
          <a:p>
            <a:pPr algn="ctr"/>
            <a:r>
              <a:rPr kumimoji="1" lang="it-IT" sz="2000" i="1">
                <a:solidFill>
                  <a:srgbClr val="0000CC"/>
                </a:solidFill>
                <a:latin typeface="Arial Narrow" pitchFamily="34" charset="0"/>
              </a:rPr>
              <a:t>send</a:t>
            </a:r>
          </a:p>
        </p:txBody>
      </p:sp>
      <p:sp>
        <p:nvSpPr>
          <p:cNvPr id="25" name="AutoShape 25"/>
          <p:cNvSpPr>
            <a:spLocks/>
          </p:cNvSpPr>
          <p:nvPr/>
        </p:nvSpPr>
        <p:spPr bwMode="auto">
          <a:xfrm>
            <a:off x="2338387" y="46863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81000" y="5276850"/>
            <a:ext cx="211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 b="1">
                <a:solidFill>
                  <a:srgbClr val="FC0128"/>
                </a:solidFill>
                <a:latin typeface="Arial Narrow" pitchFamily="34" charset="0"/>
              </a:rPr>
              <a:t>“Backpressure”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1"/>
            <a:ext cx="8877300" cy="24003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NoCs</a:t>
            </a:r>
            <a:r>
              <a:rPr lang="en-US" sz="2000" dirty="0" smtClean="0"/>
              <a:t> borrow ideas and concepts from computer networks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apply them to the embedded </a:t>
            </a:r>
            <a:r>
              <a:rPr lang="en-US" sz="2000" dirty="0" err="1" smtClean="0"/>
              <a:t>SoC</a:t>
            </a:r>
            <a:r>
              <a:rPr lang="en-US" sz="2000" dirty="0" smtClean="0"/>
              <a:t> domain.</a:t>
            </a:r>
            <a:endParaRPr lang="en-US" sz="2200" dirty="0" smtClean="0"/>
          </a:p>
          <a:p>
            <a:r>
              <a:rPr lang="en-US" sz="2200" dirty="0" err="1" smtClean="0"/>
              <a:t>NoCs</a:t>
            </a:r>
            <a:r>
              <a:rPr lang="en-US" sz="2200" dirty="0" smtClean="0"/>
              <a:t> use packets to route data from the source PE to the destination PE via a network fabric that consists of </a:t>
            </a:r>
          </a:p>
          <a:p>
            <a:pPr lvl="1"/>
            <a:r>
              <a:rPr lang="en-US" sz="1800" dirty="0" smtClean="0"/>
              <a:t>Network interfaces/adapters (NI)</a:t>
            </a:r>
          </a:p>
          <a:p>
            <a:pPr lvl="1"/>
            <a:r>
              <a:rPr lang="en-US" sz="1800" dirty="0" smtClean="0"/>
              <a:t>Routers (a.k.a. switches)</a:t>
            </a:r>
          </a:p>
          <a:p>
            <a:pPr lvl="1"/>
            <a:r>
              <a:rPr lang="en-US" sz="1800" dirty="0" smtClean="0"/>
              <a:t>interconnection links (channels, wires bundles)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38300" y="2838390"/>
            <a:ext cx="838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8700" y="34288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9300" y="34288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09900" y="34288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700" y="44194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19300" y="44194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09900" y="44194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700" y="54100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19300" y="54100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09900" y="5410080"/>
            <a:ext cx="990600" cy="990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9300" y="60958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09900" y="60958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8700" y="60958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19300" y="51052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09900" y="51052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8700" y="51052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19300" y="41146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09900" y="41146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28700" y="4114680"/>
            <a:ext cx="304800" cy="304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3"/>
            <a:endCxn id="22" idx="1"/>
          </p:cNvCxnSpPr>
          <p:nvPr/>
        </p:nvCxnSpPr>
        <p:spPr>
          <a:xfrm>
            <a:off x="1333500" y="42670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52576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62482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4100" y="42670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24100" y="52576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24100" y="62482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2"/>
            <a:endCxn id="21" idx="0"/>
          </p:cNvCxnSpPr>
          <p:nvPr/>
        </p:nvCxnSpPr>
        <p:spPr>
          <a:xfrm rot="5400000">
            <a:off x="838200" y="47623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828800" y="47623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819400" y="47623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38200" y="57529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828800" y="57529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819400" y="5752980"/>
            <a:ext cx="685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29000" y="25306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processing element (PE) +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network interface (NI) + router/switch (R)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33700" y="3352680"/>
            <a:ext cx="1143000" cy="1143000"/>
          </a:xfrm>
          <a:prstGeom prst="roundRect">
            <a:avLst>
              <a:gd name="adj" fmla="val 5921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81100" y="64959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3x3 homogeneous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NoC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7300" y="36574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8700" y="403848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7800" y="57720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Router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6.6-20% of Tile area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933700" y="5029080"/>
            <a:ext cx="457200" cy="457200"/>
          </a:xfrm>
          <a:prstGeom prst="roundRect">
            <a:avLst>
              <a:gd name="adj" fmla="val 5921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2514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Physical link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(channel)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64 bits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714500" y="2914590"/>
            <a:ext cx="685800" cy="1524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flipH="1">
            <a:off x="1714500" y="3066990"/>
            <a:ext cx="685800" cy="1524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rot="16200000" flipH="1">
            <a:off x="1981200" y="348609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3162300" y="3009900"/>
            <a:ext cx="495300" cy="28569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181600" y="3714690"/>
            <a:ext cx="3200400" cy="2019300"/>
          </a:xfrm>
          <a:prstGeom prst="roundRect">
            <a:avLst>
              <a:gd name="adj" fmla="val 5921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667389" y="3905190"/>
            <a:ext cx="2227293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743700" y="4438590"/>
            <a:ext cx="457200" cy="6096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829300" y="4057590"/>
            <a:ext cx="533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57912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8674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9436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0198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0960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1722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829300" y="4362390"/>
            <a:ext cx="533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57912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8674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59436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0198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0960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61722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829300" y="4667190"/>
            <a:ext cx="533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57912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8674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9436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0198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0960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1722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829300" y="4971990"/>
            <a:ext cx="533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57912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58674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59436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60198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0960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1722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829300" y="5276790"/>
            <a:ext cx="533400" cy="2286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57912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8674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9436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0198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0960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1722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581900" y="4057590"/>
            <a:ext cx="152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7543800" y="4171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581900" y="4362390"/>
            <a:ext cx="152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7543800" y="44766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7581900" y="4667190"/>
            <a:ext cx="152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7543800" y="47814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581900" y="4971990"/>
            <a:ext cx="152400" cy="2286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7543800" y="5086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581900" y="5276790"/>
            <a:ext cx="152400" cy="2286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7543800" y="53910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362700" y="474339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515100" y="481959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591300" y="489579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6400800" y="4933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>
            <a:off x="6362700" y="50481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362701" y="512439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>
            <a:off x="6362700" y="53529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515100" y="466719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591300" y="459099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6400800" y="4552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6362700" y="436239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6362700" y="44385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6362700" y="41337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200900" y="474339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353300" y="535299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429500" y="504819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7315200" y="4933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>
            <a:off x="7200900" y="48957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7124700" y="512439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7200900" y="48195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353300" y="413379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429500" y="443859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7315200" y="45528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7124700" y="4362390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0800000">
            <a:off x="7200900" y="45909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>
            <a:off x="7200900" y="46671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H="1">
            <a:off x="6819900" y="466719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6819900" y="466719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>
            <a:off x="6819900" y="4590990"/>
            <a:ext cx="76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048500" y="4590990"/>
            <a:ext cx="76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6819900" y="4895790"/>
            <a:ext cx="76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048500" y="4895790"/>
            <a:ext cx="76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6743700" y="4057590"/>
            <a:ext cx="457200" cy="266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6743700" y="417189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743700" y="424809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524500" y="41337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524500" y="44385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5524500" y="47433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524500" y="50481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524500" y="53529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734300" y="41337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7734300" y="44385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734300" y="47433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734300" y="50481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734300" y="535299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219700" y="39813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219700" y="42861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19700" y="45909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219700" y="486203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43500" y="516683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039100" y="39813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39100" y="42861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039100" y="459099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039100" y="486203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962900" y="516683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05600" y="4019490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Routing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05600" y="4095690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VC </a:t>
            </a:r>
            <a:r>
              <a:rPr lang="en-US" sz="700" b="1" dirty="0" err="1" smtClean="0">
                <a:latin typeface="Times New Roman" pitchFamily="18" charset="0"/>
                <a:cs typeface="Times New Roman" pitchFamily="18" charset="0"/>
              </a:rPr>
              <a:t>alloc</a:t>
            </a:r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05600" y="4171890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Times New Roman" pitchFamily="18" charset="0"/>
                <a:cs typeface="Times New Roman" pitchFamily="18" charset="0"/>
              </a:rPr>
              <a:t>Arbiter</a:t>
            </a:r>
            <a:endParaRPr lang="en-US" sz="7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3390900" y="3752790"/>
            <a:ext cx="1828800" cy="12573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390900" y="5505390"/>
            <a:ext cx="1905000" cy="228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52" idx="1"/>
            <a:endCxn id="52" idx="3"/>
          </p:cNvCxnSpPr>
          <p:nvPr/>
        </p:nvCxnSpPr>
        <p:spPr>
          <a:xfrm rot="10800000" flipH="1">
            <a:off x="5829300" y="417189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59" idx="1"/>
            <a:endCxn id="59" idx="3"/>
          </p:cNvCxnSpPr>
          <p:nvPr/>
        </p:nvCxnSpPr>
        <p:spPr>
          <a:xfrm rot="10800000" flipH="1">
            <a:off x="5829300" y="447669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66" idx="1"/>
            <a:endCxn id="66" idx="3"/>
          </p:cNvCxnSpPr>
          <p:nvPr/>
        </p:nvCxnSpPr>
        <p:spPr>
          <a:xfrm rot="10800000" flipH="1">
            <a:off x="5829300" y="478149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73" idx="1"/>
            <a:endCxn id="73" idx="3"/>
          </p:cNvCxnSpPr>
          <p:nvPr/>
        </p:nvCxnSpPr>
        <p:spPr>
          <a:xfrm rot="10800000" flipH="1">
            <a:off x="5829300" y="508629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0" idx="1"/>
            <a:endCxn id="80" idx="3"/>
          </p:cNvCxnSpPr>
          <p:nvPr/>
        </p:nvCxnSpPr>
        <p:spPr>
          <a:xfrm rot="10800000" flipH="1">
            <a:off x="5829300" y="539109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87" idx="1"/>
            <a:endCxn id="87" idx="3"/>
          </p:cNvCxnSpPr>
          <p:nvPr/>
        </p:nvCxnSpPr>
        <p:spPr>
          <a:xfrm rot="10800000" flipH="1">
            <a:off x="7581900" y="41718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89" idx="1"/>
            <a:endCxn id="89" idx="3"/>
          </p:cNvCxnSpPr>
          <p:nvPr/>
        </p:nvCxnSpPr>
        <p:spPr>
          <a:xfrm rot="10800000" flipH="1">
            <a:off x="7581900" y="44766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91" idx="1"/>
            <a:endCxn id="91" idx="3"/>
          </p:cNvCxnSpPr>
          <p:nvPr/>
        </p:nvCxnSpPr>
        <p:spPr>
          <a:xfrm rot="10800000" flipH="1">
            <a:off x="7581900" y="47814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93" idx="1"/>
            <a:endCxn id="93" idx="3"/>
          </p:cNvCxnSpPr>
          <p:nvPr/>
        </p:nvCxnSpPr>
        <p:spPr>
          <a:xfrm rot="10800000" flipH="1">
            <a:off x="7581900" y="50862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95" idx="1"/>
            <a:endCxn id="95" idx="3"/>
          </p:cNvCxnSpPr>
          <p:nvPr/>
        </p:nvCxnSpPr>
        <p:spPr>
          <a:xfrm rot="10800000" flipH="1">
            <a:off x="7581900" y="539109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STALL/GO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20100" cy="36195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low overhead scheme</a:t>
            </a:r>
          </a:p>
          <a:p>
            <a:r>
              <a:rPr lang="en-US" dirty="0" smtClean="0"/>
              <a:t>requires only two control wires</a:t>
            </a:r>
          </a:p>
          <a:p>
            <a:pPr lvl="1"/>
            <a:r>
              <a:rPr lang="en-US" dirty="0" smtClean="0"/>
              <a:t>one going forward and signaling data availability</a:t>
            </a:r>
          </a:p>
          <a:p>
            <a:pPr lvl="1"/>
            <a:r>
              <a:rPr lang="en-US" dirty="0" smtClean="0"/>
              <a:t>the other going backward and signaling either a condition of buffers filled (STALL) or of buffers free (GO)</a:t>
            </a:r>
          </a:p>
          <a:p>
            <a:r>
              <a:rPr lang="en-US" dirty="0" smtClean="0"/>
              <a:t>can be implemented with distributed buffering (pipelining) along link</a:t>
            </a:r>
          </a:p>
          <a:p>
            <a:r>
              <a:rPr lang="en-US" dirty="0" smtClean="0"/>
              <a:t>good performance – fast recovery from congestion</a:t>
            </a:r>
          </a:p>
          <a:p>
            <a:r>
              <a:rPr lang="en-US" dirty="0" smtClean="0"/>
              <a:t>does not have any provision for fault handling</a:t>
            </a:r>
          </a:p>
          <a:p>
            <a:pPr lvl="1"/>
            <a:r>
              <a:rPr lang="en-US" dirty="0" smtClean="0"/>
              <a:t>higher level protocols responsible for handling flit interruption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2" descr="C:\work\comm_arch_book_06\book ppt\image1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9" y="4495800"/>
            <a:ext cx="88045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ACK/NACK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33500"/>
            <a:ext cx="8763000" cy="3314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when flits are sent on a link, a local copy is kept in a buffer by sender</a:t>
            </a:r>
          </a:p>
          <a:p>
            <a:r>
              <a:rPr lang="en-US" dirty="0" smtClean="0"/>
              <a:t>when ACK received by sender, it deletes copy of flit from its local buffer</a:t>
            </a:r>
          </a:p>
          <a:p>
            <a:r>
              <a:rPr lang="en-US" dirty="0" smtClean="0"/>
              <a:t>when NACK is received, sender rewinds its output queue and starts resending flits, starting from the corrupted one</a:t>
            </a:r>
          </a:p>
          <a:p>
            <a:r>
              <a:rPr lang="en-US" dirty="0" smtClean="0"/>
              <a:t>implemented either end-to-end or switch-to-switch</a:t>
            </a:r>
          </a:p>
          <a:p>
            <a:r>
              <a:rPr lang="en-US" dirty="0" smtClean="0"/>
              <a:t>sender needs to have a buffer of size 2N + k</a:t>
            </a:r>
          </a:p>
          <a:p>
            <a:pPr lvl="1"/>
            <a:r>
              <a:rPr lang="en-US" dirty="0" smtClean="0"/>
              <a:t>N is number of buffers encountered between source and destination</a:t>
            </a:r>
          </a:p>
          <a:p>
            <a:pPr lvl="1"/>
            <a:r>
              <a:rPr lang="en-US" dirty="0" smtClean="0"/>
              <a:t>k depends on latency of logic at the sender and receiver</a:t>
            </a:r>
          </a:p>
          <a:p>
            <a:r>
              <a:rPr lang="en-US" dirty="0" smtClean="0"/>
              <a:t>fault handling support comes at cost of greater power, area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2" descr="C:\work\comm_arch_book_06\book ppt\image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4495800"/>
            <a:ext cx="8717284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Credit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335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Round trip time between buffer empty and flit arrival</a:t>
            </a:r>
          </a:p>
          <a:p>
            <a:r>
              <a:rPr lang="en-US" dirty="0" smtClean="0"/>
              <a:t>More efficient buffer usage; error control pushed at a higher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05062" y="3308350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9475" y="3308350"/>
            <a:ext cx="255587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3300" y="2846387"/>
            <a:ext cx="255587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385887" y="2846387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876300" y="3636962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09650" y="279400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022475" y="2846387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022475" y="3636962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05062" y="4362450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4362450"/>
            <a:ext cx="255587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3300" y="3900487"/>
            <a:ext cx="255587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385887" y="3900487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876300" y="4691062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009650" y="384810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022475" y="3900487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2022475" y="4691062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195387" y="4230687"/>
            <a:ext cx="101758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17650" y="3924300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05062" y="5349875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49475" y="5349875"/>
            <a:ext cx="255587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03300" y="4889500"/>
            <a:ext cx="255587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385887" y="4889500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876300" y="5680075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009650" y="4835525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022475" y="4889500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2022475" y="5680075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1195387" y="5218112"/>
            <a:ext cx="101758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62100" y="4914900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355850" y="5295900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405062" y="6338887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149475" y="6338887"/>
            <a:ext cx="255587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003300" y="5876925"/>
            <a:ext cx="255587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1385887" y="58769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876300" y="6667500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009650" y="582295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2022475" y="58769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022475" y="6667500"/>
            <a:ext cx="50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2139950" y="6284912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2355850" y="628491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991475" y="3295650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737475" y="3295650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89712" y="2835275"/>
            <a:ext cx="255588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6972300" y="283527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6462712" y="3625850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6596062" y="278130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608887" y="283527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7608887" y="3625850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6781800" y="3163887"/>
            <a:ext cx="10191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978775" y="3241675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6911975" y="2846387"/>
            <a:ext cx="760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solidFill>
                  <a:srgbClr val="0000CC"/>
                </a:solidFill>
                <a:latin typeface="Times New Roman" pitchFamily="18" charset="0"/>
              </a:rPr>
              <a:t>credit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991475" y="4362450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737475" y="4362450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589712" y="3900487"/>
            <a:ext cx="255588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6972300" y="3900487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>
            <a:off x="6462712" y="4691062"/>
            <a:ext cx="50958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596062" y="384810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608887" y="3900487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>
            <a:off x="7608887" y="4691062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6781800" y="4230687"/>
            <a:ext cx="10191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6911975" y="3908425"/>
            <a:ext cx="760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solidFill>
                  <a:srgbClr val="0000CC"/>
                </a:solidFill>
                <a:latin typeface="Times New Roman" pitchFamily="18" charset="0"/>
              </a:rPr>
              <a:t>credit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8027987" y="5349875"/>
            <a:ext cx="255588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773987" y="5349875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627812" y="4889500"/>
            <a:ext cx="254000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7010400" y="4889500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H="1">
            <a:off x="6500812" y="5680075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6632575" y="4835525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7646987" y="4889500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7646987" y="5680075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6818312" y="5218112"/>
            <a:ext cx="10191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7140575" y="4889500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rgbClr val="0000CC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991475" y="6338887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737475" y="6338887"/>
            <a:ext cx="254000" cy="263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589712" y="5876925"/>
            <a:ext cx="255588" cy="26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6972300" y="58769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H="1">
            <a:off x="6462712" y="6667500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6596062" y="582295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7608887" y="58769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>
            <a:off x="7608887" y="6667500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6781800" y="6207125"/>
            <a:ext cx="10191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6913562" y="5889625"/>
            <a:ext cx="76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2000">
                <a:solidFill>
                  <a:srgbClr val="0000CC"/>
                </a:solidFill>
                <a:latin typeface="Times New Roman" pitchFamily="18" charset="0"/>
              </a:rPr>
              <a:t>credit</a:t>
            </a:r>
          </a:p>
        </p:txBody>
      </p:sp>
      <p:sp>
        <p:nvSpPr>
          <p:cNvPr id="85" name="Text Box 84"/>
          <p:cNvSpPr txBox="1">
            <a:spLocks noChangeArrowheads="1"/>
          </p:cNvSpPr>
          <p:nvPr/>
        </p:nvSpPr>
        <p:spPr bwMode="auto">
          <a:xfrm>
            <a:off x="1409700" y="22860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dirty="0">
                <a:latin typeface="Times New Roman" pitchFamily="18" charset="0"/>
              </a:rPr>
              <a:t>No of credits</a:t>
            </a: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1143000" y="251460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" name="Text Box 86"/>
          <p:cNvSpPr txBox="1">
            <a:spLocks noChangeArrowheads="1"/>
          </p:cNvSpPr>
          <p:nvPr/>
        </p:nvSpPr>
        <p:spPr bwMode="auto">
          <a:xfrm>
            <a:off x="2286000" y="3009900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dirty="0">
                <a:latin typeface="Times New Roman" pitchFamily="18" charset="0"/>
              </a:rPr>
              <a:t>Rx Buffer</a:t>
            </a: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2535237" y="3479800"/>
            <a:ext cx="424338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     Receiver gives N credits to sender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Sender decrements count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Stops sending if zero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Receiver sends back 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    credit as it drains its buffer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Bundle credits to 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000" i="1">
                <a:solidFill>
                  <a:srgbClr val="0000FF"/>
                </a:solidFill>
                <a:latin typeface="Arial Narrow" pitchFamily="34" charset="0"/>
              </a:rPr>
              <a:t>    reduce overhead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Clocking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2959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Fully synchronous</a:t>
            </a:r>
          </a:p>
          <a:p>
            <a:pPr lvl="1"/>
            <a:r>
              <a:rPr lang="en-US" dirty="0" smtClean="0"/>
              <a:t>single global clock is distributed to synchronize entire chip</a:t>
            </a:r>
          </a:p>
          <a:p>
            <a:pPr lvl="1"/>
            <a:r>
              <a:rPr lang="en-US" dirty="0" smtClean="0"/>
              <a:t>hard to achieve in practice, due to process variations and clock skew</a:t>
            </a:r>
          </a:p>
          <a:p>
            <a:r>
              <a:rPr lang="en-US" dirty="0" err="1" smtClean="0"/>
              <a:t>Mesochronous</a:t>
            </a:r>
            <a:endParaRPr lang="en-US" dirty="0" smtClean="0"/>
          </a:p>
          <a:p>
            <a:pPr lvl="1"/>
            <a:r>
              <a:rPr lang="en-US" dirty="0" smtClean="0"/>
              <a:t>local clocks are derived from a global clock</a:t>
            </a:r>
          </a:p>
          <a:p>
            <a:pPr lvl="1"/>
            <a:r>
              <a:rPr lang="en-US" dirty="0" smtClean="0"/>
              <a:t>not sensitive to clock skew</a:t>
            </a:r>
          </a:p>
          <a:p>
            <a:pPr lvl="1"/>
            <a:r>
              <a:rPr lang="en-US" dirty="0" smtClean="0"/>
              <a:t>phase between clock signals in different modules may differ </a:t>
            </a:r>
          </a:p>
          <a:p>
            <a:pPr lvl="1"/>
            <a:r>
              <a:rPr lang="en-US" dirty="0" smtClean="0"/>
              <a:t>deterministic for regular topologies (e.g. mesh)</a:t>
            </a:r>
          </a:p>
          <a:p>
            <a:pPr lvl="1"/>
            <a:r>
              <a:rPr lang="en-US" dirty="0" smtClean="0"/>
              <a:t>non-deterministic for irregular topologies</a:t>
            </a:r>
          </a:p>
          <a:p>
            <a:pPr lvl="1"/>
            <a:r>
              <a:rPr lang="en-US" dirty="0" smtClean="0"/>
              <a:t>synchronizers needed between clock domains</a:t>
            </a:r>
          </a:p>
          <a:p>
            <a:r>
              <a:rPr lang="en-US" dirty="0" err="1" smtClean="0"/>
              <a:t>Pleisochronous</a:t>
            </a:r>
            <a:endParaRPr lang="en-US" dirty="0" smtClean="0"/>
          </a:p>
          <a:p>
            <a:pPr lvl="1"/>
            <a:r>
              <a:rPr lang="en-US" dirty="0" smtClean="0"/>
              <a:t>clock signals are produced locally</a:t>
            </a:r>
          </a:p>
          <a:p>
            <a:r>
              <a:rPr lang="en-US" dirty="0" smtClean="0"/>
              <a:t>Asynchronous</a:t>
            </a:r>
          </a:p>
          <a:p>
            <a:pPr lvl="1"/>
            <a:r>
              <a:rPr lang="en-US" dirty="0" smtClean="0"/>
              <a:t>clocks do not have to be present at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QoS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28700"/>
            <a:ext cx="8610600" cy="56007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QoS</a:t>
            </a:r>
            <a:r>
              <a:rPr lang="en-US" dirty="0" smtClean="0"/>
              <a:t> refers to the level of commitment for packet delivery</a:t>
            </a:r>
          </a:p>
          <a:p>
            <a:pPr lvl="1"/>
            <a:r>
              <a:rPr lang="en-US" dirty="0" smtClean="0"/>
              <a:t>refers to bounds on performance (bandwidth, delay, and jitter=packet </a:t>
            </a:r>
            <a:r>
              <a:rPr lang="en-US" smtClean="0"/>
              <a:t>delay variation)</a:t>
            </a:r>
            <a:endParaRPr lang="en-US" dirty="0" smtClean="0"/>
          </a:p>
          <a:p>
            <a:r>
              <a:rPr lang="en-US" dirty="0" smtClean="0"/>
              <a:t>Two basic categories</a:t>
            </a:r>
          </a:p>
          <a:p>
            <a:pPr lvl="1"/>
            <a:r>
              <a:rPr lang="en-US" dirty="0" smtClean="0"/>
              <a:t>Best effort (BE) </a:t>
            </a:r>
          </a:p>
          <a:p>
            <a:pPr lvl="2"/>
            <a:r>
              <a:rPr lang="en-US" dirty="0" smtClean="0"/>
              <a:t>only correctness and completion of communication is guaranteed</a:t>
            </a:r>
          </a:p>
          <a:p>
            <a:pPr lvl="2"/>
            <a:r>
              <a:rPr lang="en-US" dirty="0" smtClean="0"/>
              <a:t>usually packet switched</a:t>
            </a:r>
          </a:p>
          <a:p>
            <a:pPr lvl="2"/>
            <a:r>
              <a:rPr lang="en-US" dirty="0" smtClean="0"/>
              <a:t>worst case times cannot be guaranteed</a:t>
            </a:r>
          </a:p>
          <a:p>
            <a:pPr lvl="1"/>
            <a:r>
              <a:rPr lang="en-US" dirty="0" smtClean="0"/>
              <a:t>Guaranteed service (GS)</a:t>
            </a:r>
          </a:p>
          <a:p>
            <a:pPr lvl="2"/>
            <a:r>
              <a:rPr lang="en-US" dirty="0" smtClean="0"/>
              <a:t>makes a tangible guarantee on performance, in addition to basic guarantees of correctness and completion for communication</a:t>
            </a:r>
          </a:p>
          <a:p>
            <a:pPr lvl="2"/>
            <a:r>
              <a:rPr lang="en-US" dirty="0" smtClean="0"/>
              <a:t>usually (virtual) circuit switched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NoC</a:t>
            </a:r>
            <a:r>
              <a:rPr lang="en-US" dirty="0" smtClean="0">
                <a:solidFill>
                  <a:srgbClr val="FF0000"/>
                </a:solidFill>
              </a:rPr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1393535"/>
            <a:ext cx="7253037" cy="49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830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study chip-level networks now?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1085" y="2046420"/>
            <a:ext cx="1344175" cy="53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95" y="2584090"/>
            <a:ext cx="7594914" cy="427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9"/>
            <a:ext cx="8229600" cy="6580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future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multicore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09045" y="932674"/>
            <a:ext cx="8449100" cy="17282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Parallelism replaces clock frequency scaling and core complexity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Resulting Challenges…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Scalability, Programming, Power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Homogeneous vs. Heterogeneous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962400"/>
            <a:ext cx="4191000" cy="2743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Homogenous: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tile is a simple processor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Tile replication (scalability, predictability)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performance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network resource utilization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3962400"/>
            <a:ext cx="495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 can be: General purpose/DSP processor, </a:t>
            </a:r>
            <a:r>
              <a:rPr lang="en-US" sz="2800" dirty="0" smtClean="0"/>
              <a:t>M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FPGA, IO core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fit to application domain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Most modern systems are heterogeneous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Topology synthesis: more difficult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Needs specialized routing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838200"/>
            <a:ext cx="2971800" cy="2971800"/>
            <a:chOff x="685800" y="838200"/>
            <a:chExt cx="2971800" cy="2971800"/>
          </a:xfrm>
        </p:grpSpPr>
        <p:sp>
          <p:nvSpPr>
            <p:cNvPr id="9" name="Rectangle 8"/>
            <p:cNvSpPr/>
            <p:nvPr/>
          </p:nvSpPr>
          <p:spPr>
            <a:xfrm>
              <a:off x="685800" y="8382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76400" y="8382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7000" y="8382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" y="18288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18288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67000" y="18288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28194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76400" y="28194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7000" y="2819400"/>
              <a:ext cx="9906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76400" y="35052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35052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" y="35052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76400" y="25146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7000" y="25146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25146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6400" y="15240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15240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1524000"/>
              <a:ext cx="304800" cy="3048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3"/>
              <a:endCxn id="24" idx="1"/>
            </p:cNvCxnSpPr>
            <p:nvPr/>
          </p:nvCxnSpPr>
          <p:spPr>
            <a:xfrm>
              <a:off x="990600" y="16764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0600" y="26670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90600" y="36576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81200" y="16764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1200" y="26670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981200" y="36576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2"/>
              <a:endCxn id="23" idx="0"/>
            </p:cNvCxnSpPr>
            <p:nvPr/>
          </p:nvCxnSpPr>
          <p:spPr>
            <a:xfrm rot="5400000">
              <a:off x="495300" y="21717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485900" y="21717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476500" y="21717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95300" y="31623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485900" y="31623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476500" y="3162300"/>
              <a:ext cx="6858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410200" y="838200"/>
            <a:ext cx="2971800" cy="2895600"/>
            <a:chOff x="5486400" y="838200"/>
            <a:chExt cx="2971800" cy="289560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5486400" y="1752600"/>
              <a:ext cx="609600" cy="457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6248400" y="838200"/>
              <a:ext cx="2209800" cy="381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6248400" y="1600200"/>
              <a:ext cx="838200" cy="6858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7543800" y="1295400"/>
              <a:ext cx="914400" cy="990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486400" y="2438400"/>
              <a:ext cx="838200" cy="12954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6400800" y="2438400"/>
              <a:ext cx="609600" cy="457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7162800" y="2438400"/>
              <a:ext cx="685800" cy="457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8001000" y="2438400"/>
              <a:ext cx="457200" cy="457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400800" y="3048000"/>
              <a:ext cx="685800" cy="381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7239000" y="3048000"/>
              <a:ext cx="457200" cy="381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8001000" y="3048000"/>
              <a:ext cx="457200" cy="381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6400800" y="3505200"/>
              <a:ext cx="20574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5486400" y="838200"/>
              <a:ext cx="609600" cy="7620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5867400" y="19812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6248400" y="16002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6248400" y="9906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8001000" y="24384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7543800" y="12954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6400800" y="24384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5867400" y="13716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8001000" y="30480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6400800" y="35052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6096000" y="24384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6400800" y="30480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7239000" y="30480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7162800" y="2438400"/>
              <a:ext cx="228600" cy="228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43600" y="1066800"/>
              <a:ext cx="3048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43600" y="1066800"/>
              <a:ext cx="76200" cy="3048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24600" y="1219200"/>
              <a:ext cx="76200" cy="3810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77000" y="1066800"/>
              <a:ext cx="12192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20000" y="1066800"/>
              <a:ext cx="76200" cy="2286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477000" y="1676400"/>
              <a:ext cx="8382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39000" y="1676400"/>
              <a:ext cx="76200" cy="7620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91400" y="2514600"/>
              <a:ext cx="6096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29400" y="2514600"/>
              <a:ext cx="5334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96000" y="2057400"/>
              <a:ext cx="3048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24600" y="1828800"/>
              <a:ext cx="76200" cy="3048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29400" y="3124200"/>
              <a:ext cx="6096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467600" y="3124200"/>
              <a:ext cx="5334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77200" y="2667000"/>
              <a:ext cx="76200" cy="3810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43600" y="2209800"/>
              <a:ext cx="76200" cy="3810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43600" y="2514600"/>
              <a:ext cx="1524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24600" y="2514600"/>
              <a:ext cx="762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3276600"/>
              <a:ext cx="76200" cy="2286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7000" y="2667000"/>
              <a:ext cx="76200" cy="3810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2400" y="1371600"/>
              <a:ext cx="381000" cy="762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077200" y="1447800"/>
              <a:ext cx="76200" cy="990600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056"/>
            <a:ext cx="9144000" cy="607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Æthereal</a:t>
            </a:r>
            <a:endParaRPr lang="en-US" dirty="0" smtClean="0"/>
          </a:p>
          <a:p>
            <a:pPr lvl="1"/>
            <a:r>
              <a:rPr lang="en-US" sz="2000" dirty="0" smtClean="0"/>
              <a:t>Developed by Philips</a:t>
            </a:r>
          </a:p>
          <a:p>
            <a:pPr lvl="1"/>
            <a:r>
              <a:rPr lang="en-US" sz="2000" dirty="0" smtClean="0"/>
              <a:t>Synchronous indirect network</a:t>
            </a:r>
          </a:p>
          <a:p>
            <a:pPr lvl="1"/>
            <a:r>
              <a:rPr lang="en-US" sz="2000" dirty="0" smtClean="0"/>
              <a:t>WH switching. Contention-free source routing based on TDM</a:t>
            </a:r>
          </a:p>
          <a:p>
            <a:pPr lvl="1"/>
            <a:r>
              <a:rPr lang="en-US" sz="2000" dirty="0" smtClean="0"/>
              <a:t>GT as well as BE </a:t>
            </a:r>
            <a:r>
              <a:rPr lang="en-US" sz="2000" dirty="0" err="1" smtClean="0"/>
              <a:t>QoS</a:t>
            </a:r>
            <a:r>
              <a:rPr lang="en-US" sz="2000" dirty="0" smtClean="0"/>
              <a:t>. GT slots can be allocated statically at initialization phase, or dynamically at runtime</a:t>
            </a:r>
          </a:p>
          <a:p>
            <a:pPr lvl="1"/>
            <a:r>
              <a:rPr lang="en-US" sz="2000" dirty="0" smtClean="0"/>
              <a:t>BE traffic makes use of non-reserved slots, and any unused reserved slots</a:t>
            </a:r>
          </a:p>
          <a:p>
            <a:pPr lvl="2"/>
            <a:r>
              <a:rPr lang="en-US" sz="1700" dirty="0" smtClean="0"/>
              <a:t>also used to program GT slots of the routers</a:t>
            </a:r>
          </a:p>
          <a:p>
            <a:pPr lvl="1"/>
            <a:r>
              <a:rPr lang="en-US" sz="2000" dirty="0" smtClean="0"/>
              <a:t>Link-to-link credit-based flow control scheme between BE buffers </a:t>
            </a:r>
          </a:p>
          <a:p>
            <a:pPr lvl="2"/>
            <a:r>
              <a:rPr lang="en-US" sz="1700" dirty="0" smtClean="0"/>
              <a:t>to avoid loss of flits due to buffer overflow</a:t>
            </a:r>
          </a:p>
          <a:p>
            <a:r>
              <a:rPr lang="en-US" dirty="0" smtClean="0"/>
              <a:t>HERMES</a:t>
            </a:r>
          </a:p>
          <a:p>
            <a:pPr lvl="1"/>
            <a:r>
              <a:rPr lang="en-US" sz="2000" dirty="0" smtClean="0"/>
              <a:t>Developed at the </a:t>
            </a:r>
            <a:r>
              <a:rPr lang="en-US" sz="2000" dirty="0" err="1" smtClean="0"/>
              <a:t>Faculdade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Informática</a:t>
            </a:r>
            <a:r>
              <a:rPr lang="en-US" sz="2000" dirty="0" smtClean="0"/>
              <a:t> PUCRS, Brazil</a:t>
            </a:r>
          </a:p>
          <a:p>
            <a:pPr lvl="1"/>
            <a:r>
              <a:rPr lang="en-US" sz="2000" dirty="0" smtClean="0"/>
              <a:t>Direct network. 2-D mesh topology</a:t>
            </a:r>
          </a:p>
          <a:p>
            <a:pPr lvl="1"/>
            <a:r>
              <a:rPr lang="en-US" sz="2000" dirty="0" smtClean="0"/>
              <a:t>WH switching with minimal XY routing algorithm</a:t>
            </a:r>
          </a:p>
          <a:p>
            <a:pPr lvl="1"/>
            <a:r>
              <a:rPr lang="en-US" sz="2000" dirty="0" smtClean="0"/>
              <a:t>8 bit flit size; first 2 flits of packet contain header</a:t>
            </a:r>
          </a:p>
          <a:p>
            <a:pPr lvl="1"/>
            <a:r>
              <a:rPr lang="en-US" sz="2000" dirty="0" smtClean="0"/>
              <a:t>Header has target address and number of flits in the packet</a:t>
            </a:r>
          </a:p>
          <a:p>
            <a:pPr lvl="1"/>
            <a:r>
              <a:rPr lang="en-US" sz="2000" dirty="0" err="1" smtClean="0"/>
              <a:t>Parameterizable</a:t>
            </a:r>
            <a:r>
              <a:rPr lang="en-US" sz="2000" dirty="0" smtClean="0"/>
              <a:t> input queuing</a:t>
            </a:r>
          </a:p>
          <a:p>
            <a:pPr lvl="2"/>
            <a:r>
              <a:rPr lang="en-US" sz="1700" dirty="0" smtClean="0"/>
              <a:t>to reduce the number of switches affected by a blocked packet</a:t>
            </a:r>
          </a:p>
          <a:p>
            <a:pPr lvl="1"/>
            <a:r>
              <a:rPr lang="en-US" sz="2000" dirty="0" smtClean="0"/>
              <a:t>Connectionless: cannot provide any form of bandwidth or latency 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0441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3840"/>
            <a:ext cx="9144000" cy="61941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Developed at the Technical University of Denmark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Message-passing Asynchronous Network-on-chip providing GS over open core protocol (OCP) interfaces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err="1" smtClean="0"/>
              <a:t>Clockless</a:t>
            </a:r>
            <a:r>
              <a:rPr lang="en-US" sz="2000" dirty="0" smtClean="0"/>
              <a:t> </a:t>
            </a:r>
            <a:r>
              <a:rPr lang="en-US" sz="2000" dirty="0" err="1" smtClean="0"/>
              <a:t>NoC</a:t>
            </a:r>
            <a:r>
              <a:rPr lang="en-US" sz="2000" dirty="0" smtClean="0"/>
              <a:t> that provides BE as well as GS services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NIs (or adapters) convert between the synchronous OCP domain and asynchronous domain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Routers allocate separate physical buffers for VCs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for simplicity, when ensuring GS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BE connections are source routed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BE router uses credit-based buffers to handle flow control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length of a BE path is limited to five hops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Static scheduler gives link access to higher priority channels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admission controller ensures low priority channels do not starve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Nostrum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Developed at KTH in Stockholm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2-D mesh topology. SAF switching with hot potato (or deflective) routing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Support for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switch/router load distribution, guaranteed bandwidth (GB), multicasting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GB is realized using looped containers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implemented by VCs using a TDM mechanism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container is a special type of packet which loops around VC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multicast: simply have container loop around on VC having recipients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Switch load distribution requires each switch to indicate its current load by sending a stress value to its neighbors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0441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3840"/>
            <a:ext cx="9144000" cy="61941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Octagon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Developed by STMicroelectronics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Direct network with an octagonal topology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8 nodes and 12 bidirectional links. Any node can reach any other node with a max of 2 hops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Can operate in packet switched or circuit switched mode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Nodes route a packet in packet switched mode according to its destination field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node calculates a relative address and then packet is routed either left, right, across, or into the node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Can be scaled if more than 8 nodes are required: </a:t>
            </a:r>
            <a:r>
              <a:rPr lang="en-US" sz="2000" dirty="0" err="1" smtClean="0"/>
              <a:t>Spidergon</a:t>
            </a:r>
            <a:endParaRPr lang="en-US" sz="20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QNoC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Developed at </a:t>
            </a:r>
            <a:r>
              <a:rPr lang="en-US" sz="2000" dirty="0" err="1" smtClean="0"/>
              <a:t>Technion</a:t>
            </a:r>
            <a:r>
              <a:rPr lang="en-US" sz="2000" dirty="0" smtClean="0"/>
              <a:t> in Israel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Direct network with an irregular mesh topology. WH switching with an XY minimal routing scheme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Link-to-link credit-based flow control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Traffic is divided into four different service classes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signaling, real-time, read/write, and block-transfer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signaling has highest priority and block transfers lowest priority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every service level has its own small buffer (few flits) at switch input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Packet forwarding is interleaved according to </a:t>
            </a:r>
            <a:r>
              <a:rPr lang="en-US" sz="2000" dirty="0" err="1" smtClean="0"/>
              <a:t>QoS</a:t>
            </a:r>
            <a:r>
              <a:rPr lang="en-US" sz="2000" dirty="0" smtClean="0"/>
              <a:t> rules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high priority packets able to preempt low priority packets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Hard guarantees not possible due to absence of circuit switching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Instead statistical guarantees are provided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0441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3840"/>
            <a:ext cx="9144000" cy="61941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SOCBus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Developed at </a:t>
            </a:r>
            <a:r>
              <a:rPr lang="en-US" sz="2000" dirty="0" err="1" smtClean="0"/>
              <a:t>Linköping</a:t>
            </a:r>
            <a:r>
              <a:rPr lang="en-US" sz="2000" dirty="0" smtClean="0"/>
              <a:t> University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err="1" smtClean="0"/>
              <a:t>Mesochronous</a:t>
            </a:r>
            <a:r>
              <a:rPr lang="en-US" sz="2000" dirty="0" smtClean="0"/>
              <a:t> clocking with signal retiming is used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Circuit switched, direct network with 2-D mesh topology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Minimum path length routing scheme is used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Circuit switched scheme is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deadlock free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requires simple routing hardware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very little buffering (only for the request phase)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results in low latency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Hard guarantees are difficult to give because it takes a long time to set up a connection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SPIN </a:t>
            </a:r>
            <a:r>
              <a:rPr lang="en-US" sz="3200" dirty="0" err="1" smtClean="0"/>
              <a:t>Micronetwork</a:t>
            </a:r>
            <a:r>
              <a:rPr lang="en-US" sz="3200" dirty="0" smtClean="0"/>
              <a:t> (2000)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FR" sz="2000" dirty="0" smtClean="0"/>
              <a:t>Université Pierre et Marie Curie, Paris, France</a:t>
            </a:r>
            <a:endParaRPr lang="en-US" sz="2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Scalable programmable integrated network (SPIN)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fat-tree topology, with two one-way 32-bit link data paths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WH switching, and deflection routing. Link level flow control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Virtual socket interface alliance (VSIA) virtual component interface (VCI) protocol to interface between PEs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Flits of size 4 bytes. First flit of packet is header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first byte has destination address (max. 256 nodes)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last byte has checksum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GS is not supported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0441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3840"/>
            <a:ext cx="9144000" cy="61941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Xpipes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Developed by the Univ. of Bologna and Stanford University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Source-based routing, WH switching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Supports OCP standard for interfacing nodes with </a:t>
            </a:r>
            <a:r>
              <a:rPr lang="en-US" dirty="0" err="1" smtClean="0"/>
              <a:t>NoC</a:t>
            </a:r>
            <a:endParaRPr lang="en-US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Supports design of heterogeneous, customized (possibly irregular) network topologies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Go-back-N retransmission strategy for link level error control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errors detected by a CRC (cycle redundancy check) block running concurrently with the switch operation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 smtClean="0"/>
              <a:t>XpipesCompiler</a:t>
            </a:r>
            <a:r>
              <a:rPr lang="en-US" dirty="0" smtClean="0"/>
              <a:t> and </a:t>
            </a:r>
            <a:r>
              <a:rPr lang="en-US" dirty="0" err="1" smtClean="0"/>
              <a:t>NetChip</a:t>
            </a:r>
            <a:r>
              <a:rPr lang="en-US" dirty="0" smtClean="0"/>
              <a:t> compilers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tools to tune parameters such as flit size, address space of cores, max. number of hops between any two network nodes, etc.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generate various topologies such as mesh, torus, hypercube, </a:t>
            </a:r>
            <a:r>
              <a:rPr lang="en-US" dirty="0" err="1" smtClean="0"/>
              <a:t>Clos</a:t>
            </a:r>
            <a:r>
              <a:rPr lang="en-US" dirty="0" smtClean="0"/>
              <a:t>, and butterfly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CHAIN (</a:t>
            </a:r>
            <a:r>
              <a:rPr lang="en-US" sz="2800" dirty="0" err="1" smtClean="0"/>
              <a:t>Silistix</a:t>
            </a:r>
            <a:r>
              <a:rPr lang="en-US" sz="2800" dirty="0" smtClean="0"/>
              <a:t> who did not survive?)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Developed at the University of Manchester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Implemented entirely using asynchronous circuit techniques exploit low power capabilities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Targeted for heterogeneous low power systems, in which the network is system specific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It makes use of 1-of-4 encoding, and source routes BE packets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It has been implemented in smart cards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Recent work from the group involved with CHAIN concerns prioritization in asynchronous networks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Intel’s Teraflops Research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48387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Goals:</a:t>
            </a:r>
          </a:p>
          <a:p>
            <a:r>
              <a:rPr lang="en-US" dirty="0" smtClean="0"/>
              <a:t>Deliver </a:t>
            </a:r>
            <a:r>
              <a:rPr lang="en-US" dirty="0" err="1" smtClean="0"/>
              <a:t>Tera</a:t>
            </a:r>
            <a:r>
              <a:rPr lang="en-US" dirty="0" smtClean="0"/>
              <a:t>-scale performance</a:t>
            </a:r>
          </a:p>
          <a:p>
            <a:pPr lvl="1"/>
            <a:r>
              <a:rPr lang="en-US" dirty="0" smtClean="0"/>
              <a:t>Single precision TFLOP at desktop power</a:t>
            </a:r>
          </a:p>
          <a:p>
            <a:pPr lvl="1"/>
            <a:r>
              <a:rPr lang="en-US" dirty="0" smtClean="0"/>
              <a:t>Frequency target 5GHz</a:t>
            </a:r>
          </a:p>
          <a:p>
            <a:pPr lvl="1"/>
            <a:r>
              <a:rPr lang="en-US" dirty="0" smtClean="0"/>
              <a:t>Bi-section B/W order of Terabits/s</a:t>
            </a:r>
          </a:p>
          <a:p>
            <a:pPr lvl="1"/>
            <a:r>
              <a:rPr lang="en-US" dirty="0" smtClean="0"/>
              <a:t>Link bandwidth in hundreds of GB/s</a:t>
            </a:r>
          </a:p>
          <a:p>
            <a:r>
              <a:rPr lang="en-US" dirty="0" smtClean="0"/>
              <a:t>Prototype two key technologies</a:t>
            </a:r>
          </a:p>
          <a:p>
            <a:pPr lvl="1"/>
            <a:r>
              <a:rPr lang="en-US" dirty="0" smtClean="0"/>
              <a:t>On-die interconnect fabric</a:t>
            </a:r>
          </a:p>
          <a:p>
            <a:pPr lvl="1"/>
            <a:r>
              <a:rPr lang="en-US" dirty="0" smtClean="0"/>
              <a:t>3D stacked memory</a:t>
            </a:r>
          </a:p>
          <a:p>
            <a:r>
              <a:rPr lang="en-US" dirty="0" smtClean="0"/>
              <a:t>Develop a scalable design methodology</a:t>
            </a:r>
          </a:p>
          <a:p>
            <a:pPr lvl="1"/>
            <a:r>
              <a:rPr lang="en-US" dirty="0" smtClean="0"/>
              <a:t>Tiled design approach</a:t>
            </a:r>
          </a:p>
          <a:p>
            <a:pPr lvl="1"/>
            <a:r>
              <a:rPr lang="en-US" dirty="0" err="1" smtClean="0"/>
              <a:t>Mesochronous</a:t>
            </a:r>
            <a:r>
              <a:rPr lang="en-US" dirty="0" smtClean="0"/>
              <a:t> clocking</a:t>
            </a:r>
          </a:p>
          <a:p>
            <a:pPr lvl="1"/>
            <a:r>
              <a:rPr lang="en-US" dirty="0" smtClean="0"/>
              <a:t>Power-aware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2" descr="full Die lighted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18098" t="772" r="40625"/>
          <a:stretch>
            <a:fillRect/>
          </a:stretch>
        </p:blipFill>
        <p:spPr bwMode="auto">
          <a:xfrm>
            <a:off x="5676900" y="1524000"/>
            <a:ext cx="2919413" cy="4672013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  <a:effectLst>
            <a:outerShdw dist="107763" dir="2700000" algn="ctr" rotWithShape="0">
              <a:srgbClr val="919191">
                <a:alpha val="50000"/>
              </a:srgbClr>
            </a:outerShdw>
          </a:effec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78463" y="1481138"/>
            <a:ext cx="123825" cy="4714875"/>
            <a:chOff x="3727" y="808"/>
            <a:chExt cx="72" cy="2915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738" y="808"/>
              <a:ext cx="45" cy="2915"/>
            </a:xfrm>
            <a:custGeom>
              <a:avLst/>
              <a:gdLst>
                <a:gd name="T0" fmla="*/ 15 w 45"/>
                <a:gd name="T1" fmla="*/ 2877 h 2915"/>
                <a:gd name="T2" fmla="*/ 15 w 45"/>
                <a:gd name="T3" fmla="*/ 38 h 2915"/>
                <a:gd name="T4" fmla="*/ 30 w 45"/>
                <a:gd name="T5" fmla="*/ 38 h 2915"/>
                <a:gd name="T6" fmla="*/ 30 w 45"/>
                <a:gd name="T7" fmla="*/ 2877 h 2915"/>
                <a:gd name="T8" fmla="*/ 15 w 45"/>
                <a:gd name="T9" fmla="*/ 2877 h 2915"/>
                <a:gd name="T10" fmla="*/ 45 w 45"/>
                <a:gd name="T11" fmla="*/ 2870 h 2915"/>
                <a:gd name="T12" fmla="*/ 23 w 45"/>
                <a:gd name="T13" fmla="*/ 2915 h 2915"/>
                <a:gd name="T14" fmla="*/ 0 w 45"/>
                <a:gd name="T15" fmla="*/ 2870 h 2915"/>
                <a:gd name="T16" fmla="*/ 45 w 45"/>
                <a:gd name="T17" fmla="*/ 2870 h 2915"/>
                <a:gd name="T18" fmla="*/ 0 w 45"/>
                <a:gd name="T19" fmla="*/ 46 h 2915"/>
                <a:gd name="T20" fmla="*/ 23 w 45"/>
                <a:gd name="T21" fmla="*/ 0 h 2915"/>
                <a:gd name="T22" fmla="*/ 45 w 45"/>
                <a:gd name="T23" fmla="*/ 46 h 2915"/>
                <a:gd name="T24" fmla="*/ 0 w 45"/>
                <a:gd name="T25" fmla="*/ 46 h 29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2915"/>
                <a:gd name="T41" fmla="*/ 45 w 45"/>
                <a:gd name="T42" fmla="*/ 2915 h 29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2915">
                  <a:moveTo>
                    <a:pt x="15" y="2877"/>
                  </a:moveTo>
                  <a:lnTo>
                    <a:pt x="15" y="38"/>
                  </a:lnTo>
                  <a:lnTo>
                    <a:pt x="30" y="38"/>
                  </a:lnTo>
                  <a:lnTo>
                    <a:pt x="30" y="2877"/>
                  </a:lnTo>
                  <a:lnTo>
                    <a:pt x="15" y="2877"/>
                  </a:lnTo>
                  <a:close/>
                  <a:moveTo>
                    <a:pt x="45" y="2870"/>
                  </a:moveTo>
                  <a:lnTo>
                    <a:pt x="23" y="2915"/>
                  </a:lnTo>
                  <a:lnTo>
                    <a:pt x="0" y="2870"/>
                  </a:lnTo>
                  <a:lnTo>
                    <a:pt x="45" y="2870"/>
                  </a:lnTo>
                  <a:close/>
                  <a:moveTo>
                    <a:pt x="0" y="46"/>
                  </a:moveTo>
                  <a:lnTo>
                    <a:pt x="23" y="0"/>
                  </a:lnTo>
                  <a:lnTo>
                    <a:pt x="45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3727" y="3718"/>
              <a:ext cx="7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535613" y="1316038"/>
            <a:ext cx="3001962" cy="171450"/>
            <a:chOff x="3723" y="706"/>
            <a:chExt cx="1750" cy="106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828" y="719"/>
              <a:ext cx="1645" cy="45"/>
            </a:xfrm>
            <a:custGeom>
              <a:avLst/>
              <a:gdLst>
                <a:gd name="T0" fmla="*/ 38 w 1645"/>
                <a:gd name="T1" fmla="*/ 15 h 45"/>
                <a:gd name="T2" fmla="*/ 1608 w 1645"/>
                <a:gd name="T3" fmla="*/ 15 h 45"/>
                <a:gd name="T4" fmla="*/ 1608 w 1645"/>
                <a:gd name="T5" fmla="*/ 30 h 45"/>
                <a:gd name="T6" fmla="*/ 38 w 1645"/>
                <a:gd name="T7" fmla="*/ 30 h 45"/>
                <a:gd name="T8" fmla="*/ 38 w 1645"/>
                <a:gd name="T9" fmla="*/ 15 h 45"/>
                <a:gd name="T10" fmla="*/ 46 w 1645"/>
                <a:gd name="T11" fmla="*/ 45 h 45"/>
                <a:gd name="T12" fmla="*/ 0 w 1645"/>
                <a:gd name="T13" fmla="*/ 22 h 45"/>
                <a:gd name="T14" fmla="*/ 46 w 1645"/>
                <a:gd name="T15" fmla="*/ 0 h 45"/>
                <a:gd name="T16" fmla="*/ 46 w 1645"/>
                <a:gd name="T17" fmla="*/ 45 h 45"/>
                <a:gd name="T18" fmla="*/ 1600 w 1645"/>
                <a:gd name="T19" fmla="*/ 0 h 45"/>
                <a:gd name="T20" fmla="*/ 1645 w 1645"/>
                <a:gd name="T21" fmla="*/ 22 h 45"/>
                <a:gd name="T22" fmla="*/ 1600 w 1645"/>
                <a:gd name="T23" fmla="*/ 45 h 45"/>
                <a:gd name="T24" fmla="*/ 1600 w 1645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45"/>
                <a:gd name="T40" fmla="*/ 0 h 45"/>
                <a:gd name="T41" fmla="*/ 1645 w 1645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45" h="45">
                  <a:moveTo>
                    <a:pt x="38" y="15"/>
                  </a:moveTo>
                  <a:lnTo>
                    <a:pt x="1608" y="15"/>
                  </a:lnTo>
                  <a:lnTo>
                    <a:pt x="1608" y="30"/>
                  </a:lnTo>
                  <a:lnTo>
                    <a:pt x="38" y="30"/>
                  </a:lnTo>
                  <a:lnTo>
                    <a:pt x="38" y="15"/>
                  </a:lnTo>
                  <a:close/>
                  <a:moveTo>
                    <a:pt x="46" y="45"/>
                  </a:moveTo>
                  <a:lnTo>
                    <a:pt x="0" y="22"/>
                  </a:lnTo>
                  <a:lnTo>
                    <a:pt x="46" y="0"/>
                  </a:lnTo>
                  <a:lnTo>
                    <a:pt x="46" y="45"/>
                  </a:lnTo>
                  <a:close/>
                  <a:moveTo>
                    <a:pt x="1600" y="0"/>
                  </a:moveTo>
                  <a:lnTo>
                    <a:pt x="1645" y="22"/>
                  </a:lnTo>
                  <a:lnTo>
                    <a:pt x="1600" y="45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3828" y="706"/>
              <a:ext cx="1" cy="7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5471" y="708"/>
              <a:ext cx="1" cy="7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723" y="811"/>
              <a:ext cx="71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04025" y="1512888"/>
            <a:ext cx="5546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I/O Area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80075" y="1524000"/>
            <a:ext cx="2862263" cy="134938"/>
          </a:xfrm>
          <a:prstGeom prst="rect">
            <a:avLst/>
          </a:prstGeom>
          <a:noFill/>
          <a:ln w="23813" cap="rnd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3333FF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73738" y="5849938"/>
            <a:ext cx="10477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I/O Area</a:t>
            </a:r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00713" y="5835650"/>
            <a:ext cx="2827337" cy="323850"/>
          </a:xfrm>
          <a:prstGeom prst="rect">
            <a:avLst/>
          </a:prstGeom>
          <a:noFill/>
          <a:ln w="19050" cap="rnd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43738" y="5892800"/>
            <a:ext cx="114300" cy="109538"/>
          </a:xfrm>
          <a:prstGeom prst="rect">
            <a:avLst/>
          </a:prstGeom>
          <a:noFill/>
          <a:ln w="23813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27788" y="5392738"/>
            <a:ext cx="4873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PLL</a:t>
            </a:r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403975" y="2924175"/>
            <a:ext cx="358775" cy="403225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81663" y="2922588"/>
            <a:ext cx="360362" cy="403225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42025" y="2922588"/>
            <a:ext cx="361950" cy="403225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57988" y="2925763"/>
            <a:ext cx="339725" cy="403225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403975" y="2516188"/>
            <a:ext cx="358775" cy="406400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83250" y="2514600"/>
            <a:ext cx="360363" cy="406400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43613" y="2514600"/>
            <a:ext cx="360362" cy="407988"/>
          </a:xfrm>
          <a:prstGeom prst="rect">
            <a:avLst/>
          </a:prstGeom>
          <a:noFill/>
          <a:ln w="23813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84838" y="1671638"/>
            <a:ext cx="360362" cy="425450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42075" y="1778000"/>
            <a:ext cx="942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single tile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6399213" y="2397125"/>
            <a:ext cx="357187" cy="82550"/>
          </a:xfrm>
          <a:custGeom>
            <a:avLst/>
            <a:gdLst>
              <a:gd name="T0" fmla="*/ 2147483647 w 209"/>
              <a:gd name="T1" fmla="*/ 2147483647 h 51"/>
              <a:gd name="T2" fmla="*/ 2147483647 w 209"/>
              <a:gd name="T3" fmla="*/ 2147483647 h 51"/>
              <a:gd name="T4" fmla="*/ 2147483647 w 209"/>
              <a:gd name="T5" fmla="*/ 2147483647 h 51"/>
              <a:gd name="T6" fmla="*/ 2147483647 w 209"/>
              <a:gd name="T7" fmla="*/ 2147483647 h 51"/>
              <a:gd name="T8" fmla="*/ 2147483647 w 209"/>
              <a:gd name="T9" fmla="*/ 2147483647 h 51"/>
              <a:gd name="T10" fmla="*/ 2147483647 w 209"/>
              <a:gd name="T11" fmla="*/ 2147483647 h 51"/>
              <a:gd name="T12" fmla="*/ 0 w 209"/>
              <a:gd name="T13" fmla="*/ 2147483647 h 51"/>
              <a:gd name="T14" fmla="*/ 2147483647 w 209"/>
              <a:gd name="T15" fmla="*/ 0 h 51"/>
              <a:gd name="T16" fmla="*/ 2147483647 w 209"/>
              <a:gd name="T17" fmla="*/ 2147483647 h 51"/>
              <a:gd name="T18" fmla="*/ 2147483647 w 209"/>
              <a:gd name="T19" fmla="*/ 0 h 51"/>
              <a:gd name="T20" fmla="*/ 2147483647 w 209"/>
              <a:gd name="T21" fmla="*/ 2147483647 h 51"/>
              <a:gd name="T22" fmla="*/ 2147483647 w 209"/>
              <a:gd name="T23" fmla="*/ 2147483647 h 51"/>
              <a:gd name="T24" fmla="*/ 2147483647 w 209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9"/>
              <a:gd name="T40" fmla="*/ 0 h 51"/>
              <a:gd name="T41" fmla="*/ 209 w 209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9" h="51">
                <a:moveTo>
                  <a:pt x="42" y="17"/>
                </a:moveTo>
                <a:lnTo>
                  <a:pt x="166" y="17"/>
                </a:lnTo>
                <a:lnTo>
                  <a:pt x="166" y="34"/>
                </a:lnTo>
                <a:lnTo>
                  <a:pt x="42" y="34"/>
                </a:lnTo>
                <a:lnTo>
                  <a:pt x="42" y="17"/>
                </a:lnTo>
                <a:close/>
                <a:moveTo>
                  <a:pt x="51" y="51"/>
                </a:moveTo>
                <a:lnTo>
                  <a:pt x="0" y="25"/>
                </a:lnTo>
                <a:lnTo>
                  <a:pt x="51" y="0"/>
                </a:lnTo>
                <a:lnTo>
                  <a:pt x="51" y="51"/>
                </a:lnTo>
                <a:close/>
                <a:moveTo>
                  <a:pt x="158" y="0"/>
                </a:moveTo>
                <a:lnTo>
                  <a:pt x="209" y="25"/>
                </a:lnTo>
                <a:lnTo>
                  <a:pt x="158" y="51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426200" y="2157413"/>
            <a:ext cx="700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1.5mm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6767513" y="2386013"/>
            <a:ext cx="1587" cy="193675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6791325" y="2514600"/>
            <a:ext cx="85725" cy="406400"/>
          </a:xfrm>
          <a:custGeom>
            <a:avLst/>
            <a:gdLst>
              <a:gd name="T0" fmla="*/ 2147483647 w 50"/>
              <a:gd name="T1" fmla="*/ 2147483647 h 251"/>
              <a:gd name="T2" fmla="*/ 2147483647 w 50"/>
              <a:gd name="T3" fmla="*/ 2147483647 h 251"/>
              <a:gd name="T4" fmla="*/ 2147483647 w 50"/>
              <a:gd name="T5" fmla="*/ 2147483647 h 251"/>
              <a:gd name="T6" fmla="*/ 2147483647 w 50"/>
              <a:gd name="T7" fmla="*/ 2147483647 h 251"/>
              <a:gd name="T8" fmla="*/ 2147483647 w 50"/>
              <a:gd name="T9" fmla="*/ 2147483647 h 251"/>
              <a:gd name="T10" fmla="*/ 0 w 50"/>
              <a:gd name="T11" fmla="*/ 2147483647 h 251"/>
              <a:gd name="T12" fmla="*/ 2147483647 w 50"/>
              <a:gd name="T13" fmla="*/ 0 h 251"/>
              <a:gd name="T14" fmla="*/ 2147483647 w 50"/>
              <a:gd name="T15" fmla="*/ 2147483647 h 251"/>
              <a:gd name="T16" fmla="*/ 0 w 50"/>
              <a:gd name="T17" fmla="*/ 2147483647 h 251"/>
              <a:gd name="T18" fmla="*/ 2147483647 w 50"/>
              <a:gd name="T19" fmla="*/ 2147483647 h 251"/>
              <a:gd name="T20" fmla="*/ 2147483647 w 50"/>
              <a:gd name="T21" fmla="*/ 2147483647 h 251"/>
              <a:gd name="T22" fmla="*/ 0 w 50"/>
              <a:gd name="T23" fmla="*/ 2147483647 h 251"/>
              <a:gd name="T24" fmla="*/ 2147483647 w 50"/>
              <a:gd name="T25" fmla="*/ 2147483647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"/>
              <a:gd name="T40" fmla="*/ 0 h 251"/>
              <a:gd name="T41" fmla="*/ 50 w 50"/>
              <a:gd name="T42" fmla="*/ 251 h 2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" h="251">
                <a:moveTo>
                  <a:pt x="33" y="43"/>
                </a:moveTo>
                <a:lnTo>
                  <a:pt x="33" y="209"/>
                </a:lnTo>
                <a:lnTo>
                  <a:pt x="16" y="209"/>
                </a:lnTo>
                <a:lnTo>
                  <a:pt x="16" y="43"/>
                </a:lnTo>
                <a:lnTo>
                  <a:pt x="33" y="43"/>
                </a:lnTo>
                <a:close/>
                <a:moveTo>
                  <a:pt x="0" y="51"/>
                </a:moveTo>
                <a:lnTo>
                  <a:pt x="25" y="0"/>
                </a:lnTo>
                <a:lnTo>
                  <a:pt x="50" y="51"/>
                </a:lnTo>
                <a:lnTo>
                  <a:pt x="0" y="51"/>
                </a:lnTo>
                <a:close/>
                <a:moveTo>
                  <a:pt x="50" y="200"/>
                </a:moveTo>
                <a:lnTo>
                  <a:pt x="25" y="251"/>
                </a:lnTo>
                <a:lnTo>
                  <a:pt x="0" y="200"/>
                </a:lnTo>
                <a:lnTo>
                  <a:pt x="50" y="20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935788" y="2536825"/>
            <a:ext cx="6892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2.0mm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6743700" y="2514600"/>
            <a:ext cx="1587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045200" y="2106613"/>
            <a:ext cx="358775" cy="406400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684838" y="2103438"/>
            <a:ext cx="360362" cy="406400"/>
          </a:xfrm>
          <a:prstGeom prst="rect">
            <a:avLst/>
          </a:prstGeom>
          <a:noFill/>
          <a:ln w="23813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6045200" y="1847850"/>
            <a:ext cx="341313" cy="109538"/>
          </a:xfrm>
          <a:custGeom>
            <a:avLst/>
            <a:gdLst>
              <a:gd name="T0" fmla="*/ 2147483647 w 199"/>
              <a:gd name="T1" fmla="*/ 2147483647 h 68"/>
              <a:gd name="T2" fmla="*/ 2147483647 w 199"/>
              <a:gd name="T3" fmla="*/ 2147483647 h 68"/>
              <a:gd name="T4" fmla="*/ 2147483647 w 199"/>
              <a:gd name="T5" fmla="*/ 2147483647 h 68"/>
              <a:gd name="T6" fmla="*/ 2147483647 w 199"/>
              <a:gd name="T7" fmla="*/ 2147483647 h 68"/>
              <a:gd name="T8" fmla="*/ 2147483647 w 199"/>
              <a:gd name="T9" fmla="*/ 2147483647 h 68"/>
              <a:gd name="T10" fmla="*/ 2147483647 w 199"/>
              <a:gd name="T11" fmla="*/ 2147483647 h 68"/>
              <a:gd name="T12" fmla="*/ 0 w 199"/>
              <a:gd name="T13" fmla="*/ 2147483647 h 68"/>
              <a:gd name="T14" fmla="*/ 2147483647 w 199"/>
              <a:gd name="T15" fmla="*/ 0 h 68"/>
              <a:gd name="T16" fmla="*/ 2147483647 w 199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68"/>
              <a:gd name="T29" fmla="*/ 199 w 199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68">
                <a:moveTo>
                  <a:pt x="198" y="50"/>
                </a:moveTo>
                <a:lnTo>
                  <a:pt x="56" y="45"/>
                </a:lnTo>
                <a:lnTo>
                  <a:pt x="56" y="23"/>
                </a:lnTo>
                <a:lnTo>
                  <a:pt x="199" y="27"/>
                </a:lnTo>
                <a:lnTo>
                  <a:pt x="198" y="50"/>
                </a:lnTo>
                <a:close/>
                <a:moveTo>
                  <a:pt x="66" y="68"/>
                </a:moveTo>
                <a:lnTo>
                  <a:pt x="0" y="32"/>
                </a:lnTo>
                <a:lnTo>
                  <a:pt x="68" y="0"/>
                </a:lnTo>
                <a:lnTo>
                  <a:pt x="66" y="6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7273925" y="5689600"/>
            <a:ext cx="195263" cy="195263"/>
          </a:xfrm>
          <a:custGeom>
            <a:avLst/>
            <a:gdLst>
              <a:gd name="T0" fmla="*/ 2147483647 w 114"/>
              <a:gd name="T1" fmla="*/ 2147483647 h 121"/>
              <a:gd name="T2" fmla="*/ 2147483647 w 114"/>
              <a:gd name="T3" fmla="*/ 0 h 121"/>
              <a:gd name="T4" fmla="*/ 2147483647 w 114"/>
              <a:gd name="T5" fmla="*/ 2147483647 h 121"/>
              <a:gd name="T6" fmla="*/ 2147483647 w 114"/>
              <a:gd name="T7" fmla="*/ 2147483647 h 121"/>
              <a:gd name="T8" fmla="*/ 2147483647 w 114"/>
              <a:gd name="T9" fmla="*/ 2147483647 h 121"/>
              <a:gd name="T10" fmla="*/ 2147483647 w 114"/>
              <a:gd name="T11" fmla="*/ 2147483647 h 121"/>
              <a:gd name="T12" fmla="*/ 0 w 114"/>
              <a:gd name="T13" fmla="*/ 2147483647 h 121"/>
              <a:gd name="T14" fmla="*/ 2147483647 w 114"/>
              <a:gd name="T15" fmla="*/ 2147483647 h 121"/>
              <a:gd name="T16" fmla="*/ 2147483647 w 114"/>
              <a:gd name="T17" fmla="*/ 2147483647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"/>
              <a:gd name="T28" fmla="*/ 0 h 121"/>
              <a:gd name="T29" fmla="*/ 114 w 114"/>
              <a:gd name="T30" fmla="*/ 121 h 1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" h="121">
                <a:moveTo>
                  <a:pt x="23" y="84"/>
                </a:moveTo>
                <a:lnTo>
                  <a:pt x="101" y="0"/>
                </a:lnTo>
                <a:lnTo>
                  <a:pt x="114" y="12"/>
                </a:lnTo>
                <a:lnTo>
                  <a:pt x="35" y="96"/>
                </a:lnTo>
                <a:lnTo>
                  <a:pt x="23" y="84"/>
                </a:lnTo>
                <a:close/>
                <a:moveTo>
                  <a:pt x="53" y="101"/>
                </a:moveTo>
                <a:lnTo>
                  <a:pt x="0" y="121"/>
                </a:lnTo>
                <a:lnTo>
                  <a:pt x="16" y="67"/>
                </a:lnTo>
                <a:lnTo>
                  <a:pt x="53" y="10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413625" y="5435600"/>
            <a:ext cx="5318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TAP</a:t>
            </a:r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6934200" y="5710238"/>
            <a:ext cx="123825" cy="142875"/>
          </a:xfrm>
          <a:custGeom>
            <a:avLst/>
            <a:gdLst>
              <a:gd name="T0" fmla="*/ 2147483647 w 73"/>
              <a:gd name="T1" fmla="*/ 2147483647 h 88"/>
              <a:gd name="T2" fmla="*/ 0 w 73"/>
              <a:gd name="T3" fmla="*/ 2147483647 h 88"/>
              <a:gd name="T4" fmla="*/ 2147483647 w 73"/>
              <a:gd name="T5" fmla="*/ 0 h 88"/>
              <a:gd name="T6" fmla="*/ 2147483647 w 73"/>
              <a:gd name="T7" fmla="*/ 2147483647 h 88"/>
              <a:gd name="T8" fmla="*/ 2147483647 w 73"/>
              <a:gd name="T9" fmla="*/ 2147483647 h 88"/>
              <a:gd name="T10" fmla="*/ 2147483647 w 73"/>
              <a:gd name="T11" fmla="*/ 2147483647 h 88"/>
              <a:gd name="T12" fmla="*/ 2147483647 w 73"/>
              <a:gd name="T13" fmla="*/ 2147483647 h 88"/>
              <a:gd name="T14" fmla="*/ 2147483647 w 73"/>
              <a:gd name="T15" fmla="*/ 2147483647 h 88"/>
              <a:gd name="T16" fmla="*/ 2147483647 w 73"/>
              <a:gd name="T17" fmla="*/ 2147483647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88"/>
              <a:gd name="T29" fmla="*/ 73 w 73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88">
                <a:moveTo>
                  <a:pt x="40" y="60"/>
                </a:moveTo>
                <a:lnTo>
                  <a:pt x="0" y="11"/>
                </a:lnTo>
                <a:lnTo>
                  <a:pt x="14" y="0"/>
                </a:lnTo>
                <a:lnTo>
                  <a:pt x="53" y="50"/>
                </a:lnTo>
                <a:lnTo>
                  <a:pt x="40" y="60"/>
                </a:lnTo>
                <a:close/>
                <a:moveTo>
                  <a:pt x="61" y="33"/>
                </a:moveTo>
                <a:lnTo>
                  <a:pt x="73" y="88"/>
                </a:lnTo>
                <a:lnTo>
                  <a:pt x="21" y="64"/>
                </a:lnTo>
                <a:lnTo>
                  <a:pt x="61" y="3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207250" y="5900738"/>
            <a:ext cx="88900" cy="84137"/>
          </a:xfrm>
          <a:prstGeom prst="rect">
            <a:avLst/>
          </a:prstGeom>
          <a:noFill/>
          <a:ln w="23813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5497513" y="1481138"/>
            <a:ext cx="77787" cy="4714875"/>
          </a:xfrm>
          <a:custGeom>
            <a:avLst/>
            <a:gdLst>
              <a:gd name="T0" fmla="*/ 2147483647 w 45"/>
              <a:gd name="T1" fmla="*/ 2147483647 h 2915"/>
              <a:gd name="T2" fmla="*/ 2147483647 w 45"/>
              <a:gd name="T3" fmla="*/ 2147483647 h 2915"/>
              <a:gd name="T4" fmla="*/ 2147483647 w 45"/>
              <a:gd name="T5" fmla="*/ 2147483647 h 2915"/>
              <a:gd name="T6" fmla="*/ 2147483647 w 45"/>
              <a:gd name="T7" fmla="*/ 2147483647 h 2915"/>
              <a:gd name="T8" fmla="*/ 2147483647 w 45"/>
              <a:gd name="T9" fmla="*/ 2147483647 h 2915"/>
              <a:gd name="T10" fmla="*/ 2147483647 w 45"/>
              <a:gd name="T11" fmla="*/ 2147483647 h 2915"/>
              <a:gd name="T12" fmla="*/ 2147483647 w 45"/>
              <a:gd name="T13" fmla="*/ 2147483647 h 2915"/>
              <a:gd name="T14" fmla="*/ 0 w 45"/>
              <a:gd name="T15" fmla="*/ 2147483647 h 2915"/>
              <a:gd name="T16" fmla="*/ 2147483647 w 45"/>
              <a:gd name="T17" fmla="*/ 2147483647 h 2915"/>
              <a:gd name="T18" fmla="*/ 0 w 45"/>
              <a:gd name="T19" fmla="*/ 2147483647 h 2915"/>
              <a:gd name="T20" fmla="*/ 2147483647 w 45"/>
              <a:gd name="T21" fmla="*/ 0 h 2915"/>
              <a:gd name="T22" fmla="*/ 2147483647 w 45"/>
              <a:gd name="T23" fmla="*/ 2147483647 h 2915"/>
              <a:gd name="T24" fmla="*/ 0 w 45"/>
              <a:gd name="T25" fmla="*/ 2147483647 h 29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2915"/>
              <a:gd name="T41" fmla="*/ 45 w 45"/>
              <a:gd name="T42" fmla="*/ 2915 h 29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2915">
                <a:moveTo>
                  <a:pt x="15" y="2877"/>
                </a:moveTo>
                <a:lnTo>
                  <a:pt x="15" y="38"/>
                </a:lnTo>
                <a:lnTo>
                  <a:pt x="30" y="38"/>
                </a:lnTo>
                <a:lnTo>
                  <a:pt x="30" y="2877"/>
                </a:lnTo>
                <a:lnTo>
                  <a:pt x="15" y="2877"/>
                </a:lnTo>
                <a:close/>
                <a:moveTo>
                  <a:pt x="45" y="2870"/>
                </a:moveTo>
                <a:lnTo>
                  <a:pt x="23" y="2915"/>
                </a:lnTo>
                <a:lnTo>
                  <a:pt x="0" y="2870"/>
                </a:lnTo>
                <a:lnTo>
                  <a:pt x="45" y="2870"/>
                </a:lnTo>
                <a:close/>
                <a:moveTo>
                  <a:pt x="0" y="46"/>
                </a:moveTo>
                <a:lnTo>
                  <a:pt x="23" y="0"/>
                </a:lnTo>
                <a:lnTo>
                  <a:pt x="45" y="46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5478463" y="6188075"/>
            <a:ext cx="12382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5478463" y="6188075"/>
            <a:ext cx="12382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16200000">
            <a:off x="4733925" y="3789363"/>
            <a:ext cx="12509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21.72mm</a:t>
            </a:r>
            <a:endParaRPr lang="en-US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716588" y="1336675"/>
            <a:ext cx="2820987" cy="73025"/>
          </a:xfrm>
          <a:custGeom>
            <a:avLst/>
            <a:gdLst>
              <a:gd name="T0" fmla="*/ 2147483647 w 1645"/>
              <a:gd name="T1" fmla="*/ 2147483647 h 45"/>
              <a:gd name="T2" fmla="*/ 2147483647 w 1645"/>
              <a:gd name="T3" fmla="*/ 2147483647 h 45"/>
              <a:gd name="T4" fmla="*/ 2147483647 w 1645"/>
              <a:gd name="T5" fmla="*/ 2147483647 h 45"/>
              <a:gd name="T6" fmla="*/ 2147483647 w 1645"/>
              <a:gd name="T7" fmla="*/ 2147483647 h 45"/>
              <a:gd name="T8" fmla="*/ 2147483647 w 1645"/>
              <a:gd name="T9" fmla="*/ 2147483647 h 45"/>
              <a:gd name="T10" fmla="*/ 2147483647 w 1645"/>
              <a:gd name="T11" fmla="*/ 2147483647 h 45"/>
              <a:gd name="T12" fmla="*/ 0 w 1645"/>
              <a:gd name="T13" fmla="*/ 2147483647 h 45"/>
              <a:gd name="T14" fmla="*/ 2147483647 w 1645"/>
              <a:gd name="T15" fmla="*/ 0 h 45"/>
              <a:gd name="T16" fmla="*/ 2147483647 w 1645"/>
              <a:gd name="T17" fmla="*/ 2147483647 h 45"/>
              <a:gd name="T18" fmla="*/ 2147483647 w 1645"/>
              <a:gd name="T19" fmla="*/ 0 h 45"/>
              <a:gd name="T20" fmla="*/ 2147483647 w 1645"/>
              <a:gd name="T21" fmla="*/ 2147483647 h 45"/>
              <a:gd name="T22" fmla="*/ 2147483647 w 1645"/>
              <a:gd name="T23" fmla="*/ 2147483647 h 45"/>
              <a:gd name="T24" fmla="*/ 2147483647 w 1645"/>
              <a:gd name="T25" fmla="*/ 0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5"/>
              <a:gd name="T40" fmla="*/ 0 h 45"/>
              <a:gd name="T41" fmla="*/ 1645 w 1645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5" h="45">
                <a:moveTo>
                  <a:pt x="38" y="15"/>
                </a:moveTo>
                <a:lnTo>
                  <a:pt x="1608" y="15"/>
                </a:lnTo>
                <a:lnTo>
                  <a:pt x="1608" y="30"/>
                </a:lnTo>
                <a:lnTo>
                  <a:pt x="38" y="30"/>
                </a:lnTo>
                <a:lnTo>
                  <a:pt x="38" y="15"/>
                </a:lnTo>
                <a:close/>
                <a:moveTo>
                  <a:pt x="46" y="45"/>
                </a:moveTo>
                <a:lnTo>
                  <a:pt x="0" y="22"/>
                </a:lnTo>
                <a:lnTo>
                  <a:pt x="46" y="0"/>
                </a:lnTo>
                <a:lnTo>
                  <a:pt x="46" y="45"/>
                </a:lnTo>
                <a:close/>
                <a:moveTo>
                  <a:pt x="1600" y="0"/>
                </a:moveTo>
                <a:lnTo>
                  <a:pt x="1645" y="22"/>
                </a:lnTo>
                <a:lnTo>
                  <a:pt x="1600" y="45"/>
                </a:lnTo>
                <a:lnTo>
                  <a:pt x="160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5676900" y="1316038"/>
            <a:ext cx="1588" cy="1143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8534400" y="1319213"/>
            <a:ext cx="1588" cy="1158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5432425" y="1485900"/>
            <a:ext cx="12223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 noEditPoints="1"/>
          </p:cNvSpPr>
          <p:nvPr/>
        </p:nvSpPr>
        <p:spPr bwMode="auto">
          <a:xfrm>
            <a:off x="5700713" y="1336675"/>
            <a:ext cx="2820987" cy="73025"/>
          </a:xfrm>
          <a:custGeom>
            <a:avLst/>
            <a:gdLst>
              <a:gd name="T0" fmla="*/ 2147483647 w 1645"/>
              <a:gd name="T1" fmla="*/ 2147483647 h 45"/>
              <a:gd name="T2" fmla="*/ 2147483647 w 1645"/>
              <a:gd name="T3" fmla="*/ 2147483647 h 45"/>
              <a:gd name="T4" fmla="*/ 2147483647 w 1645"/>
              <a:gd name="T5" fmla="*/ 2147483647 h 45"/>
              <a:gd name="T6" fmla="*/ 2147483647 w 1645"/>
              <a:gd name="T7" fmla="*/ 2147483647 h 45"/>
              <a:gd name="T8" fmla="*/ 2147483647 w 1645"/>
              <a:gd name="T9" fmla="*/ 2147483647 h 45"/>
              <a:gd name="T10" fmla="*/ 2147483647 w 1645"/>
              <a:gd name="T11" fmla="*/ 2147483647 h 45"/>
              <a:gd name="T12" fmla="*/ 0 w 1645"/>
              <a:gd name="T13" fmla="*/ 2147483647 h 45"/>
              <a:gd name="T14" fmla="*/ 2147483647 w 1645"/>
              <a:gd name="T15" fmla="*/ 0 h 45"/>
              <a:gd name="T16" fmla="*/ 2147483647 w 1645"/>
              <a:gd name="T17" fmla="*/ 2147483647 h 45"/>
              <a:gd name="T18" fmla="*/ 2147483647 w 1645"/>
              <a:gd name="T19" fmla="*/ 0 h 45"/>
              <a:gd name="T20" fmla="*/ 2147483647 w 1645"/>
              <a:gd name="T21" fmla="*/ 2147483647 h 45"/>
              <a:gd name="T22" fmla="*/ 2147483647 w 1645"/>
              <a:gd name="T23" fmla="*/ 2147483647 h 45"/>
              <a:gd name="T24" fmla="*/ 2147483647 w 1645"/>
              <a:gd name="T25" fmla="*/ 0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5"/>
              <a:gd name="T40" fmla="*/ 0 h 45"/>
              <a:gd name="T41" fmla="*/ 1645 w 1645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5" h="45">
                <a:moveTo>
                  <a:pt x="38" y="15"/>
                </a:moveTo>
                <a:lnTo>
                  <a:pt x="1608" y="15"/>
                </a:lnTo>
                <a:lnTo>
                  <a:pt x="1608" y="30"/>
                </a:lnTo>
                <a:lnTo>
                  <a:pt x="38" y="30"/>
                </a:lnTo>
                <a:lnTo>
                  <a:pt x="38" y="15"/>
                </a:lnTo>
                <a:close/>
                <a:moveTo>
                  <a:pt x="46" y="45"/>
                </a:moveTo>
                <a:lnTo>
                  <a:pt x="0" y="22"/>
                </a:lnTo>
                <a:lnTo>
                  <a:pt x="46" y="0"/>
                </a:lnTo>
                <a:lnTo>
                  <a:pt x="46" y="45"/>
                </a:lnTo>
                <a:close/>
                <a:moveTo>
                  <a:pt x="1600" y="0"/>
                </a:moveTo>
                <a:lnTo>
                  <a:pt x="1645" y="22"/>
                </a:lnTo>
                <a:lnTo>
                  <a:pt x="1600" y="45"/>
                </a:lnTo>
                <a:lnTo>
                  <a:pt x="160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8534400" y="1319213"/>
            <a:ext cx="1588" cy="1158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>
            <a:off x="5472113" y="1485900"/>
            <a:ext cx="12223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773738" y="5849938"/>
            <a:ext cx="105317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I/O Area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043738" y="5892800"/>
            <a:ext cx="114300" cy="109538"/>
          </a:xfrm>
          <a:prstGeom prst="rect">
            <a:avLst/>
          </a:prstGeom>
          <a:noFill/>
          <a:ln w="23813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427788" y="5392738"/>
            <a:ext cx="4873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PLL</a:t>
            </a:r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7273925" y="5689600"/>
            <a:ext cx="195263" cy="195263"/>
          </a:xfrm>
          <a:custGeom>
            <a:avLst/>
            <a:gdLst>
              <a:gd name="T0" fmla="*/ 2147483647 w 114"/>
              <a:gd name="T1" fmla="*/ 2147483647 h 121"/>
              <a:gd name="T2" fmla="*/ 2147483647 w 114"/>
              <a:gd name="T3" fmla="*/ 0 h 121"/>
              <a:gd name="T4" fmla="*/ 2147483647 w 114"/>
              <a:gd name="T5" fmla="*/ 2147483647 h 121"/>
              <a:gd name="T6" fmla="*/ 2147483647 w 114"/>
              <a:gd name="T7" fmla="*/ 2147483647 h 121"/>
              <a:gd name="T8" fmla="*/ 2147483647 w 114"/>
              <a:gd name="T9" fmla="*/ 2147483647 h 121"/>
              <a:gd name="T10" fmla="*/ 2147483647 w 114"/>
              <a:gd name="T11" fmla="*/ 2147483647 h 121"/>
              <a:gd name="T12" fmla="*/ 0 w 114"/>
              <a:gd name="T13" fmla="*/ 2147483647 h 121"/>
              <a:gd name="T14" fmla="*/ 2147483647 w 114"/>
              <a:gd name="T15" fmla="*/ 2147483647 h 121"/>
              <a:gd name="T16" fmla="*/ 2147483647 w 114"/>
              <a:gd name="T17" fmla="*/ 2147483647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"/>
              <a:gd name="T28" fmla="*/ 0 h 121"/>
              <a:gd name="T29" fmla="*/ 114 w 114"/>
              <a:gd name="T30" fmla="*/ 121 h 1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" h="121">
                <a:moveTo>
                  <a:pt x="23" y="84"/>
                </a:moveTo>
                <a:lnTo>
                  <a:pt x="101" y="0"/>
                </a:lnTo>
                <a:lnTo>
                  <a:pt x="114" y="12"/>
                </a:lnTo>
                <a:lnTo>
                  <a:pt x="35" y="96"/>
                </a:lnTo>
                <a:lnTo>
                  <a:pt x="23" y="84"/>
                </a:lnTo>
                <a:close/>
                <a:moveTo>
                  <a:pt x="53" y="101"/>
                </a:moveTo>
                <a:lnTo>
                  <a:pt x="0" y="121"/>
                </a:lnTo>
                <a:lnTo>
                  <a:pt x="16" y="67"/>
                </a:lnTo>
                <a:lnTo>
                  <a:pt x="53" y="10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413625" y="5435600"/>
            <a:ext cx="5318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TAP</a:t>
            </a:r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6934200" y="5710238"/>
            <a:ext cx="123825" cy="142875"/>
          </a:xfrm>
          <a:custGeom>
            <a:avLst/>
            <a:gdLst>
              <a:gd name="T0" fmla="*/ 2147483647 w 73"/>
              <a:gd name="T1" fmla="*/ 2147483647 h 88"/>
              <a:gd name="T2" fmla="*/ 0 w 73"/>
              <a:gd name="T3" fmla="*/ 2147483647 h 88"/>
              <a:gd name="T4" fmla="*/ 2147483647 w 73"/>
              <a:gd name="T5" fmla="*/ 0 h 88"/>
              <a:gd name="T6" fmla="*/ 2147483647 w 73"/>
              <a:gd name="T7" fmla="*/ 2147483647 h 88"/>
              <a:gd name="T8" fmla="*/ 2147483647 w 73"/>
              <a:gd name="T9" fmla="*/ 2147483647 h 88"/>
              <a:gd name="T10" fmla="*/ 2147483647 w 73"/>
              <a:gd name="T11" fmla="*/ 2147483647 h 88"/>
              <a:gd name="T12" fmla="*/ 2147483647 w 73"/>
              <a:gd name="T13" fmla="*/ 2147483647 h 88"/>
              <a:gd name="T14" fmla="*/ 2147483647 w 73"/>
              <a:gd name="T15" fmla="*/ 2147483647 h 88"/>
              <a:gd name="T16" fmla="*/ 2147483647 w 73"/>
              <a:gd name="T17" fmla="*/ 2147483647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88"/>
              <a:gd name="T29" fmla="*/ 73 w 73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88">
                <a:moveTo>
                  <a:pt x="40" y="60"/>
                </a:moveTo>
                <a:lnTo>
                  <a:pt x="0" y="11"/>
                </a:lnTo>
                <a:lnTo>
                  <a:pt x="14" y="0"/>
                </a:lnTo>
                <a:lnTo>
                  <a:pt x="53" y="50"/>
                </a:lnTo>
                <a:lnTo>
                  <a:pt x="40" y="60"/>
                </a:lnTo>
                <a:close/>
                <a:moveTo>
                  <a:pt x="61" y="33"/>
                </a:moveTo>
                <a:lnTo>
                  <a:pt x="73" y="88"/>
                </a:lnTo>
                <a:lnTo>
                  <a:pt x="21" y="64"/>
                </a:lnTo>
                <a:lnTo>
                  <a:pt x="61" y="3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207250" y="5900738"/>
            <a:ext cx="88900" cy="84137"/>
          </a:xfrm>
          <a:prstGeom prst="rect">
            <a:avLst/>
          </a:prstGeom>
          <a:noFill/>
          <a:ln w="23813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572250" y="1066800"/>
            <a:ext cx="12890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12.64mm</a:t>
            </a:r>
            <a:endParaRPr lang="en-US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1" name="Picture 6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3622675"/>
            <a:ext cx="3160713" cy="15224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</p:pic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5470525" y="6256338"/>
            <a:ext cx="1411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[Vangal08]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6900"/>
            <a:ext cx="42291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Special Purpose Cores</a:t>
            </a:r>
          </a:p>
          <a:p>
            <a:pPr lvl="1"/>
            <a:r>
              <a:rPr lang="en-US" dirty="0" smtClean="0"/>
              <a:t>High performance Dual FPMACs</a:t>
            </a:r>
          </a:p>
          <a:p>
            <a:r>
              <a:rPr lang="en-US" dirty="0" smtClean="0"/>
              <a:t>2D Mesh Interconnect </a:t>
            </a:r>
          </a:p>
          <a:p>
            <a:pPr lvl="1"/>
            <a:r>
              <a:rPr lang="en-US" dirty="0" smtClean="0"/>
              <a:t>High bandwidth low latency router</a:t>
            </a:r>
          </a:p>
          <a:p>
            <a:pPr lvl="1"/>
            <a:r>
              <a:rPr lang="en-US" dirty="0" smtClean="0"/>
              <a:t>Phase-tolerant tile to tile communication</a:t>
            </a:r>
          </a:p>
          <a:p>
            <a:r>
              <a:rPr lang="en-US" dirty="0" err="1" smtClean="0"/>
              <a:t>Mesochronous</a:t>
            </a:r>
            <a:r>
              <a:rPr lang="en-US" dirty="0" smtClean="0"/>
              <a:t> Clocking</a:t>
            </a:r>
          </a:p>
          <a:p>
            <a:pPr lvl="1"/>
            <a:r>
              <a:rPr lang="en-US" dirty="0" smtClean="0"/>
              <a:t>Modular &amp; scalable</a:t>
            </a:r>
          </a:p>
          <a:p>
            <a:pPr lvl="1"/>
            <a:r>
              <a:rPr lang="en-US" dirty="0" smtClean="0"/>
              <a:t>Lower power</a:t>
            </a:r>
          </a:p>
          <a:p>
            <a:r>
              <a:rPr lang="en-US" dirty="0" smtClean="0"/>
              <a:t>Workload-aware Power Management</a:t>
            </a:r>
          </a:p>
          <a:p>
            <a:pPr lvl="1"/>
            <a:r>
              <a:rPr lang="en-US" dirty="0" smtClean="0"/>
              <a:t>Sleep instructions</a:t>
            </a:r>
          </a:p>
          <a:p>
            <a:pPr lvl="1"/>
            <a:r>
              <a:rPr lang="en-US" dirty="0" smtClean="0"/>
              <a:t>Chip voltage &amp; freq.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4381500" y="1712913"/>
            <a:ext cx="4572000" cy="4878387"/>
            <a:chOff x="4381500" y="1316038"/>
            <a:chExt cx="4572000" cy="487838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381500" y="1316038"/>
              <a:ext cx="4572000" cy="4878387"/>
            </a:xfrm>
            <a:prstGeom prst="roundRect">
              <a:avLst>
                <a:gd name="adj" fmla="val 4481"/>
              </a:avLst>
            </a:prstGeom>
            <a:solidFill>
              <a:srgbClr val="FFFF66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654675" y="2389188"/>
              <a:ext cx="3213100" cy="3552825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5640388" y="2301875"/>
              <a:ext cx="604837" cy="769938"/>
            </a:xfrm>
            <a:prstGeom prst="rtTriangle">
              <a:avLst/>
            </a:prstGeom>
            <a:solidFill>
              <a:srgbClr val="000050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6381750" y="2484438"/>
              <a:ext cx="2419350" cy="339725"/>
            </a:xfrm>
            <a:prstGeom prst="flowChartMulti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264" tIns="49633" rIns="99264" bIns="49633"/>
            <a:lstStyle/>
            <a:p>
              <a:pPr algn="ctr" defTabSz="992188"/>
              <a:r>
                <a:rPr lang="en-US" sz="1100" b="1">
                  <a:solidFill>
                    <a:srgbClr val="000099"/>
                  </a:solidFill>
                  <a:latin typeface="Arial Narrow" pitchFamily="34" charset="0"/>
                </a:rPr>
                <a:t>2KB Data memory (DMEM)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16200000" flipH="1">
              <a:off x="4614068" y="4450557"/>
              <a:ext cx="2595563" cy="311150"/>
            </a:xfrm>
            <a:prstGeom prst="flowChartMulti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264" tIns="49633" rIns="99264" bIns="49633"/>
            <a:lstStyle/>
            <a:p>
              <a:pPr algn="ctr" defTabSz="992188"/>
              <a:r>
                <a:rPr lang="en-US" sz="1100" b="1">
                  <a:solidFill>
                    <a:srgbClr val="000099"/>
                  </a:solidFill>
                  <a:latin typeface="Arial Narrow" pitchFamily="34" charset="0"/>
                </a:rPr>
                <a:t>3KB Inst. memory (IMEM) 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507163" y="3413125"/>
              <a:ext cx="2266950" cy="29527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621463" y="3429000"/>
              <a:ext cx="2084387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</a:rPr>
                <a:t>6-read, 4-write 32 entry RF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491288" y="3203575"/>
              <a:ext cx="3286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32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V="1">
              <a:off x="6878638" y="2984500"/>
              <a:ext cx="431800" cy="85725"/>
            </a:xfrm>
            <a:custGeom>
              <a:avLst/>
              <a:gdLst>
                <a:gd name="T0" fmla="*/ 2147483647 w 21600"/>
                <a:gd name="T1" fmla="*/ 167496620 h 21600"/>
                <a:gd name="T2" fmla="*/ 2147483647 w 21600"/>
                <a:gd name="T3" fmla="*/ 334988160 h 21600"/>
                <a:gd name="T4" fmla="*/ 2147483647 w 21600"/>
                <a:gd name="T5" fmla="*/ 167496620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6956425" y="3073400"/>
              <a:ext cx="0" cy="1079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6445250" y="3173413"/>
              <a:ext cx="5111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500813" y="3006725"/>
              <a:ext cx="32702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64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6731000" y="3138488"/>
              <a:ext cx="31750" cy="65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7477125" y="2798763"/>
              <a:ext cx="0" cy="6111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7446963" y="3155950"/>
              <a:ext cx="58737" cy="30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7462838" y="3062288"/>
              <a:ext cx="3302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64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6445250" y="3351213"/>
              <a:ext cx="6159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7061200" y="3071813"/>
              <a:ext cx="0" cy="3397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7239000" y="3071813"/>
              <a:ext cx="0" cy="3397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210425" y="3225800"/>
              <a:ext cx="3302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32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7210425" y="3249613"/>
              <a:ext cx="60325" cy="174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7075488" y="2817813"/>
              <a:ext cx="0" cy="155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067550" y="2824163"/>
              <a:ext cx="3302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64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7042150" y="2905125"/>
              <a:ext cx="63500" cy="26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 rot="10800000">
              <a:off x="6229350" y="2968625"/>
              <a:ext cx="296863" cy="487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eaVert" lIns="91429" tIns="45714" rIns="91429" bIns="45714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</a:rPr>
                <a:t>RIB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6291263" y="3041650"/>
              <a:ext cx="0" cy="3413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6286500" y="2889250"/>
              <a:ext cx="150813" cy="1682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6440488" y="2884488"/>
              <a:ext cx="0" cy="4984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6280150" y="3386138"/>
              <a:ext cx="1682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rot="16200000" flipV="1">
              <a:off x="6132513" y="4505325"/>
              <a:ext cx="98425" cy="47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6013450" y="4329113"/>
              <a:ext cx="32702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96</a:t>
              </a: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5932488" y="2992438"/>
              <a:ext cx="407987" cy="309562"/>
              <a:chOff x="1409" y="2001"/>
              <a:chExt cx="342" cy="232"/>
            </a:xfrm>
          </p:grpSpPr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 flipH="1" flipV="1">
                <a:off x="1409" y="2121"/>
                <a:ext cx="3" cy="1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H="1">
                <a:off x="1410" y="2128"/>
                <a:ext cx="30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38"/>
              <p:cNvSpPr txBox="1">
                <a:spLocks noChangeArrowheads="1"/>
              </p:cNvSpPr>
              <p:nvPr/>
            </p:nvSpPr>
            <p:spPr bwMode="auto">
              <a:xfrm>
                <a:off x="1476" y="2001"/>
                <a:ext cx="27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64" tIns="49633" rIns="99264" bIns="49633">
                <a:spAutoFit/>
              </a:bodyPr>
              <a:lstStyle/>
              <a:p>
                <a:pPr defTabSz="992188"/>
                <a:r>
                  <a:rPr lang="en-US" sz="900" b="1">
                    <a:solidFill>
                      <a:srgbClr val="000000"/>
                    </a:solidFill>
                    <a:latin typeface="Arial Narrow" pitchFamily="34" charset="0"/>
                  </a:rPr>
                  <a:t>96</a:t>
                </a:r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V="1">
                <a:off x="1489" y="2099"/>
                <a:ext cx="44" cy="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6367463" y="3382963"/>
              <a:ext cx="0" cy="1390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rot="16200000" flipV="1">
              <a:off x="6196013" y="4368800"/>
              <a:ext cx="6350" cy="320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6367463" y="3606800"/>
              <a:ext cx="139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6357938" y="4787900"/>
              <a:ext cx="1285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5649913" y="2387600"/>
              <a:ext cx="608012" cy="66675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345238" y="1392238"/>
              <a:ext cx="14192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64" tIns="49633" rIns="99264" bIns="49633">
              <a:spAutoFit/>
            </a:bodyPr>
            <a:lstStyle/>
            <a:p>
              <a:pPr defTabSz="992188"/>
              <a:r>
                <a:rPr lang="en-US" sz="1200" b="1" dirty="0" err="1">
                  <a:solidFill>
                    <a:srgbClr val="000000"/>
                  </a:solidFill>
                  <a:latin typeface="Arial Narrow" pitchFamily="34" charset="0"/>
                </a:rPr>
                <a:t>Mesochronous</a:t>
              </a:r>
              <a:r>
                <a:rPr lang="en-US" sz="1200" b="1" dirty="0">
                  <a:solidFill>
                    <a:srgbClr val="000000"/>
                  </a:solidFill>
                  <a:latin typeface="Arial Narrow" pitchFamily="34" charset="0"/>
                </a:rPr>
                <a:t> Interface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488113" y="5664200"/>
              <a:ext cx="2266950" cy="284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 Narrow" pitchFamily="34" charset="0"/>
                </a:rPr>
                <a:t>Processing Engine (PE)</a:t>
              </a:r>
            </a:p>
          </p:txBody>
        </p: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5494338" y="2620963"/>
              <a:ext cx="107950" cy="214312"/>
              <a:chOff x="785" y="311"/>
              <a:chExt cx="71" cy="208"/>
            </a:xfrm>
          </p:grpSpPr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V="1">
                <a:off x="856" y="313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785" y="311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4991100" y="1890713"/>
              <a:ext cx="1042988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64" tIns="49633" rIns="99264" bIns="49633">
              <a:spAutoFit/>
            </a:bodyPr>
            <a:lstStyle/>
            <a:p>
              <a:pPr algn="ctr" defTabSz="992188"/>
              <a:r>
                <a:rPr lang="en-US" sz="1100" b="1">
                  <a:solidFill>
                    <a:srgbClr val="000000"/>
                  </a:solidFill>
                  <a:latin typeface="Arial Narrow" pitchFamily="34" charset="0"/>
                </a:rPr>
                <a:t>Crossbar Router</a:t>
              </a:r>
            </a:p>
          </p:txBody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 rot="-5400000">
              <a:off x="4700587" y="1968501"/>
              <a:ext cx="138113" cy="315912"/>
              <a:chOff x="785" y="311"/>
              <a:chExt cx="71" cy="208"/>
            </a:xfrm>
          </p:grpSpPr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 flipV="1">
                <a:off x="856" y="313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 flipV="1">
                <a:off x="785" y="311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 Box 54"/>
            <p:cNvSpPr txBox="1">
              <a:spLocks noChangeArrowheads="1"/>
            </p:cNvSpPr>
            <p:nvPr/>
          </p:nvSpPr>
          <p:spPr bwMode="auto">
            <a:xfrm rot="16200000">
              <a:off x="4743450" y="2024063"/>
              <a:ext cx="563563" cy="230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pitchFamily="34" charset="0"/>
                </a:rPr>
                <a:t>MSINT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 rot="16200000">
              <a:off x="4728368" y="2012157"/>
              <a:ext cx="588963" cy="1714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 rot="-5400000">
              <a:off x="6225382" y="1975643"/>
              <a:ext cx="139700" cy="315913"/>
              <a:chOff x="785" y="311"/>
              <a:chExt cx="71" cy="208"/>
            </a:xfrm>
          </p:grpSpPr>
          <p:sp>
            <p:nvSpPr>
              <p:cNvPr id="58" name="Line 57"/>
              <p:cNvSpPr>
                <a:spLocks noChangeShapeType="1"/>
              </p:cNvSpPr>
              <p:nvPr/>
            </p:nvSpPr>
            <p:spPr bwMode="auto">
              <a:xfrm flipV="1">
                <a:off x="856" y="313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8"/>
              <p:cNvSpPr>
                <a:spLocks noChangeShapeType="1"/>
              </p:cNvSpPr>
              <p:nvPr/>
            </p:nvSpPr>
            <p:spPr bwMode="auto">
              <a:xfrm flipV="1">
                <a:off x="785" y="311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 flipV="1">
              <a:off x="5942013" y="2403475"/>
              <a:ext cx="187325" cy="2143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932363" y="1682750"/>
              <a:ext cx="3175" cy="9382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926013" y="2611438"/>
              <a:ext cx="1027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4929188" y="1687513"/>
              <a:ext cx="12080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4624388" y="1833563"/>
              <a:ext cx="34448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39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4721225" y="2003425"/>
              <a:ext cx="39688" cy="952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4632325" y="2282825"/>
              <a:ext cx="3429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39</a:t>
              </a:r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V="1">
              <a:off x="4727575" y="2141538"/>
              <a:ext cx="38100" cy="968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 rot="20184882">
              <a:off x="6118225" y="1782763"/>
              <a:ext cx="282575" cy="109537"/>
            </a:xfrm>
            <a:custGeom>
              <a:avLst/>
              <a:gdLst>
                <a:gd name="T0" fmla="*/ 0 w 186"/>
                <a:gd name="T1" fmla="*/ 2147483647 h 100"/>
                <a:gd name="T2" fmla="*/ 2147483647 w 186"/>
                <a:gd name="T3" fmla="*/ 2147483647 h 100"/>
                <a:gd name="T4" fmla="*/ 2147483647 w 186"/>
                <a:gd name="T5" fmla="*/ 2147483647 h 100"/>
                <a:gd name="T6" fmla="*/ 2147483647 w 186"/>
                <a:gd name="T7" fmla="*/ 2147483647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100"/>
                <a:gd name="T14" fmla="*/ 186 w 186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100">
                  <a:moveTo>
                    <a:pt x="0" y="29"/>
                  </a:moveTo>
                  <a:cubicBezTo>
                    <a:pt x="29" y="64"/>
                    <a:pt x="58" y="100"/>
                    <a:pt x="75" y="97"/>
                  </a:cubicBezTo>
                  <a:cubicBezTo>
                    <a:pt x="92" y="94"/>
                    <a:pt x="82" y="22"/>
                    <a:pt x="100" y="11"/>
                  </a:cubicBezTo>
                  <a:cubicBezTo>
                    <a:pt x="118" y="0"/>
                    <a:pt x="152" y="14"/>
                    <a:pt x="186" y="2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68"/>
            <p:cNvSpPr>
              <a:spLocks/>
            </p:cNvSpPr>
            <p:nvPr/>
          </p:nvSpPr>
          <p:spPr bwMode="auto">
            <a:xfrm rot="10800000">
              <a:off x="6473825" y="1974850"/>
              <a:ext cx="61913" cy="296863"/>
            </a:xfrm>
            <a:prstGeom prst="leftBrace">
              <a:avLst>
                <a:gd name="adj1" fmla="val 3995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523038" y="2005013"/>
              <a:ext cx="655637" cy="222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pitchFamily="34" charset="0"/>
                </a:rPr>
                <a:t>40 GB/s</a:t>
              </a:r>
            </a:p>
          </p:txBody>
        </p: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5494338" y="1462088"/>
              <a:ext cx="107950" cy="214312"/>
              <a:chOff x="785" y="311"/>
              <a:chExt cx="71" cy="208"/>
            </a:xfrm>
          </p:grpSpPr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 flipV="1">
                <a:off x="856" y="313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 flipV="1">
                <a:off x="785" y="311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 flipH="1">
              <a:off x="6129338" y="1682750"/>
              <a:ext cx="4762" cy="7223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>
              <a:off x="6492875" y="3868738"/>
              <a:ext cx="989013" cy="168116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76" name="Text Box 75"/>
            <p:cNvSpPr txBox="1">
              <a:spLocks noChangeArrowheads="1"/>
            </p:cNvSpPr>
            <p:nvPr/>
          </p:nvSpPr>
          <p:spPr bwMode="auto">
            <a:xfrm>
              <a:off x="6635750" y="5349875"/>
              <a:ext cx="7254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1000" b="1">
                  <a:solidFill>
                    <a:srgbClr val="000000"/>
                  </a:solidFill>
                  <a:latin typeface="Arial Narrow" pitchFamily="34" charset="0"/>
                </a:rPr>
                <a:t>FPMAC0</a:t>
              </a: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6875463" y="3952875"/>
              <a:ext cx="463550" cy="290513"/>
            </a:xfrm>
            <a:custGeom>
              <a:avLst/>
              <a:gdLst>
                <a:gd name="T0" fmla="*/ 0 w 672"/>
                <a:gd name="T1" fmla="*/ 0 h 336"/>
                <a:gd name="T2" fmla="*/ 0 w 672"/>
                <a:gd name="T3" fmla="*/ 2147483647 h 336"/>
                <a:gd name="T4" fmla="*/ 2147483647 w 672"/>
                <a:gd name="T5" fmla="*/ 2147483647 h 336"/>
                <a:gd name="T6" fmla="*/ 2147483647 w 672"/>
                <a:gd name="T7" fmla="*/ 2147483647 h 336"/>
                <a:gd name="T8" fmla="*/ 2147483647 w 672"/>
                <a:gd name="T9" fmla="*/ 2147483647 h 336"/>
                <a:gd name="T10" fmla="*/ 2147483647 w 672"/>
                <a:gd name="T11" fmla="*/ 0 h 336"/>
                <a:gd name="T12" fmla="*/ 2147483647 w 672"/>
                <a:gd name="T13" fmla="*/ 0 h 336"/>
                <a:gd name="T14" fmla="*/ 2147483647 w 672"/>
                <a:gd name="T15" fmla="*/ 2147483647 h 336"/>
                <a:gd name="T16" fmla="*/ 2147483647 w 672"/>
                <a:gd name="T17" fmla="*/ 0 h 336"/>
                <a:gd name="T18" fmla="*/ 0 w 672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2"/>
                <a:gd name="T31" fmla="*/ 0 h 336"/>
                <a:gd name="T32" fmla="*/ 672 w 672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2" h="336">
                  <a:moveTo>
                    <a:pt x="0" y="0"/>
                  </a:moveTo>
                  <a:lnTo>
                    <a:pt x="0" y="144"/>
                  </a:lnTo>
                  <a:lnTo>
                    <a:pt x="144" y="336"/>
                  </a:lnTo>
                  <a:lnTo>
                    <a:pt x="480" y="336"/>
                  </a:lnTo>
                  <a:lnTo>
                    <a:pt x="672" y="144"/>
                  </a:lnTo>
                  <a:lnTo>
                    <a:pt x="672" y="0"/>
                  </a:lnTo>
                  <a:lnTo>
                    <a:pt x="432" y="0"/>
                  </a:lnTo>
                  <a:lnTo>
                    <a:pt x="336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6959600" y="4044950"/>
              <a:ext cx="263525" cy="234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algn="ctr" defTabSz="992188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x</a:t>
              </a:r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7075488" y="4243388"/>
              <a:ext cx="0" cy="2460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664325" y="4491038"/>
              <a:ext cx="463550" cy="292100"/>
            </a:xfrm>
            <a:custGeom>
              <a:avLst/>
              <a:gdLst>
                <a:gd name="T0" fmla="*/ 0 w 672"/>
                <a:gd name="T1" fmla="*/ 0 h 336"/>
                <a:gd name="T2" fmla="*/ 0 w 672"/>
                <a:gd name="T3" fmla="*/ 2147483647 h 336"/>
                <a:gd name="T4" fmla="*/ 2147483647 w 672"/>
                <a:gd name="T5" fmla="*/ 2147483647 h 336"/>
                <a:gd name="T6" fmla="*/ 2147483647 w 672"/>
                <a:gd name="T7" fmla="*/ 2147483647 h 336"/>
                <a:gd name="T8" fmla="*/ 2147483647 w 672"/>
                <a:gd name="T9" fmla="*/ 2147483647 h 336"/>
                <a:gd name="T10" fmla="*/ 2147483647 w 672"/>
                <a:gd name="T11" fmla="*/ 0 h 336"/>
                <a:gd name="T12" fmla="*/ 2147483647 w 672"/>
                <a:gd name="T13" fmla="*/ 0 h 336"/>
                <a:gd name="T14" fmla="*/ 2147483647 w 672"/>
                <a:gd name="T15" fmla="*/ 2147483647 h 336"/>
                <a:gd name="T16" fmla="*/ 2147483647 w 672"/>
                <a:gd name="T17" fmla="*/ 0 h 336"/>
                <a:gd name="T18" fmla="*/ 0 w 672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2"/>
                <a:gd name="T31" fmla="*/ 0 h 336"/>
                <a:gd name="T32" fmla="*/ 672 w 672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2" h="336">
                  <a:moveTo>
                    <a:pt x="0" y="0"/>
                  </a:moveTo>
                  <a:lnTo>
                    <a:pt x="0" y="144"/>
                  </a:lnTo>
                  <a:lnTo>
                    <a:pt x="144" y="336"/>
                  </a:lnTo>
                  <a:lnTo>
                    <a:pt x="480" y="336"/>
                  </a:lnTo>
                  <a:lnTo>
                    <a:pt x="672" y="144"/>
                  </a:lnTo>
                  <a:lnTo>
                    <a:pt x="672" y="0"/>
                  </a:lnTo>
                  <a:lnTo>
                    <a:pt x="432" y="0"/>
                  </a:lnTo>
                  <a:lnTo>
                    <a:pt x="336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6559550" y="4365625"/>
              <a:ext cx="331788" cy="500063"/>
            </a:xfrm>
            <a:custGeom>
              <a:avLst/>
              <a:gdLst>
                <a:gd name="T0" fmla="*/ 2147483647 w 480"/>
                <a:gd name="T1" fmla="*/ 2147483647 h 576"/>
                <a:gd name="T2" fmla="*/ 0 w 480"/>
                <a:gd name="T3" fmla="*/ 2147483647 h 576"/>
                <a:gd name="T4" fmla="*/ 0 w 480"/>
                <a:gd name="T5" fmla="*/ 2147483647 h 576"/>
                <a:gd name="T6" fmla="*/ 0 w 480"/>
                <a:gd name="T7" fmla="*/ 0 h 576"/>
                <a:gd name="T8" fmla="*/ 2147483647 w 480"/>
                <a:gd name="T9" fmla="*/ 0 h 576"/>
                <a:gd name="T10" fmla="*/ 2147483647 w 480"/>
                <a:gd name="T11" fmla="*/ 2147483647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576"/>
                <a:gd name="T20" fmla="*/ 480 w 480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576">
                  <a:moveTo>
                    <a:pt x="480" y="576"/>
                  </a:moveTo>
                  <a:lnTo>
                    <a:pt x="0" y="576"/>
                  </a:lnTo>
                  <a:lnTo>
                    <a:pt x="0" y="48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14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82" name="Text Box 81"/>
            <p:cNvSpPr txBox="1">
              <a:spLocks noChangeArrowheads="1"/>
            </p:cNvSpPr>
            <p:nvPr/>
          </p:nvSpPr>
          <p:spPr bwMode="auto">
            <a:xfrm>
              <a:off x="6764338" y="4514850"/>
              <a:ext cx="219075" cy="231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9954" tIns="49977" rIns="99954" bIns="49977">
              <a:spAutoFit/>
            </a:bodyPr>
            <a:lstStyle/>
            <a:p>
              <a:pPr algn="ctr" defTabSz="992188"/>
              <a:r>
                <a:rPr lang="en-US" sz="900" b="1">
                  <a:solidFill>
                    <a:srgbClr val="000000"/>
                  </a:solidFill>
                  <a:latin typeface="Helvetica" pitchFamily="34" charset="0"/>
                </a:rPr>
                <a:t>+</a:t>
              </a: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6888163" y="4789488"/>
              <a:ext cx="0" cy="1730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6980238" y="3716338"/>
              <a:ext cx="0" cy="2301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543675" y="4962525"/>
              <a:ext cx="768350" cy="21907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264" tIns="49633" rIns="99264" bIns="49633" anchor="ctr"/>
            <a:lstStyle/>
            <a:p>
              <a:pPr algn="ctr" defTabSz="992188" eaLnBrk="0" hangingPunct="0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Normalize</a:t>
              </a:r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 flipV="1">
              <a:off x="7343775" y="4662488"/>
              <a:ext cx="53975" cy="47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7094538" y="4621213"/>
              <a:ext cx="3286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32</a:t>
              </a: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 flipV="1">
              <a:off x="7375525" y="3709988"/>
              <a:ext cx="0" cy="15541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 flipH="1" flipV="1">
              <a:off x="6883400" y="5264150"/>
              <a:ext cx="4984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V="1">
              <a:off x="6946900" y="3735388"/>
              <a:ext cx="61913" cy="68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90"/>
            <p:cNvSpPr txBox="1">
              <a:spLocks noChangeArrowheads="1"/>
            </p:cNvSpPr>
            <p:nvPr/>
          </p:nvSpPr>
          <p:spPr bwMode="auto">
            <a:xfrm>
              <a:off x="6945313" y="3729038"/>
              <a:ext cx="3286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32</a:t>
              </a:r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 flipV="1">
              <a:off x="6888163" y="5180013"/>
              <a:ext cx="0" cy="825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7248525" y="3716338"/>
              <a:ext cx="0" cy="2301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 flipV="1">
              <a:off x="6724650" y="3309938"/>
              <a:ext cx="30163" cy="666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AutoShape 94"/>
            <p:cNvSpPr>
              <a:spLocks noChangeArrowheads="1"/>
            </p:cNvSpPr>
            <p:nvPr/>
          </p:nvSpPr>
          <p:spPr bwMode="auto">
            <a:xfrm>
              <a:off x="7675563" y="3870325"/>
              <a:ext cx="987425" cy="167322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6" name="Text Box 95"/>
            <p:cNvSpPr txBox="1">
              <a:spLocks noChangeArrowheads="1"/>
            </p:cNvSpPr>
            <p:nvPr/>
          </p:nvSpPr>
          <p:spPr bwMode="auto">
            <a:xfrm>
              <a:off x="7824788" y="5353050"/>
              <a:ext cx="7254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1000" b="1">
                  <a:solidFill>
                    <a:srgbClr val="000000"/>
                  </a:solidFill>
                  <a:latin typeface="Arial Narrow" pitchFamily="34" charset="0"/>
                </a:rPr>
                <a:t>FPMAC1</a:t>
              </a: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066088" y="3954463"/>
              <a:ext cx="463550" cy="292100"/>
            </a:xfrm>
            <a:custGeom>
              <a:avLst/>
              <a:gdLst>
                <a:gd name="T0" fmla="*/ 0 w 672"/>
                <a:gd name="T1" fmla="*/ 0 h 336"/>
                <a:gd name="T2" fmla="*/ 0 w 672"/>
                <a:gd name="T3" fmla="*/ 2147483647 h 336"/>
                <a:gd name="T4" fmla="*/ 2147483647 w 672"/>
                <a:gd name="T5" fmla="*/ 2147483647 h 336"/>
                <a:gd name="T6" fmla="*/ 2147483647 w 672"/>
                <a:gd name="T7" fmla="*/ 2147483647 h 336"/>
                <a:gd name="T8" fmla="*/ 2147483647 w 672"/>
                <a:gd name="T9" fmla="*/ 2147483647 h 336"/>
                <a:gd name="T10" fmla="*/ 2147483647 w 672"/>
                <a:gd name="T11" fmla="*/ 0 h 336"/>
                <a:gd name="T12" fmla="*/ 2147483647 w 672"/>
                <a:gd name="T13" fmla="*/ 0 h 336"/>
                <a:gd name="T14" fmla="*/ 2147483647 w 672"/>
                <a:gd name="T15" fmla="*/ 2147483647 h 336"/>
                <a:gd name="T16" fmla="*/ 2147483647 w 672"/>
                <a:gd name="T17" fmla="*/ 0 h 336"/>
                <a:gd name="T18" fmla="*/ 0 w 672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2"/>
                <a:gd name="T31" fmla="*/ 0 h 336"/>
                <a:gd name="T32" fmla="*/ 672 w 672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2" h="336">
                  <a:moveTo>
                    <a:pt x="0" y="0"/>
                  </a:moveTo>
                  <a:lnTo>
                    <a:pt x="0" y="144"/>
                  </a:lnTo>
                  <a:lnTo>
                    <a:pt x="144" y="336"/>
                  </a:lnTo>
                  <a:lnTo>
                    <a:pt x="480" y="336"/>
                  </a:lnTo>
                  <a:lnTo>
                    <a:pt x="672" y="144"/>
                  </a:lnTo>
                  <a:lnTo>
                    <a:pt x="672" y="0"/>
                  </a:lnTo>
                  <a:lnTo>
                    <a:pt x="432" y="0"/>
                  </a:lnTo>
                  <a:lnTo>
                    <a:pt x="336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Text Box 97"/>
            <p:cNvSpPr txBox="1">
              <a:spLocks noChangeArrowheads="1"/>
            </p:cNvSpPr>
            <p:nvPr/>
          </p:nvSpPr>
          <p:spPr bwMode="auto">
            <a:xfrm>
              <a:off x="8147050" y="4048125"/>
              <a:ext cx="266700" cy="231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algn="ctr" defTabSz="992188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x</a:t>
              </a:r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8264525" y="4246563"/>
              <a:ext cx="0" cy="2444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853363" y="4492625"/>
              <a:ext cx="463550" cy="293688"/>
            </a:xfrm>
            <a:custGeom>
              <a:avLst/>
              <a:gdLst>
                <a:gd name="T0" fmla="*/ 0 w 672"/>
                <a:gd name="T1" fmla="*/ 0 h 336"/>
                <a:gd name="T2" fmla="*/ 0 w 672"/>
                <a:gd name="T3" fmla="*/ 2147483647 h 336"/>
                <a:gd name="T4" fmla="*/ 2147483647 w 672"/>
                <a:gd name="T5" fmla="*/ 2147483647 h 336"/>
                <a:gd name="T6" fmla="*/ 2147483647 w 672"/>
                <a:gd name="T7" fmla="*/ 2147483647 h 336"/>
                <a:gd name="T8" fmla="*/ 2147483647 w 672"/>
                <a:gd name="T9" fmla="*/ 2147483647 h 336"/>
                <a:gd name="T10" fmla="*/ 2147483647 w 672"/>
                <a:gd name="T11" fmla="*/ 0 h 336"/>
                <a:gd name="T12" fmla="*/ 2147483647 w 672"/>
                <a:gd name="T13" fmla="*/ 0 h 336"/>
                <a:gd name="T14" fmla="*/ 2147483647 w 672"/>
                <a:gd name="T15" fmla="*/ 2147483647 h 336"/>
                <a:gd name="T16" fmla="*/ 2147483647 w 672"/>
                <a:gd name="T17" fmla="*/ 0 h 336"/>
                <a:gd name="T18" fmla="*/ 0 w 672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2"/>
                <a:gd name="T31" fmla="*/ 0 h 336"/>
                <a:gd name="T32" fmla="*/ 672 w 672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2" h="336">
                  <a:moveTo>
                    <a:pt x="0" y="0"/>
                  </a:moveTo>
                  <a:lnTo>
                    <a:pt x="0" y="144"/>
                  </a:lnTo>
                  <a:lnTo>
                    <a:pt x="144" y="336"/>
                  </a:lnTo>
                  <a:lnTo>
                    <a:pt x="480" y="336"/>
                  </a:lnTo>
                  <a:lnTo>
                    <a:pt x="672" y="144"/>
                  </a:lnTo>
                  <a:lnTo>
                    <a:pt x="672" y="0"/>
                  </a:lnTo>
                  <a:lnTo>
                    <a:pt x="432" y="0"/>
                  </a:lnTo>
                  <a:lnTo>
                    <a:pt x="336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7750175" y="4368800"/>
              <a:ext cx="330200" cy="500063"/>
            </a:xfrm>
            <a:custGeom>
              <a:avLst/>
              <a:gdLst>
                <a:gd name="T0" fmla="*/ 2147483647 w 480"/>
                <a:gd name="T1" fmla="*/ 2147483647 h 576"/>
                <a:gd name="T2" fmla="*/ 0 w 480"/>
                <a:gd name="T3" fmla="*/ 2147483647 h 576"/>
                <a:gd name="T4" fmla="*/ 0 w 480"/>
                <a:gd name="T5" fmla="*/ 2147483647 h 576"/>
                <a:gd name="T6" fmla="*/ 0 w 480"/>
                <a:gd name="T7" fmla="*/ 0 h 576"/>
                <a:gd name="T8" fmla="*/ 2147483647 w 480"/>
                <a:gd name="T9" fmla="*/ 0 h 576"/>
                <a:gd name="T10" fmla="*/ 2147483647 w 480"/>
                <a:gd name="T11" fmla="*/ 2147483647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576"/>
                <a:gd name="T20" fmla="*/ 480 w 480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576">
                  <a:moveTo>
                    <a:pt x="480" y="576"/>
                  </a:moveTo>
                  <a:lnTo>
                    <a:pt x="0" y="576"/>
                  </a:lnTo>
                  <a:lnTo>
                    <a:pt x="0" y="48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14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02" name="Text Box 101"/>
            <p:cNvSpPr txBox="1">
              <a:spLocks noChangeArrowheads="1"/>
            </p:cNvSpPr>
            <p:nvPr/>
          </p:nvSpPr>
          <p:spPr bwMode="auto">
            <a:xfrm>
              <a:off x="7953375" y="4516438"/>
              <a:ext cx="217488" cy="231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9954" tIns="49977" rIns="99954" bIns="49977">
              <a:spAutoFit/>
            </a:bodyPr>
            <a:lstStyle/>
            <a:p>
              <a:pPr algn="ctr" defTabSz="992188"/>
              <a:r>
                <a:rPr lang="en-US" sz="900" b="1">
                  <a:solidFill>
                    <a:srgbClr val="000000"/>
                  </a:solidFill>
                  <a:latin typeface="Helvetica" pitchFamily="34" charset="0"/>
                </a:rPr>
                <a:t>+</a:t>
              </a:r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8077200" y="4792663"/>
              <a:ext cx="0" cy="1730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>
              <a:off x="8170863" y="3717925"/>
              <a:ext cx="0" cy="231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 flipV="1">
              <a:off x="8534400" y="4665663"/>
              <a:ext cx="52388" cy="46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 Box 105"/>
            <p:cNvSpPr txBox="1">
              <a:spLocks noChangeArrowheads="1"/>
            </p:cNvSpPr>
            <p:nvPr/>
          </p:nvSpPr>
          <p:spPr bwMode="auto">
            <a:xfrm>
              <a:off x="8285163" y="4621213"/>
              <a:ext cx="32861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32</a:t>
              </a: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V="1">
              <a:off x="8564563" y="3713163"/>
              <a:ext cx="0" cy="15541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H="1" flipV="1">
              <a:off x="8072438" y="5267325"/>
              <a:ext cx="5000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 flipV="1">
              <a:off x="8135938" y="3738563"/>
              <a:ext cx="63500" cy="68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109"/>
            <p:cNvSpPr txBox="1">
              <a:spLocks noChangeArrowheads="1"/>
            </p:cNvSpPr>
            <p:nvPr/>
          </p:nvSpPr>
          <p:spPr bwMode="auto">
            <a:xfrm>
              <a:off x="8134350" y="3721100"/>
              <a:ext cx="328613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64" tIns="49633" rIns="99264" bIns="49633">
              <a:spAutoFit/>
            </a:bodyPr>
            <a:lstStyle/>
            <a:p>
              <a:pPr defTabSz="992188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32</a:t>
              </a: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 flipV="1">
              <a:off x="8077200" y="5183188"/>
              <a:ext cx="0" cy="809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>
              <a:off x="8439150" y="3717925"/>
              <a:ext cx="0" cy="231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 flipH="1">
              <a:off x="5843588" y="1744663"/>
              <a:ext cx="228600" cy="647700"/>
              <a:chOff x="540" y="947"/>
              <a:chExt cx="191" cy="484"/>
            </a:xfrm>
          </p:grpSpPr>
          <p:sp>
            <p:nvSpPr>
              <p:cNvPr id="114" name="Text Box 113"/>
              <p:cNvSpPr txBox="1">
                <a:spLocks noChangeArrowheads="1"/>
              </p:cNvSpPr>
              <p:nvPr/>
            </p:nvSpPr>
            <p:spPr bwMode="auto">
              <a:xfrm rot="16200000">
                <a:off x="425" y="1062"/>
                <a:ext cx="421" cy="1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000" b="1">
                    <a:solidFill>
                      <a:srgbClr val="000000"/>
                    </a:solidFill>
                    <a:latin typeface="Arial Narrow" pitchFamily="34" charset="0"/>
                  </a:rPr>
                  <a:t>MSINT</a:t>
                </a:r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 rot="-5400000">
                <a:off x="429" y="1139"/>
                <a:ext cx="441" cy="14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16" name="Text Box 115"/>
            <p:cNvSpPr txBox="1">
              <a:spLocks noChangeArrowheads="1"/>
            </p:cNvSpPr>
            <p:nvPr/>
          </p:nvSpPr>
          <p:spPr bwMode="auto">
            <a:xfrm>
              <a:off x="5240338" y="2411413"/>
              <a:ext cx="581025" cy="2238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pitchFamily="34" charset="0"/>
                </a:rPr>
                <a:t>MSINT</a:t>
              </a: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5270500" y="2425700"/>
              <a:ext cx="525463" cy="1936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18" name="Text Box 117"/>
            <p:cNvSpPr txBox="1">
              <a:spLocks noChangeArrowheads="1"/>
            </p:cNvSpPr>
            <p:nvPr/>
          </p:nvSpPr>
          <p:spPr bwMode="auto">
            <a:xfrm>
              <a:off x="5224463" y="1693863"/>
              <a:ext cx="581025" cy="222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pitchFamily="34" charset="0"/>
                </a:rPr>
                <a:t>MSINT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5265738" y="1689100"/>
              <a:ext cx="525462" cy="1936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7735888" y="4962525"/>
              <a:ext cx="768350" cy="21907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264" tIns="49633" rIns="99264" bIns="49633" anchor="ctr"/>
            <a:lstStyle/>
            <a:p>
              <a:pPr algn="ctr" defTabSz="992188" eaLnBrk="0" hangingPunct="0"/>
              <a:r>
                <a:rPr lang="en-US" sz="900" b="1">
                  <a:solidFill>
                    <a:srgbClr val="000000"/>
                  </a:solidFill>
                  <a:latin typeface="Arial Narrow" pitchFamily="34" charset="0"/>
                </a:rPr>
                <a:t>Normalize</a:t>
              </a:r>
            </a:p>
          </p:txBody>
        </p:sp>
        <p:sp>
          <p:nvSpPr>
            <p:cNvPr id="121" name="Text Box 120"/>
            <p:cNvSpPr txBox="1">
              <a:spLocks noChangeArrowheads="1"/>
            </p:cNvSpPr>
            <p:nvPr/>
          </p:nvSpPr>
          <p:spPr bwMode="auto">
            <a:xfrm>
              <a:off x="4659313" y="5559425"/>
              <a:ext cx="801687" cy="50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Tile</a:t>
              </a:r>
            </a:p>
          </p:txBody>
        </p:sp>
        <p:grpSp>
          <p:nvGrpSpPr>
            <p:cNvPr id="122" name="Group 121"/>
            <p:cNvGrpSpPr>
              <a:grpSpLocks/>
            </p:cNvGrpSpPr>
            <p:nvPr/>
          </p:nvGrpSpPr>
          <p:grpSpPr bwMode="auto">
            <a:xfrm rot="19334321" flipH="1">
              <a:off x="6159500" y="2452688"/>
              <a:ext cx="69850" cy="592137"/>
              <a:chOff x="785" y="311"/>
              <a:chExt cx="71" cy="208"/>
            </a:xfrm>
          </p:grpSpPr>
          <p:sp>
            <p:nvSpPr>
              <p:cNvPr id="123" name="Line 122"/>
              <p:cNvSpPr>
                <a:spLocks noChangeShapeType="1"/>
              </p:cNvSpPr>
              <p:nvPr/>
            </p:nvSpPr>
            <p:spPr bwMode="auto">
              <a:xfrm flipV="1">
                <a:off x="856" y="313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23"/>
              <p:cNvSpPr>
                <a:spLocks noChangeShapeType="1"/>
              </p:cNvSpPr>
              <p:nvPr/>
            </p:nvSpPr>
            <p:spPr bwMode="auto">
              <a:xfrm flipV="1">
                <a:off x="785" y="311"/>
                <a:ext cx="0" cy="20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Fine-Grain Power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3" descr="full Die lighted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18098" t="-139" r="40625"/>
          <a:stretch>
            <a:fillRect/>
          </a:stretch>
        </p:blipFill>
        <p:spPr bwMode="auto">
          <a:xfrm>
            <a:off x="2998788" y="3025775"/>
            <a:ext cx="1557337" cy="2516188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  <a:effectLst>
            <a:outerShdw dist="107763" dir="2700000" algn="ctr" rotWithShape="0">
              <a:srgbClr val="919191">
                <a:alpha val="50000"/>
              </a:srgb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49600" y="3135313"/>
            <a:ext cx="190500" cy="220662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2025" y="3556000"/>
            <a:ext cx="190500" cy="220663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44950" y="3135313"/>
            <a:ext cx="190500" cy="220662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37050" y="4244975"/>
            <a:ext cx="190500" cy="219075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38475" y="4675188"/>
            <a:ext cx="190500" cy="219075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056063" y="3805238"/>
            <a:ext cx="188912" cy="219075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56063" y="5114925"/>
            <a:ext cx="188912" cy="219075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40088" y="4675188"/>
            <a:ext cx="190500" cy="219075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40088" y="4445000"/>
            <a:ext cx="190500" cy="220663"/>
          </a:xfrm>
          <a:prstGeom prst="rect">
            <a:avLst/>
          </a:prstGeom>
          <a:solidFill>
            <a:srgbClr val="000099">
              <a:alpha val="70195"/>
            </a:srgbClr>
          </a:solidFill>
          <a:ln w="28575">
            <a:solidFill>
              <a:srgbClr val="FC0128"/>
            </a:solidFill>
            <a:prstDash val="sysDot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en-US" sz="14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1625" y="6088063"/>
            <a:ext cx="85407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Scalable power to match workload demands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6225" y="3251200"/>
            <a:ext cx="2306638" cy="2206625"/>
          </a:xfrm>
          <a:prstGeom prst="rect">
            <a:avLst/>
          </a:prstGeom>
          <a:solidFill>
            <a:srgbClr val="000099"/>
          </a:solidFill>
          <a:ln w="38100">
            <a:solidFill>
              <a:srgbClr val="FC0128"/>
            </a:solidFill>
            <a:prstDash val="dash"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rgbClr val="FFFFFF"/>
                </a:solidFill>
                <a:latin typeface="Arial Narrow"/>
              </a:rPr>
              <a:t>Dynamic sleep</a:t>
            </a:r>
          </a:p>
          <a:p>
            <a:pPr fontAlgn="auto">
              <a:spcAft>
                <a:spcPts val="0"/>
              </a:spcAft>
              <a:defRPr/>
            </a:pPr>
            <a:endParaRPr lang="en-US" b="1" u="sng">
              <a:solidFill>
                <a:srgbClr val="FFFFFF"/>
              </a:solidFill>
              <a:latin typeface="Arial Narrow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Arial Narrow"/>
              </a:rPr>
              <a:t>STANDBY: 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US" sz="1600">
                <a:solidFill>
                  <a:srgbClr val="FFFFFF"/>
                </a:solidFill>
                <a:latin typeface="Arial Narrow"/>
              </a:rPr>
              <a:t> Memory retains data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US" sz="1600">
                <a:solidFill>
                  <a:srgbClr val="FFFFFF"/>
                </a:solidFill>
                <a:latin typeface="Arial Narrow"/>
              </a:rPr>
              <a:t> </a:t>
            </a:r>
            <a:r>
              <a:rPr lang="en-US" sz="1600" b="1">
                <a:solidFill>
                  <a:srgbClr val="FFFFFF"/>
                </a:solidFill>
                <a:latin typeface="Arial Narrow"/>
              </a:rPr>
              <a:t>50%</a:t>
            </a:r>
            <a:r>
              <a:rPr lang="en-US" sz="1600">
                <a:solidFill>
                  <a:srgbClr val="FFFFFF"/>
                </a:solidFill>
                <a:latin typeface="Arial Narrow"/>
              </a:rPr>
              <a:t> less power/tile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Arial Narrow"/>
              </a:rPr>
              <a:t>FULL SLEEP:</a:t>
            </a:r>
            <a:r>
              <a:rPr lang="en-US" sz="1600">
                <a:solidFill>
                  <a:srgbClr val="FFFFFF"/>
                </a:solidFill>
                <a:latin typeface="Arial Narrow"/>
              </a:rPr>
              <a:t> 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US" sz="1600">
                <a:solidFill>
                  <a:srgbClr val="FFFFFF"/>
                </a:solidFill>
                <a:latin typeface="Arial Narrow"/>
              </a:rPr>
              <a:t>Memories fully off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en-US" sz="1600" b="1">
                <a:solidFill>
                  <a:srgbClr val="FFFFFF"/>
                </a:solidFill>
                <a:latin typeface="Arial Narrow"/>
              </a:rPr>
              <a:t>80%</a:t>
            </a:r>
            <a:r>
              <a:rPr lang="en-US" sz="1600">
                <a:solidFill>
                  <a:srgbClr val="FFFFFF"/>
                </a:solidFill>
                <a:latin typeface="Arial Narrow"/>
              </a:rPr>
              <a:t> less power/tile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</a:rPr>
              <a:t> 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048250" y="1409700"/>
            <a:ext cx="381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21 sleep regions per tile </a:t>
            </a:r>
            <a:r>
              <a:rPr lang="en-US" sz="1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(not all shown)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503488" y="3667125"/>
            <a:ext cx="1016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919191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44988" y="1838325"/>
            <a:ext cx="4318000" cy="3810000"/>
            <a:chOff x="2896" y="1080"/>
            <a:chExt cx="2720" cy="2400"/>
          </a:xfrm>
        </p:grpSpPr>
        <p:pic>
          <p:nvPicPr>
            <p:cNvPr id="20" name="Picture 18" descr="Pltile2_5_port_ISSCC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4" y="1087"/>
              <a:ext cx="2238" cy="236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919191">
                  <a:alpha val="50000"/>
                </a:srgbClr>
              </a:outerShdw>
            </a:effectLst>
          </p:spPr>
        </p:pic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792" y="1080"/>
              <a:ext cx="808" cy="1104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FP </a:t>
              </a:r>
              <a:b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</a:b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Engine 1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808" y="2224"/>
              <a:ext cx="808" cy="1104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FP </a:t>
              </a:r>
              <a:b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</a:b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Engine 2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360" y="2488"/>
              <a:ext cx="1232" cy="960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Router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6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endPara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endParaRPr lang="en-US" sz="1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344" y="1104"/>
              <a:ext cx="872" cy="528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Data Memory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792" y="1752"/>
              <a:ext cx="856" cy="600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Instruction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Memory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1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en-US" sz="1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896" y="1096"/>
              <a:ext cx="432" cy="1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04" y="2728"/>
              <a:ext cx="456" cy="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5056188" y="1838325"/>
            <a:ext cx="3606800" cy="3759200"/>
            <a:chOff x="3344" y="1080"/>
            <a:chExt cx="2272" cy="2368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792" y="1080"/>
              <a:ext cx="808" cy="1104"/>
            </a:xfrm>
            <a:prstGeom prst="rect">
              <a:avLst/>
            </a:prstGeom>
            <a:solidFill>
              <a:srgbClr val="000099">
                <a:alpha val="70195"/>
              </a:srgbClr>
            </a:solidFill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  <a:t>FP </a:t>
              </a:r>
              <a:b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  <a:t>Engine 1</a:t>
              </a:r>
            </a:p>
            <a:p>
              <a:pPr algn="ctr"/>
              <a:endParaRPr lang="en-US" sz="1600" i="1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/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Sleeping:</a:t>
              </a:r>
            </a:p>
            <a:p>
              <a:pPr algn="ctr"/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90% less</a:t>
              </a:r>
              <a:b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power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808" y="2224"/>
              <a:ext cx="808" cy="1104"/>
            </a:xfrm>
            <a:prstGeom prst="rect">
              <a:avLst/>
            </a:prstGeom>
            <a:solidFill>
              <a:srgbClr val="000099">
                <a:alpha val="70195"/>
              </a:srgbClr>
            </a:solidFill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  <a:t>FP </a:t>
              </a:r>
              <a:b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  <a:t>Engine 2</a:t>
              </a:r>
            </a:p>
            <a:p>
              <a:pPr algn="ctr"/>
              <a:endParaRPr lang="en-US" sz="1600" i="1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/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Sleeping:</a:t>
              </a:r>
            </a:p>
            <a:p>
              <a:pPr algn="ctr"/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90% less</a:t>
              </a:r>
              <a:b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power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360" y="2488"/>
              <a:ext cx="1232" cy="960"/>
            </a:xfrm>
            <a:prstGeom prst="rect">
              <a:avLst/>
            </a:prstGeom>
            <a:solidFill>
              <a:srgbClr val="000099">
                <a:alpha val="70195"/>
              </a:srgbClr>
            </a:solidFill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Verdana" pitchFamily="34" charset="0"/>
                </a:rPr>
                <a:t>Router</a:t>
              </a:r>
            </a:p>
            <a:p>
              <a:pPr algn="ctr"/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Sleeping:</a:t>
              </a:r>
            </a:p>
            <a:p>
              <a:pPr algn="ctr"/>
              <a:r>
                <a:rPr lang="en-US" sz="1600" i="1">
                  <a:solidFill>
                    <a:srgbClr val="FFFFFF"/>
                  </a:solidFill>
                  <a:latin typeface="Verdana" pitchFamily="34" charset="0"/>
                </a:rPr>
                <a:t>10% less power</a:t>
              </a:r>
            </a:p>
            <a:p>
              <a:pPr algn="ctr"/>
              <a:r>
                <a:rPr lang="en-US" sz="1400" i="1">
                  <a:solidFill>
                    <a:srgbClr val="FFFFFF"/>
                  </a:solidFill>
                  <a:latin typeface="Verdana" pitchFamily="34" charset="0"/>
                </a:rPr>
                <a:t>(stays on to </a:t>
              </a:r>
            </a:p>
            <a:p>
              <a:pPr algn="ctr"/>
              <a:r>
                <a:rPr lang="en-US" sz="1400" i="1">
                  <a:solidFill>
                    <a:srgbClr val="FFFFFF"/>
                  </a:solidFill>
                  <a:latin typeface="Verdana" pitchFamily="34" charset="0"/>
                </a:rPr>
                <a:t>pass traffic)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344" y="1104"/>
              <a:ext cx="872" cy="528"/>
            </a:xfrm>
            <a:prstGeom prst="rect">
              <a:avLst/>
            </a:prstGeom>
            <a:solidFill>
              <a:srgbClr val="000099">
                <a:alpha val="70195"/>
              </a:srgbClr>
            </a:solidFill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Data Memory</a:t>
              </a:r>
            </a:p>
            <a:p>
              <a:pPr algn="ctr"/>
              <a:r>
                <a:rPr lang="en-US" sz="1400" i="1">
                  <a:solidFill>
                    <a:srgbClr val="FFFFFF"/>
                  </a:solidFill>
                  <a:latin typeface="Verdana" pitchFamily="34" charset="0"/>
                </a:rPr>
                <a:t>Sleeping:</a:t>
              </a:r>
              <a:br>
                <a:rPr lang="en-US" sz="1400" i="1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1200" i="1">
                  <a:solidFill>
                    <a:srgbClr val="FFFFFF"/>
                  </a:solidFill>
                  <a:latin typeface="Verdana" pitchFamily="34" charset="0"/>
                </a:rPr>
                <a:t>57% less power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792" y="1752"/>
              <a:ext cx="856" cy="600"/>
            </a:xfrm>
            <a:prstGeom prst="rect">
              <a:avLst/>
            </a:prstGeom>
            <a:solidFill>
              <a:srgbClr val="000099">
                <a:alpha val="70195"/>
              </a:srgbClr>
            </a:solidFill>
            <a:ln w="28575">
              <a:solidFill>
                <a:srgbClr val="FC0128"/>
              </a:solidFill>
              <a:prstDash val="sysDot"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Instruction</a:t>
              </a:r>
            </a:p>
            <a:p>
              <a:pPr algn="ctr"/>
              <a:r>
                <a:rPr lang="en-US" sz="1400" b="1">
                  <a:solidFill>
                    <a:srgbClr val="FFFFFF"/>
                  </a:solidFill>
                  <a:latin typeface="Verdana" pitchFamily="34" charset="0"/>
                </a:rPr>
                <a:t> Memory</a:t>
              </a:r>
            </a:p>
            <a:p>
              <a:pPr algn="ctr"/>
              <a:r>
                <a:rPr lang="en-US" sz="1400" i="1">
                  <a:solidFill>
                    <a:srgbClr val="FFFFFF"/>
                  </a:solidFill>
                  <a:latin typeface="Verdana" pitchFamily="34" charset="0"/>
                </a:rPr>
                <a:t>Sleeping:</a:t>
              </a:r>
              <a:br>
                <a:rPr lang="en-US" sz="1400" i="1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1200" i="1">
                  <a:solidFill>
                    <a:srgbClr val="FFFFFF"/>
                  </a:solidFill>
                  <a:latin typeface="Verdana" pitchFamily="34" charset="0"/>
                </a:rPr>
                <a:t>56% less power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5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5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5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5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5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5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448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 ports, wormhole, 5cycle pipeline</a:t>
            </a:r>
          </a:p>
          <a:p>
            <a:r>
              <a:rPr lang="en-US" dirty="0" smtClean="0"/>
              <a:t>39-bit (32data , 6ctrl, 1str) bidirectional </a:t>
            </a:r>
            <a:r>
              <a:rPr lang="en-US" dirty="0" err="1" smtClean="0"/>
              <a:t>mesochronous</a:t>
            </a:r>
            <a:r>
              <a:rPr lang="en-US" dirty="0" smtClean="0"/>
              <a:t> P2P links per port</a:t>
            </a:r>
          </a:p>
          <a:p>
            <a:r>
              <a:rPr lang="en-US" dirty="0" smtClean="0"/>
              <a:t>2 logical lanes each with 16 flit-buffers</a:t>
            </a:r>
          </a:p>
          <a:p>
            <a:r>
              <a:rPr lang="en-US" dirty="0" smtClean="0"/>
              <a:t>Performance, area, power</a:t>
            </a:r>
          </a:p>
          <a:p>
            <a:pPr lvl="1"/>
            <a:r>
              <a:rPr lang="en-US" dirty="0" smtClean="0"/>
              <a:t>Freq 5.1GHz @ 1.2V </a:t>
            </a:r>
          </a:p>
          <a:p>
            <a:pPr lvl="1"/>
            <a:r>
              <a:rPr lang="en-US" dirty="0" smtClean="0"/>
              <a:t>102GB/s raw bandwidth</a:t>
            </a:r>
          </a:p>
          <a:p>
            <a:pPr lvl="1"/>
            <a:r>
              <a:rPr lang="en-US" dirty="0" smtClean="0"/>
              <a:t>Area 0.34mm2 (65nm)</a:t>
            </a:r>
          </a:p>
          <a:p>
            <a:pPr lvl="1"/>
            <a:r>
              <a:rPr lang="en-US" dirty="0" smtClean="0"/>
              <a:t>Power 945mW (1.2V), 470mW (1V), 98mW (0.75V)</a:t>
            </a:r>
          </a:p>
          <a:p>
            <a:r>
              <a:rPr lang="en-US" dirty="0" smtClean="0"/>
              <a:t>Fine-grained clock-gating + sleep (10 regions)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Content Placeholder 4" descr="IntelRout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" y="1144588"/>
            <a:ext cx="5892800" cy="4433887"/>
          </a:xfr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79450" y="5840413"/>
            <a:ext cx="1063625" cy="788987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Buffer</a:t>
            </a:r>
          </a:p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Write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43075" y="5840413"/>
            <a:ext cx="1062038" cy="788987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Buffer</a:t>
            </a:r>
          </a:p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Read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03525" y="5840413"/>
            <a:ext cx="1062038" cy="788987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Route</a:t>
            </a:r>
          </a:p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Compute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62388" y="5840413"/>
            <a:ext cx="1063625" cy="788987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it-IT" sz="2000" dirty="0">
                <a:solidFill>
                  <a:srgbClr val="000000"/>
                </a:solidFill>
                <a:latin typeface="Tahoma" pitchFamily="34" charset="0"/>
              </a:rPr>
              <a:t>Port/lane</a:t>
            </a:r>
          </a:p>
          <a:p>
            <a:pPr marL="342900" indent="-342900" algn="ctr"/>
            <a:r>
              <a:rPr lang="it-IT" sz="2000" dirty="0" smtClean="0">
                <a:solidFill>
                  <a:srgbClr val="000000"/>
                </a:solidFill>
                <a:latin typeface="Tahoma" pitchFamily="34" charset="0"/>
              </a:rPr>
              <a:t>Arbitr.</a:t>
            </a:r>
            <a:endParaRPr lang="it-IT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937125" y="5840413"/>
            <a:ext cx="1063625" cy="788987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Switch</a:t>
            </a:r>
          </a:p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Traversal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994400" y="5840413"/>
            <a:ext cx="1063625" cy="788987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Link</a:t>
            </a:r>
          </a:p>
          <a:p>
            <a:pPr marL="342900" indent="-342900" algn="ctr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Traversal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60388" y="5386388"/>
            <a:ext cx="1220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2400">
                <a:solidFill>
                  <a:srgbClr val="000000"/>
                </a:solidFill>
                <a:latin typeface="Tahoma" pitchFamily="34" charset="0"/>
              </a:rPr>
              <a:t>Pipeline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133600" y="1903413"/>
            <a:ext cx="930275" cy="739775"/>
          </a:xfrm>
          <a:prstGeom prst="rect">
            <a:avLst/>
          </a:prstGeom>
          <a:solidFill>
            <a:srgbClr val="FF9966">
              <a:alpha val="58823"/>
            </a:srgbClr>
          </a:solidFill>
          <a:ln w="28575" algn="ctr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3063875" y="1241425"/>
            <a:ext cx="1103313" cy="661988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786188" y="911225"/>
            <a:ext cx="3689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16R Regfile operated as a FIFO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2984500" y="2674938"/>
            <a:ext cx="409575" cy="725487"/>
          </a:xfrm>
          <a:prstGeom prst="ellipse">
            <a:avLst/>
          </a:prstGeom>
          <a:solidFill>
            <a:srgbClr val="FF9966">
              <a:alpha val="58823"/>
            </a:srgbClr>
          </a:solidFill>
          <a:ln w="28575" algn="ctr">
            <a:solidFill>
              <a:srgbClr val="FC0128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3268663" y="2012950"/>
            <a:ext cx="3436937" cy="677863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705600" y="1581150"/>
            <a:ext cx="230981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Tahoma" pitchFamily="34" charset="0"/>
              </a:rPr>
              <a:t>2-stage,  per-port, RR arbitration, stablished once for entire packet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794375" y="4948238"/>
            <a:ext cx="2914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2000">
                <a:solidFill>
                  <a:srgbClr val="000000"/>
                </a:solidFill>
                <a:latin typeface="Tahoma" pitchFamily="34" charset="0"/>
              </a:rPr>
              <a:t>Xbar is fully nonblocking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Reliable and predictable electrical and physical properties </a:t>
            </a:r>
            <a:r>
              <a:rPr lang="en-US" dirty="0" smtClean="0">
                <a:sym typeface="Wingdings" pitchFamily="2" charset="2"/>
              </a:rPr>
              <a:t> Predictability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Regular geometry </a:t>
            </a:r>
            <a:r>
              <a:rPr lang="en-US" dirty="0" smtClean="0">
                <a:sym typeface="Wingdings" pitchFamily="2" charset="2"/>
              </a:rPr>
              <a:t> Scalability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Flexible </a:t>
            </a:r>
            <a:r>
              <a:rPr lang="en-US" dirty="0" err="1" smtClean="0"/>
              <a:t>QoS</a:t>
            </a:r>
            <a:r>
              <a:rPr lang="en-US" dirty="0" smtClean="0"/>
              <a:t> guarantees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Higher bandwidth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Reusable components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Buffers, arbiters, routers, protocol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KAIST BONE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 flipH="1" flipV="1">
            <a:off x="2179638" y="3606800"/>
            <a:ext cx="115887" cy="755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 flipH="1">
            <a:off x="6429375" y="4318000"/>
            <a:ext cx="1377950" cy="622300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OCN200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88" y="2663825"/>
            <a:ext cx="1512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RoboN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75" y="2495550"/>
            <a:ext cx="1522413" cy="1027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1450975" y="3829050"/>
            <a:ext cx="7027863" cy="647700"/>
            <a:chOff x="612" y="1252"/>
            <a:chExt cx="4763" cy="408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612" y="1570"/>
              <a:ext cx="4763" cy="0"/>
            </a:xfrm>
            <a:prstGeom prst="line">
              <a:avLst/>
            </a:prstGeom>
            <a:noFill/>
            <a:ln w="6032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H="1">
              <a:off x="2814" y="1479"/>
              <a:ext cx="0" cy="181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1830" y="1479"/>
              <a:ext cx="0" cy="181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846" y="1479"/>
              <a:ext cx="0" cy="181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3798" y="1479"/>
              <a:ext cx="0" cy="181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657" y="125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 i="1">
                  <a:solidFill>
                    <a:srgbClr val="000099"/>
                  </a:solidFill>
                  <a:latin typeface="Arial Narrow" pitchFamily="34" charset="0"/>
                  <a:ea typeface="Gulim" pitchFamily="34" charset="-127"/>
                </a:rPr>
                <a:t>2003</a:t>
              </a: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628" y="125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 i="1">
                  <a:solidFill>
                    <a:srgbClr val="000099"/>
                  </a:solidFill>
                  <a:latin typeface="Arial Narrow" pitchFamily="34" charset="0"/>
                  <a:ea typeface="Gulim" pitchFamily="34" charset="-127"/>
                </a:rPr>
                <a:t>2004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580" y="125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 i="1">
                  <a:solidFill>
                    <a:srgbClr val="000099"/>
                  </a:solidFill>
                  <a:latin typeface="Arial Narrow" pitchFamily="34" charset="0"/>
                  <a:ea typeface="Gulim" pitchFamily="34" charset="-127"/>
                </a:rPr>
                <a:t>2005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3578" y="125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 i="1">
                  <a:solidFill>
                    <a:srgbClr val="000099"/>
                  </a:solidFill>
                  <a:latin typeface="Arial Narrow" pitchFamily="34" charset="0"/>
                  <a:ea typeface="Gulim" pitchFamily="34" charset="-127"/>
                </a:rPr>
                <a:t>2006</a:t>
              </a: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H="1">
              <a:off x="4771" y="1479"/>
              <a:ext cx="0" cy="18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58" y="125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 i="1">
                  <a:solidFill>
                    <a:srgbClr val="FF0000"/>
                  </a:solidFill>
                  <a:latin typeface="Arial Narrow" pitchFamily="34" charset="0"/>
                  <a:ea typeface="Gulim" pitchFamily="34" charset="-127"/>
                </a:rPr>
                <a:t>2007</a:t>
              </a:r>
            </a:p>
          </p:txBody>
        </p:sp>
      </p:grp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1238250" y="1938338"/>
            <a:ext cx="1812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PROTONE</a:t>
            </a:r>
          </a:p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- Star topology</a:t>
            </a:r>
          </a:p>
        </p:txBody>
      </p:sp>
      <p:pic>
        <p:nvPicPr>
          <p:cNvPr id="22" name="Picture 38" descr="slim_spi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22885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32" descr="digi_cam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2308225"/>
            <a:ext cx="1158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3744913" y="3606800"/>
            <a:ext cx="106362" cy="755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740025" y="151765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Slim Spider</a:t>
            </a:r>
          </a:p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- Hierarchical star</a:t>
            </a: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H="1" flipV="1">
            <a:off x="7958138" y="3562350"/>
            <a:ext cx="115887" cy="755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651625" y="1517650"/>
            <a:ext cx="2466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 i="1">
                <a:solidFill>
                  <a:srgbClr val="FF0000"/>
                </a:solidFill>
                <a:latin typeface="Arial Narrow" pitchFamily="34" charset="0"/>
                <a:ea typeface="Gulim" pitchFamily="34" charset="-127"/>
              </a:rPr>
              <a:t>Memory Centric NoC</a:t>
            </a:r>
          </a:p>
          <a:p>
            <a:pPr algn="ctr" latinLnBrk="1"/>
            <a:r>
              <a:rPr kumimoji="1" lang="en-US" altLang="ko-KR" b="1" i="1">
                <a:solidFill>
                  <a:srgbClr val="FF0000"/>
                </a:solidFill>
                <a:latin typeface="Arial Narrow" pitchFamily="34" charset="0"/>
                <a:ea typeface="Gulim" pitchFamily="34" charset="-127"/>
              </a:rPr>
              <a:t>(Hierarchical star </a:t>
            </a:r>
          </a:p>
          <a:p>
            <a:pPr algn="ctr" latinLnBrk="1"/>
            <a:r>
              <a:rPr kumimoji="1" lang="en-US" altLang="ko-KR" b="1">
                <a:solidFill>
                  <a:srgbClr val="FF0000"/>
                </a:solidFill>
                <a:latin typeface="Arial Narrow" pitchFamily="34" charset="0"/>
                <a:ea typeface="Gulim" pitchFamily="34" charset="-127"/>
              </a:rPr>
              <a:t>+ Shared memory)</a:t>
            </a:r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H="1" flipV="1">
            <a:off x="5540375" y="3606800"/>
            <a:ext cx="115888" cy="755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4784725" y="1651000"/>
            <a:ext cx="173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IIS</a:t>
            </a:r>
          </a:p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- Configurable</a:t>
            </a: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7807325" y="4318000"/>
            <a:ext cx="88900" cy="577850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171450" y="2628900"/>
            <a:ext cx="8763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i="1">
                <a:solidFill>
                  <a:srgbClr val="222268"/>
                </a:solidFill>
                <a:latin typeface="Arial Narrow" pitchFamily="34" charset="0"/>
                <a:ea typeface="Gulim" pitchFamily="34" charset="-127"/>
              </a:rPr>
              <a:t>Star</a:t>
            </a:r>
            <a:endParaRPr kumimoji="1" lang="ko-KR" altLang="en-US" b="1" i="1">
              <a:solidFill>
                <a:srgbClr val="222268"/>
              </a:solidFill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32" name="TextBox 45"/>
          <p:cNvSpPr txBox="1">
            <a:spLocks noChangeArrowheads="1"/>
          </p:cNvSpPr>
          <p:nvPr/>
        </p:nvSpPr>
        <p:spPr bwMode="auto">
          <a:xfrm>
            <a:off x="133350" y="5014913"/>
            <a:ext cx="110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Mesh</a:t>
            </a:r>
            <a:endParaRPr kumimoji="1" lang="ko-KR" altLang="en-US" b="1" i="1">
              <a:solidFill>
                <a:srgbClr val="000000"/>
              </a:solidFill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2527300" y="4338638"/>
            <a:ext cx="533400" cy="776287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1860550" y="5159375"/>
            <a:ext cx="769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RAW,</a:t>
            </a:r>
          </a:p>
          <a:p>
            <a:pPr algn="ctr"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MIT</a:t>
            </a:r>
          </a:p>
        </p:txBody>
      </p:sp>
      <p:graphicFrame>
        <p:nvGraphicFramePr>
          <p:cNvPr id="35" name="Object 36"/>
          <p:cNvGraphicFramePr>
            <a:graphicFrameLocks noChangeAspect="1"/>
          </p:cNvGraphicFramePr>
          <p:nvPr/>
        </p:nvGraphicFramePr>
        <p:xfrm>
          <a:off x="2749550" y="5138738"/>
          <a:ext cx="1778000" cy="903287"/>
        </p:xfrm>
        <a:graphic>
          <a:graphicData uri="http://schemas.openxmlformats.org/presentationml/2006/ole">
            <p:oleObj spid="_x0000_s2050" name="Visio" r:id="rId7" imgW="4233446" imgH="2155686" progId="Visio.Drawing.11">
              <p:embed/>
            </p:oleObj>
          </a:graphicData>
        </a:graphic>
      </p:graphicFrame>
      <p:pic>
        <p:nvPicPr>
          <p:cNvPr id="36" name="_x35784560" descr="cif00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3300" y="5016500"/>
            <a:ext cx="6572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_x35742400" descr="cif000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0150" y="49609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838700" y="5094288"/>
            <a:ext cx="126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80-Tile </a:t>
            </a:r>
          </a:p>
          <a:p>
            <a:pPr algn="ctr" latinLnBrk="1"/>
            <a:r>
              <a:rPr kumimoji="1" lang="en-US" altLang="ko-KR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NoC, Intel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6838950" y="5583238"/>
            <a:ext cx="21415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sz="1500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Baseband processor </a:t>
            </a:r>
          </a:p>
          <a:p>
            <a:pPr algn="ctr" latinLnBrk="1"/>
            <a:r>
              <a:rPr kumimoji="1" lang="en-US" altLang="ko-KR" sz="1500" b="1" i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NoC, STMicro, et. al.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239713" y="6280150"/>
            <a:ext cx="160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2000" dirty="0">
                <a:solidFill>
                  <a:srgbClr val="000000"/>
                </a:solidFill>
                <a:latin typeface="Arial Narrow" pitchFamily="34" charset="0"/>
              </a:rPr>
              <a:t>[KimNOC07]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Serialization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225550" y="1403350"/>
          <a:ext cx="5689600" cy="2000250"/>
        </p:xfrm>
        <a:graphic>
          <a:graphicData uri="http://schemas.openxmlformats.org/presentationml/2006/ole">
            <p:oleObj spid="_x0000_s3074" name="Visio" r:id="rId3" imgW="8508569" imgH="2990235" progId="Visio.Drawing.11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521075" y="1584325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b="1" i="1">
                <a:solidFill>
                  <a:srgbClr val="660066"/>
                </a:solidFill>
                <a:latin typeface="Arial Narrow" pitchFamily="34" charset="0"/>
                <a:ea typeface="Gulim" pitchFamily="34" charset="-127"/>
              </a:rPr>
              <a:t>Reduced Link</a:t>
            </a:r>
          </a:p>
          <a:p>
            <a:pPr algn="ctr" latinLnBrk="1"/>
            <a:r>
              <a:rPr kumimoji="1" lang="en-US" altLang="ko-KR" b="1" i="1">
                <a:solidFill>
                  <a:srgbClr val="660066"/>
                </a:solidFill>
                <a:latin typeface="Arial Narrow" pitchFamily="34" charset="0"/>
                <a:ea typeface="Gulim" pitchFamily="34" charset="-127"/>
              </a:rPr>
              <a:t>Width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580187" y="2798763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b="1" i="1">
                <a:solidFill>
                  <a:srgbClr val="000099"/>
                </a:solidFill>
                <a:latin typeface="Arial Narrow" pitchFamily="34" charset="0"/>
                <a:ea typeface="Gulim" pitchFamily="34" charset="-127"/>
              </a:rPr>
              <a:t>Reduced </a:t>
            </a:r>
          </a:p>
          <a:p>
            <a:pPr algn="ctr" latinLnBrk="1"/>
            <a:r>
              <a:rPr kumimoji="1" lang="en-US" altLang="ko-KR" b="1" i="1">
                <a:solidFill>
                  <a:srgbClr val="000099"/>
                </a:solidFill>
                <a:latin typeface="Arial Narrow" pitchFamily="34" charset="0"/>
                <a:ea typeface="Gulim" pitchFamily="34" charset="-127"/>
              </a:rPr>
              <a:t>X-bar Switch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90500" y="4059238"/>
            <a:ext cx="2687637" cy="763587"/>
            <a:chOff x="171" y="2659"/>
            <a:chExt cx="1693" cy="481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0" y="2659"/>
              <a:ext cx="1524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Operation frequency</a:t>
              </a:r>
            </a:p>
            <a:p>
              <a:pPr latinLnBrk="1"/>
              <a:r>
                <a:rPr kumimoji="1" lang="en-US" altLang="ko-KR" sz="800" b="1">
                  <a:solidFill>
                    <a:srgbClr val="000000"/>
                  </a:solidFill>
                  <a:latin typeface="Arial Narrow" pitchFamily="34" charset="0"/>
                  <a:ea typeface="Gulim" pitchFamily="34" charset="-127"/>
                </a:rPr>
                <a:t> </a:t>
              </a:r>
            </a:p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Driver size</a:t>
              </a: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-5400000">
              <a:off x="194" y="2669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FFB6B6"/>
                </a:gs>
                <a:gs pos="50000">
                  <a:srgbClr val="FF0000"/>
                </a:gs>
                <a:gs pos="100000">
                  <a:srgbClr val="FFB6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 rot="-5400000">
              <a:off x="194" y="2942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FFB6B6"/>
                </a:gs>
                <a:gs pos="50000">
                  <a:srgbClr val="FF0000"/>
                </a:gs>
                <a:gs pos="100000">
                  <a:srgbClr val="FFB6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205162" y="4059238"/>
            <a:ext cx="2744788" cy="1160462"/>
            <a:chOff x="2086" y="2557"/>
            <a:chExt cx="1729" cy="731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67" y="2557"/>
              <a:ext cx="1548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Wire space </a:t>
              </a:r>
            </a:p>
            <a:p>
              <a:pPr latinLnBrk="1"/>
              <a:r>
                <a:rPr kumimoji="1" lang="en-US" altLang="ko-KR" sz="800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 </a:t>
              </a:r>
            </a:p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Capacitance load</a:t>
              </a:r>
            </a:p>
            <a:p>
              <a:pPr latinLnBrk="1"/>
              <a:r>
                <a:rPr kumimoji="1" lang="en-US" altLang="ko-KR" sz="800" b="1">
                  <a:solidFill>
                    <a:srgbClr val="000000"/>
                  </a:solidFill>
                  <a:latin typeface="Arial Narrow" pitchFamily="34" charset="0"/>
                  <a:ea typeface="Gulim" pitchFamily="34" charset="-127"/>
                </a:rPr>
                <a:t> </a:t>
              </a:r>
            </a:p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Energy consumption</a:t>
              </a:r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 rot="-5400000">
              <a:off x="2109" y="2580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FFB6B6"/>
                </a:gs>
                <a:gs pos="50000">
                  <a:srgbClr val="FF0000"/>
                </a:gs>
                <a:gs pos="100000">
                  <a:srgbClr val="FFB6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 rot="5400000">
              <a:off x="2109" y="2846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B6B6F0"/>
                </a:gs>
                <a:gs pos="50000">
                  <a:srgbClr val="0000CC"/>
                </a:gs>
                <a:gs pos="100000">
                  <a:srgbClr val="B6B6F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 rot="5400000">
              <a:off x="2109" y="3101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B6B6F0"/>
                </a:gs>
                <a:gs pos="50000">
                  <a:srgbClr val="0000CC"/>
                </a:gs>
                <a:gs pos="100000">
                  <a:srgbClr val="B6B6F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4286250" y="2933700"/>
            <a:ext cx="88900" cy="10795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7391400" y="3473450"/>
            <a:ext cx="44450" cy="5413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2216150" y="3384550"/>
            <a:ext cx="900112" cy="584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6086475" y="4059238"/>
            <a:ext cx="2879725" cy="1160462"/>
            <a:chOff x="3901" y="2642"/>
            <a:chExt cx="1814" cy="731"/>
          </a:xfrm>
        </p:grpSpPr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071" y="2642"/>
              <a:ext cx="1644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Coupling capacitance </a:t>
              </a:r>
            </a:p>
            <a:p>
              <a:pPr latinLnBrk="1"/>
              <a:r>
                <a:rPr kumimoji="1" lang="en-US" altLang="ko-KR" sz="800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 </a:t>
              </a:r>
            </a:p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Buffer resource</a:t>
              </a:r>
            </a:p>
            <a:p>
              <a:pPr latinLnBrk="1"/>
              <a:r>
                <a:rPr kumimoji="1" lang="en-US" altLang="ko-KR" sz="800" b="1">
                  <a:solidFill>
                    <a:srgbClr val="000000"/>
                  </a:solidFill>
                  <a:latin typeface="Arial Narrow" pitchFamily="34" charset="0"/>
                  <a:ea typeface="Gulim" pitchFamily="34" charset="-127"/>
                </a:rPr>
                <a:t> </a:t>
              </a:r>
            </a:p>
            <a:p>
              <a:pPr latinLnBrk="1"/>
              <a:r>
                <a:rPr kumimoji="1" lang="en-US" altLang="ko-KR" b="1">
                  <a:solidFill>
                    <a:srgbClr val="000066"/>
                  </a:solidFill>
                  <a:latin typeface="Arial Narrow" pitchFamily="34" charset="0"/>
                  <a:ea typeface="Gulim" pitchFamily="34" charset="-127"/>
                </a:rPr>
                <a:t>Switching energy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 rot="5400000">
              <a:off x="3924" y="2676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B6B6F0"/>
                </a:gs>
                <a:gs pos="50000">
                  <a:srgbClr val="0000CC"/>
                </a:gs>
                <a:gs pos="100000">
                  <a:srgbClr val="B6B6F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3" name="AutoShape 29"/>
            <p:cNvSpPr>
              <a:spLocks noChangeArrowheads="1"/>
            </p:cNvSpPr>
            <p:nvPr/>
          </p:nvSpPr>
          <p:spPr bwMode="auto">
            <a:xfrm rot="5400000">
              <a:off x="3924" y="2931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B6B6F0"/>
                </a:gs>
                <a:gs pos="50000">
                  <a:srgbClr val="0000CC"/>
                </a:gs>
                <a:gs pos="100000">
                  <a:srgbClr val="B6B6F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 rot="5400000">
              <a:off x="3924" y="3186"/>
              <a:ext cx="136" cy="182"/>
            </a:xfrm>
            <a:prstGeom prst="rightArrow">
              <a:avLst>
                <a:gd name="adj1" fmla="val 49454"/>
                <a:gd name="adj2" fmla="val 49449"/>
              </a:avLst>
            </a:prstGeom>
            <a:gradFill rotWithShape="1">
              <a:gsLst>
                <a:gs pos="0">
                  <a:srgbClr val="B6B6F0"/>
                </a:gs>
                <a:gs pos="50000">
                  <a:srgbClr val="0000CC"/>
                </a:gs>
                <a:gs pos="100000">
                  <a:srgbClr val="B6B6F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639762" y="5454650"/>
            <a:ext cx="7921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latinLnBrk="1">
              <a:tabLst>
                <a:tab pos="355600" algn="l"/>
              </a:tabLst>
            </a:pPr>
            <a:r>
              <a:rPr kumimoji="1" lang="en-US" altLang="ko-KR" sz="2200" dirty="0">
                <a:solidFill>
                  <a:srgbClr val="000000"/>
                </a:solidFill>
                <a:latin typeface="Arial Narrow" pitchFamily="34" charset="0"/>
                <a:ea typeface="Dotum" pitchFamily="34" charset="-127"/>
              </a:rPr>
              <a:t>→ </a:t>
            </a:r>
            <a:r>
              <a:rPr kumimoji="1" lang="en-US" altLang="ko-KR" sz="2200" dirty="0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Proper level of On-chip Serialization improves </a:t>
            </a:r>
            <a:r>
              <a:rPr kumimoji="1" lang="en-US" altLang="ko-KR" sz="2200" dirty="0" err="1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NoC</a:t>
            </a:r>
            <a:r>
              <a:rPr kumimoji="1" lang="en-US" altLang="ko-KR" sz="2200" dirty="0">
                <a:solidFill>
                  <a:srgbClr val="000000"/>
                </a:solidFill>
                <a:latin typeface="Arial Narrow" pitchFamily="34" charset="0"/>
                <a:ea typeface="Gulim" pitchFamily="34" charset="-127"/>
              </a:rPr>
              <a:t> performance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Memory-Centric </a:t>
            </a:r>
            <a:r>
              <a:rPr lang="en-US" dirty="0" err="1" smtClean="0"/>
              <a:t>NoC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76400"/>
            <a:ext cx="34671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Overall architecture</a:t>
            </a:r>
          </a:p>
          <a:p>
            <a:pPr lvl="1"/>
            <a:r>
              <a:rPr lang="en-US" dirty="0" smtClean="0"/>
              <a:t>10 RISC processors</a:t>
            </a:r>
          </a:p>
          <a:p>
            <a:pPr lvl="1"/>
            <a:r>
              <a:rPr lang="en-US" dirty="0" smtClean="0"/>
              <a:t>8 dual port memories</a:t>
            </a:r>
          </a:p>
          <a:p>
            <a:pPr lvl="1"/>
            <a:r>
              <a:rPr lang="en-US" dirty="0" smtClean="0"/>
              <a:t>4 Channel controllers</a:t>
            </a:r>
          </a:p>
          <a:p>
            <a:pPr lvl="1"/>
            <a:r>
              <a:rPr lang="en-US" dirty="0" smtClean="0"/>
              <a:t>Hierarchical-star topology packet switching network</a:t>
            </a:r>
          </a:p>
          <a:p>
            <a:pPr lvl="1"/>
            <a:r>
              <a:rPr lang="en-US" dirty="0" err="1" smtClean="0"/>
              <a:t>Mesochronous</a:t>
            </a:r>
            <a:r>
              <a:rPr lang="en-US" dirty="0" smtClean="0"/>
              <a:t> comm.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3913187" y="723900"/>
            <a:ext cx="5116513" cy="5923820"/>
            <a:chOff x="2532" y="495"/>
            <a:chExt cx="3067" cy="3551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32" y="495"/>
              <a:ext cx="3067" cy="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07"/>
            <p:cNvGrpSpPr>
              <a:grpSpLocks/>
            </p:cNvGrpSpPr>
            <p:nvPr/>
          </p:nvGrpSpPr>
          <p:grpSpPr bwMode="auto">
            <a:xfrm>
              <a:off x="2544" y="510"/>
              <a:ext cx="3044" cy="3521"/>
              <a:chOff x="2544" y="510"/>
              <a:chExt cx="3044" cy="3521"/>
            </a:xfrm>
          </p:grpSpPr>
          <p:sp>
            <p:nvSpPr>
              <p:cNvPr id="210" name="Freeform 7"/>
              <p:cNvSpPr>
                <a:spLocks/>
              </p:cNvSpPr>
              <p:nvPr/>
            </p:nvSpPr>
            <p:spPr bwMode="auto">
              <a:xfrm>
                <a:off x="2544" y="558"/>
                <a:ext cx="3044" cy="3426"/>
              </a:xfrm>
              <a:custGeom>
                <a:avLst/>
                <a:gdLst>
                  <a:gd name="T0" fmla="*/ 0 w 9676"/>
                  <a:gd name="T1" fmla="*/ 3 h 10885"/>
                  <a:gd name="T2" fmla="*/ 0 w 9676"/>
                  <a:gd name="T3" fmla="*/ 3 h 10885"/>
                  <a:gd name="T4" fmla="*/ 2 w 9676"/>
                  <a:gd name="T5" fmla="*/ 3 h 10885"/>
                  <a:gd name="T6" fmla="*/ 2 w 9676"/>
                  <a:gd name="T7" fmla="*/ 0 h 10885"/>
                  <a:gd name="T8" fmla="*/ 2 w 9676"/>
                  <a:gd name="T9" fmla="*/ 0 h 10885"/>
                  <a:gd name="T10" fmla="*/ 3 w 9676"/>
                  <a:gd name="T11" fmla="*/ 0 h 10885"/>
                  <a:gd name="T12" fmla="*/ 3 w 9676"/>
                  <a:gd name="T13" fmla="*/ 0 h 10885"/>
                  <a:gd name="T14" fmla="*/ 3 w 9676"/>
                  <a:gd name="T15" fmla="*/ 4 h 10885"/>
                  <a:gd name="T16" fmla="*/ 6 w 9676"/>
                  <a:gd name="T17" fmla="*/ 4 h 10885"/>
                  <a:gd name="T18" fmla="*/ 6 w 9676"/>
                  <a:gd name="T19" fmla="*/ 4 h 10885"/>
                  <a:gd name="T20" fmla="*/ 7 w 9676"/>
                  <a:gd name="T21" fmla="*/ 0 h 10885"/>
                  <a:gd name="T22" fmla="*/ 7 w 9676"/>
                  <a:gd name="T23" fmla="*/ 0 h 10885"/>
                  <a:gd name="T24" fmla="*/ 8 w 9676"/>
                  <a:gd name="T25" fmla="*/ 0 h 10885"/>
                  <a:gd name="T26" fmla="*/ 8 w 9676"/>
                  <a:gd name="T27" fmla="*/ 3 h 10885"/>
                  <a:gd name="T28" fmla="*/ 9 w 9676"/>
                  <a:gd name="T29" fmla="*/ 3 h 10885"/>
                  <a:gd name="T30" fmla="*/ 9 w 9676"/>
                  <a:gd name="T31" fmla="*/ 4 h 10885"/>
                  <a:gd name="T32" fmla="*/ 9 w 9676"/>
                  <a:gd name="T33" fmla="*/ 7 h 10885"/>
                  <a:gd name="T34" fmla="*/ 8 w 9676"/>
                  <a:gd name="T35" fmla="*/ 8 h 10885"/>
                  <a:gd name="T36" fmla="*/ 7 w 9676"/>
                  <a:gd name="T37" fmla="*/ 11 h 10885"/>
                  <a:gd name="T38" fmla="*/ 6 w 9676"/>
                  <a:gd name="T39" fmla="*/ 10 h 10885"/>
                  <a:gd name="T40" fmla="*/ 6 w 9676"/>
                  <a:gd name="T41" fmla="*/ 6 h 10885"/>
                  <a:gd name="T42" fmla="*/ 3 w 9676"/>
                  <a:gd name="T43" fmla="*/ 6 h 10885"/>
                  <a:gd name="T44" fmla="*/ 3 w 9676"/>
                  <a:gd name="T45" fmla="*/ 10 h 10885"/>
                  <a:gd name="T46" fmla="*/ 2 w 9676"/>
                  <a:gd name="T47" fmla="*/ 11 h 10885"/>
                  <a:gd name="T48" fmla="*/ 2 w 9676"/>
                  <a:gd name="T49" fmla="*/ 8 h 10885"/>
                  <a:gd name="T50" fmla="*/ 0 w 9676"/>
                  <a:gd name="T51" fmla="*/ 8 h 10885"/>
                  <a:gd name="T52" fmla="*/ 0 w 9676"/>
                  <a:gd name="T53" fmla="*/ 8 h 10885"/>
                  <a:gd name="T54" fmla="*/ 0 w 9676"/>
                  <a:gd name="T55" fmla="*/ 7 h 10885"/>
                  <a:gd name="T56" fmla="*/ 2 w 9676"/>
                  <a:gd name="T57" fmla="*/ 7 h 10885"/>
                  <a:gd name="T58" fmla="*/ 3 w 9676"/>
                  <a:gd name="T59" fmla="*/ 6 h 10885"/>
                  <a:gd name="T60" fmla="*/ 2 w 9676"/>
                  <a:gd name="T61" fmla="*/ 4 h 10885"/>
                  <a:gd name="T62" fmla="*/ 0 w 9676"/>
                  <a:gd name="T63" fmla="*/ 4 h 108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76"/>
                  <a:gd name="T97" fmla="*/ 0 h 10885"/>
                  <a:gd name="T98" fmla="*/ 9676 w 9676"/>
                  <a:gd name="T99" fmla="*/ 10885 h 108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76" h="10885">
                    <a:moveTo>
                      <a:pt x="0" y="3840"/>
                    </a:moveTo>
                    <a:lnTo>
                      <a:pt x="0" y="2963"/>
                    </a:lnTo>
                    <a:cubicBezTo>
                      <a:pt x="0" y="2829"/>
                      <a:pt x="109" y="2721"/>
                      <a:pt x="242" y="2721"/>
                    </a:cubicBezTo>
                    <a:lnTo>
                      <a:pt x="1875" y="2721"/>
                    </a:lnTo>
                    <a:cubicBezTo>
                      <a:pt x="2009" y="2721"/>
                      <a:pt x="2117" y="2613"/>
                      <a:pt x="2117" y="2479"/>
                    </a:cubicBezTo>
                    <a:cubicBezTo>
                      <a:pt x="2117" y="2479"/>
                      <a:pt x="2117" y="2479"/>
                      <a:pt x="2117" y="2479"/>
                    </a:cubicBezTo>
                    <a:lnTo>
                      <a:pt x="2117" y="242"/>
                    </a:lnTo>
                    <a:cubicBezTo>
                      <a:pt x="2117" y="108"/>
                      <a:pt x="2225" y="0"/>
                      <a:pt x="2359" y="0"/>
                    </a:cubicBezTo>
                    <a:lnTo>
                      <a:pt x="3236" y="0"/>
                    </a:lnTo>
                    <a:cubicBezTo>
                      <a:pt x="3369" y="0"/>
                      <a:pt x="3477" y="108"/>
                      <a:pt x="3477" y="242"/>
                    </a:cubicBezTo>
                    <a:cubicBezTo>
                      <a:pt x="3477" y="242"/>
                      <a:pt x="3477" y="242"/>
                      <a:pt x="3477" y="242"/>
                    </a:cubicBezTo>
                    <a:lnTo>
                      <a:pt x="3477" y="4444"/>
                    </a:lnTo>
                    <a:cubicBezTo>
                      <a:pt x="3477" y="4578"/>
                      <a:pt x="3586" y="4686"/>
                      <a:pt x="3719" y="4686"/>
                    </a:cubicBezTo>
                    <a:lnTo>
                      <a:pt x="6259" y="4686"/>
                    </a:lnTo>
                    <a:cubicBezTo>
                      <a:pt x="6393" y="4686"/>
                      <a:pt x="6501" y="4578"/>
                      <a:pt x="6501" y="4444"/>
                    </a:cubicBezTo>
                    <a:cubicBezTo>
                      <a:pt x="6501" y="4444"/>
                      <a:pt x="6501" y="4444"/>
                      <a:pt x="6501" y="4444"/>
                    </a:cubicBezTo>
                    <a:lnTo>
                      <a:pt x="6501" y="242"/>
                    </a:lnTo>
                    <a:cubicBezTo>
                      <a:pt x="6501" y="108"/>
                      <a:pt x="6609" y="0"/>
                      <a:pt x="6743" y="0"/>
                    </a:cubicBezTo>
                    <a:lnTo>
                      <a:pt x="7469" y="0"/>
                    </a:lnTo>
                    <a:cubicBezTo>
                      <a:pt x="7602" y="0"/>
                      <a:pt x="7711" y="108"/>
                      <a:pt x="7711" y="242"/>
                    </a:cubicBezTo>
                    <a:cubicBezTo>
                      <a:pt x="7711" y="242"/>
                      <a:pt x="7711" y="242"/>
                      <a:pt x="7711" y="242"/>
                    </a:cubicBezTo>
                    <a:lnTo>
                      <a:pt x="7711" y="3235"/>
                    </a:lnTo>
                    <a:cubicBezTo>
                      <a:pt x="7711" y="3369"/>
                      <a:pt x="7819" y="3477"/>
                      <a:pt x="7952" y="3477"/>
                    </a:cubicBezTo>
                    <a:lnTo>
                      <a:pt x="9434" y="3477"/>
                    </a:lnTo>
                    <a:cubicBezTo>
                      <a:pt x="9568" y="3477"/>
                      <a:pt x="9676" y="3585"/>
                      <a:pt x="9676" y="3719"/>
                    </a:cubicBezTo>
                    <a:cubicBezTo>
                      <a:pt x="9676" y="3719"/>
                      <a:pt x="9676" y="3719"/>
                      <a:pt x="9676" y="3719"/>
                    </a:cubicBezTo>
                    <a:lnTo>
                      <a:pt x="9676" y="7166"/>
                    </a:lnTo>
                    <a:cubicBezTo>
                      <a:pt x="9676" y="7299"/>
                      <a:pt x="9568" y="7408"/>
                      <a:pt x="9434" y="7408"/>
                    </a:cubicBezTo>
                    <a:lnTo>
                      <a:pt x="7952" y="7408"/>
                    </a:lnTo>
                    <a:cubicBezTo>
                      <a:pt x="7819" y="7408"/>
                      <a:pt x="7711" y="7516"/>
                      <a:pt x="7711" y="7649"/>
                    </a:cubicBezTo>
                    <a:lnTo>
                      <a:pt x="7711" y="10643"/>
                    </a:lnTo>
                    <a:cubicBezTo>
                      <a:pt x="7711" y="10776"/>
                      <a:pt x="7602" y="10885"/>
                      <a:pt x="7469" y="10885"/>
                    </a:cubicBezTo>
                    <a:lnTo>
                      <a:pt x="6743" y="10885"/>
                    </a:lnTo>
                    <a:cubicBezTo>
                      <a:pt x="6609" y="10885"/>
                      <a:pt x="6501" y="10776"/>
                      <a:pt x="6501" y="10643"/>
                    </a:cubicBezTo>
                    <a:lnTo>
                      <a:pt x="6501" y="6440"/>
                    </a:lnTo>
                    <a:cubicBezTo>
                      <a:pt x="6501" y="6306"/>
                      <a:pt x="6393" y="6198"/>
                      <a:pt x="6259" y="6198"/>
                    </a:cubicBezTo>
                    <a:lnTo>
                      <a:pt x="3719" y="6198"/>
                    </a:lnTo>
                    <a:cubicBezTo>
                      <a:pt x="3586" y="6198"/>
                      <a:pt x="3477" y="6306"/>
                      <a:pt x="3477" y="6440"/>
                    </a:cubicBezTo>
                    <a:lnTo>
                      <a:pt x="3477" y="10643"/>
                    </a:lnTo>
                    <a:cubicBezTo>
                      <a:pt x="3477" y="10776"/>
                      <a:pt x="3369" y="10885"/>
                      <a:pt x="3236" y="10885"/>
                    </a:cubicBezTo>
                    <a:lnTo>
                      <a:pt x="2359" y="10885"/>
                    </a:lnTo>
                    <a:cubicBezTo>
                      <a:pt x="2225" y="10885"/>
                      <a:pt x="2117" y="10776"/>
                      <a:pt x="2117" y="10643"/>
                    </a:cubicBezTo>
                    <a:lnTo>
                      <a:pt x="2117" y="8405"/>
                    </a:lnTo>
                    <a:cubicBezTo>
                      <a:pt x="2117" y="8272"/>
                      <a:pt x="2009" y="8163"/>
                      <a:pt x="1875" y="8163"/>
                    </a:cubicBezTo>
                    <a:lnTo>
                      <a:pt x="242" y="8163"/>
                    </a:lnTo>
                    <a:cubicBezTo>
                      <a:pt x="109" y="8163"/>
                      <a:pt x="0" y="8055"/>
                      <a:pt x="0" y="7922"/>
                    </a:cubicBezTo>
                    <a:lnTo>
                      <a:pt x="0" y="7045"/>
                    </a:lnTo>
                    <a:cubicBezTo>
                      <a:pt x="0" y="6911"/>
                      <a:pt x="109" y="6803"/>
                      <a:pt x="242" y="6803"/>
                    </a:cubicBezTo>
                    <a:lnTo>
                      <a:pt x="2328" y="6803"/>
                    </a:lnTo>
                    <a:cubicBezTo>
                      <a:pt x="2462" y="6803"/>
                      <a:pt x="2570" y="6695"/>
                      <a:pt x="2570" y="6561"/>
                    </a:cubicBezTo>
                    <a:cubicBezTo>
                      <a:pt x="2570" y="6561"/>
                      <a:pt x="2570" y="6561"/>
                      <a:pt x="2570" y="6561"/>
                    </a:cubicBezTo>
                    <a:lnTo>
                      <a:pt x="2570" y="4323"/>
                    </a:lnTo>
                    <a:cubicBezTo>
                      <a:pt x="2570" y="4190"/>
                      <a:pt x="2462" y="4082"/>
                      <a:pt x="2328" y="4082"/>
                    </a:cubicBezTo>
                    <a:lnTo>
                      <a:pt x="242" y="4082"/>
                    </a:lnTo>
                    <a:cubicBezTo>
                      <a:pt x="109" y="4082"/>
                      <a:pt x="0" y="3973"/>
                      <a:pt x="0" y="3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8"/>
              <p:cNvSpPr>
                <a:spLocks/>
              </p:cNvSpPr>
              <p:nvPr/>
            </p:nvSpPr>
            <p:spPr bwMode="auto">
              <a:xfrm>
                <a:off x="2544" y="558"/>
                <a:ext cx="3044" cy="3426"/>
              </a:xfrm>
              <a:custGeom>
                <a:avLst/>
                <a:gdLst>
                  <a:gd name="T0" fmla="*/ 0 w 9676"/>
                  <a:gd name="T1" fmla="*/ 3 h 10885"/>
                  <a:gd name="T2" fmla="*/ 0 w 9676"/>
                  <a:gd name="T3" fmla="*/ 3 h 10885"/>
                  <a:gd name="T4" fmla="*/ 2 w 9676"/>
                  <a:gd name="T5" fmla="*/ 3 h 10885"/>
                  <a:gd name="T6" fmla="*/ 2 w 9676"/>
                  <a:gd name="T7" fmla="*/ 0 h 10885"/>
                  <a:gd name="T8" fmla="*/ 2 w 9676"/>
                  <a:gd name="T9" fmla="*/ 0 h 10885"/>
                  <a:gd name="T10" fmla="*/ 3 w 9676"/>
                  <a:gd name="T11" fmla="*/ 0 h 10885"/>
                  <a:gd name="T12" fmla="*/ 3 w 9676"/>
                  <a:gd name="T13" fmla="*/ 0 h 10885"/>
                  <a:gd name="T14" fmla="*/ 3 w 9676"/>
                  <a:gd name="T15" fmla="*/ 4 h 10885"/>
                  <a:gd name="T16" fmla="*/ 6 w 9676"/>
                  <a:gd name="T17" fmla="*/ 4 h 10885"/>
                  <a:gd name="T18" fmla="*/ 6 w 9676"/>
                  <a:gd name="T19" fmla="*/ 4 h 10885"/>
                  <a:gd name="T20" fmla="*/ 7 w 9676"/>
                  <a:gd name="T21" fmla="*/ 0 h 10885"/>
                  <a:gd name="T22" fmla="*/ 7 w 9676"/>
                  <a:gd name="T23" fmla="*/ 0 h 10885"/>
                  <a:gd name="T24" fmla="*/ 8 w 9676"/>
                  <a:gd name="T25" fmla="*/ 0 h 10885"/>
                  <a:gd name="T26" fmla="*/ 8 w 9676"/>
                  <a:gd name="T27" fmla="*/ 3 h 10885"/>
                  <a:gd name="T28" fmla="*/ 9 w 9676"/>
                  <a:gd name="T29" fmla="*/ 3 h 10885"/>
                  <a:gd name="T30" fmla="*/ 9 w 9676"/>
                  <a:gd name="T31" fmla="*/ 4 h 10885"/>
                  <a:gd name="T32" fmla="*/ 9 w 9676"/>
                  <a:gd name="T33" fmla="*/ 7 h 10885"/>
                  <a:gd name="T34" fmla="*/ 8 w 9676"/>
                  <a:gd name="T35" fmla="*/ 8 h 10885"/>
                  <a:gd name="T36" fmla="*/ 7 w 9676"/>
                  <a:gd name="T37" fmla="*/ 11 h 10885"/>
                  <a:gd name="T38" fmla="*/ 6 w 9676"/>
                  <a:gd name="T39" fmla="*/ 10 h 10885"/>
                  <a:gd name="T40" fmla="*/ 6 w 9676"/>
                  <a:gd name="T41" fmla="*/ 6 h 10885"/>
                  <a:gd name="T42" fmla="*/ 3 w 9676"/>
                  <a:gd name="T43" fmla="*/ 6 h 10885"/>
                  <a:gd name="T44" fmla="*/ 3 w 9676"/>
                  <a:gd name="T45" fmla="*/ 10 h 10885"/>
                  <a:gd name="T46" fmla="*/ 2 w 9676"/>
                  <a:gd name="T47" fmla="*/ 11 h 10885"/>
                  <a:gd name="T48" fmla="*/ 2 w 9676"/>
                  <a:gd name="T49" fmla="*/ 8 h 10885"/>
                  <a:gd name="T50" fmla="*/ 0 w 9676"/>
                  <a:gd name="T51" fmla="*/ 8 h 10885"/>
                  <a:gd name="T52" fmla="*/ 0 w 9676"/>
                  <a:gd name="T53" fmla="*/ 8 h 10885"/>
                  <a:gd name="T54" fmla="*/ 0 w 9676"/>
                  <a:gd name="T55" fmla="*/ 7 h 10885"/>
                  <a:gd name="T56" fmla="*/ 2 w 9676"/>
                  <a:gd name="T57" fmla="*/ 7 h 10885"/>
                  <a:gd name="T58" fmla="*/ 3 w 9676"/>
                  <a:gd name="T59" fmla="*/ 6 h 10885"/>
                  <a:gd name="T60" fmla="*/ 2 w 9676"/>
                  <a:gd name="T61" fmla="*/ 4 h 10885"/>
                  <a:gd name="T62" fmla="*/ 0 w 9676"/>
                  <a:gd name="T63" fmla="*/ 4 h 108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76"/>
                  <a:gd name="T97" fmla="*/ 0 h 10885"/>
                  <a:gd name="T98" fmla="*/ 9676 w 9676"/>
                  <a:gd name="T99" fmla="*/ 10885 h 108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76" h="10885">
                    <a:moveTo>
                      <a:pt x="0" y="3840"/>
                    </a:moveTo>
                    <a:lnTo>
                      <a:pt x="0" y="2963"/>
                    </a:lnTo>
                    <a:cubicBezTo>
                      <a:pt x="0" y="2829"/>
                      <a:pt x="109" y="2721"/>
                      <a:pt x="242" y="2721"/>
                    </a:cubicBezTo>
                    <a:lnTo>
                      <a:pt x="1875" y="2721"/>
                    </a:lnTo>
                    <a:cubicBezTo>
                      <a:pt x="2009" y="2721"/>
                      <a:pt x="2117" y="2613"/>
                      <a:pt x="2117" y="2479"/>
                    </a:cubicBezTo>
                    <a:cubicBezTo>
                      <a:pt x="2117" y="2479"/>
                      <a:pt x="2117" y="2479"/>
                      <a:pt x="2117" y="2479"/>
                    </a:cubicBezTo>
                    <a:lnTo>
                      <a:pt x="2117" y="242"/>
                    </a:lnTo>
                    <a:cubicBezTo>
                      <a:pt x="2117" y="108"/>
                      <a:pt x="2225" y="0"/>
                      <a:pt x="2359" y="0"/>
                    </a:cubicBezTo>
                    <a:lnTo>
                      <a:pt x="3236" y="0"/>
                    </a:lnTo>
                    <a:cubicBezTo>
                      <a:pt x="3369" y="0"/>
                      <a:pt x="3477" y="108"/>
                      <a:pt x="3477" y="242"/>
                    </a:cubicBezTo>
                    <a:cubicBezTo>
                      <a:pt x="3477" y="242"/>
                      <a:pt x="3477" y="242"/>
                      <a:pt x="3477" y="242"/>
                    </a:cubicBezTo>
                    <a:lnTo>
                      <a:pt x="3477" y="4444"/>
                    </a:lnTo>
                    <a:cubicBezTo>
                      <a:pt x="3477" y="4578"/>
                      <a:pt x="3586" y="4686"/>
                      <a:pt x="3719" y="4686"/>
                    </a:cubicBezTo>
                    <a:lnTo>
                      <a:pt x="6259" y="4686"/>
                    </a:lnTo>
                    <a:cubicBezTo>
                      <a:pt x="6393" y="4686"/>
                      <a:pt x="6501" y="4578"/>
                      <a:pt x="6501" y="4444"/>
                    </a:cubicBezTo>
                    <a:cubicBezTo>
                      <a:pt x="6501" y="4444"/>
                      <a:pt x="6501" y="4444"/>
                      <a:pt x="6501" y="4444"/>
                    </a:cubicBezTo>
                    <a:lnTo>
                      <a:pt x="6501" y="242"/>
                    </a:lnTo>
                    <a:cubicBezTo>
                      <a:pt x="6501" y="108"/>
                      <a:pt x="6609" y="0"/>
                      <a:pt x="6743" y="0"/>
                    </a:cubicBezTo>
                    <a:lnTo>
                      <a:pt x="7469" y="0"/>
                    </a:lnTo>
                    <a:cubicBezTo>
                      <a:pt x="7602" y="0"/>
                      <a:pt x="7711" y="108"/>
                      <a:pt x="7711" y="242"/>
                    </a:cubicBezTo>
                    <a:cubicBezTo>
                      <a:pt x="7711" y="242"/>
                      <a:pt x="7711" y="242"/>
                      <a:pt x="7711" y="242"/>
                    </a:cubicBezTo>
                    <a:lnTo>
                      <a:pt x="7711" y="3235"/>
                    </a:lnTo>
                    <a:cubicBezTo>
                      <a:pt x="7711" y="3369"/>
                      <a:pt x="7819" y="3477"/>
                      <a:pt x="7952" y="3477"/>
                    </a:cubicBezTo>
                    <a:lnTo>
                      <a:pt x="9434" y="3477"/>
                    </a:lnTo>
                    <a:cubicBezTo>
                      <a:pt x="9568" y="3477"/>
                      <a:pt x="9676" y="3585"/>
                      <a:pt x="9676" y="3719"/>
                    </a:cubicBezTo>
                    <a:cubicBezTo>
                      <a:pt x="9676" y="3719"/>
                      <a:pt x="9676" y="3719"/>
                      <a:pt x="9676" y="3719"/>
                    </a:cubicBezTo>
                    <a:lnTo>
                      <a:pt x="9676" y="7166"/>
                    </a:lnTo>
                    <a:cubicBezTo>
                      <a:pt x="9676" y="7299"/>
                      <a:pt x="9568" y="7408"/>
                      <a:pt x="9434" y="7408"/>
                    </a:cubicBezTo>
                    <a:lnTo>
                      <a:pt x="7952" y="7408"/>
                    </a:lnTo>
                    <a:cubicBezTo>
                      <a:pt x="7819" y="7408"/>
                      <a:pt x="7711" y="7516"/>
                      <a:pt x="7711" y="7649"/>
                    </a:cubicBezTo>
                    <a:lnTo>
                      <a:pt x="7711" y="10643"/>
                    </a:lnTo>
                    <a:cubicBezTo>
                      <a:pt x="7711" y="10776"/>
                      <a:pt x="7602" y="10885"/>
                      <a:pt x="7469" y="10885"/>
                    </a:cubicBezTo>
                    <a:lnTo>
                      <a:pt x="6743" y="10885"/>
                    </a:lnTo>
                    <a:cubicBezTo>
                      <a:pt x="6609" y="10885"/>
                      <a:pt x="6501" y="10776"/>
                      <a:pt x="6501" y="10643"/>
                    </a:cubicBezTo>
                    <a:lnTo>
                      <a:pt x="6501" y="6440"/>
                    </a:lnTo>
                    <a:cubicBezTo>
                      <a:pt x="6501" y="6306"/>
                      <a:pt x="6393" y="6198"/>
                      <a:pt x="6259" y="6198"/>
                    </a:cubicBezTo>
                    <a:lnTo>
                      <a:pt x="3719" y="6198"/>
                    </a:lnTo>
                    <a:cubicBezTo>
                      <a:pt x="3586" y="6198"/>
                      <a:pt x="3477" y="6306"/>
                      <a:pt x="3477" y="6440"/>
                    </a:cubicBezTo>
                    <a:lnTo>
                      <a:pt x="3477" y="10643"/>
                    </a:lnTo>
                    <a:cubicBezTo>
                      <a:pt x="3477" y="10776"/>
                      <a:pt x="3369" y="10885"/>
                      <a:pt x="3236" y="10885"/>
                    </a:cubicBezTo>
                    <a:lnTo>
                      <a:pt x="2359" y="10885"/>
                    </a:lnTo>
                    <a:cubicBezTo>
                      <a:pt x="2225" y="10885"/>
                      <a:pt x="2117" y="10776"/>
                      <a:pt x="2117" y="10643"/>
                    </a:cubicBezTo>
                    <a:lnTo>
                      <a:pt x="2117" y="8405"/>
                    </a:lnTo>
                    <a:cubicBezTo>
                      <a:pt x="2117" y="8272"/>
                      <a:pt x="2009" y="8163"/>
                      <a:pt x="1875" y="8163"/>
                    </a:cubicBezTo>
                    <a:lnTo>
                      <a:pt x="242" y="8163"/>
                    </a:lnTo>
                    <a:cubicBezTo>
                      <a:pt x="109" y="8163"/>
                      <a:pt x="0" y="8055"/>
                      <a:pt x="0" y="7922"/>
                    </a:cubicBezTo>
                    <a:lnTo>
                      <a:pt x="0" y="7045"/>
                    </a:lnTo>
                    <a:cubicBezTo>
                      <a:pt x="0" y="6911"/>
                      <a:pt x="109" y="6803"/>
                      <a:pt x="242" y="6803"/>
                    </a:cubicBezTo>
                    <a:lnTo>
                      <a:pt x="2328" y="6803"/>
                    </a:lnTo>
                    <a:cubicBezTo>
                      <a:pt x="2462" y="6803"/>
                      <a:pt x="2570" y="6695"/>
                      <a:pt x="2570" y="6561"/>
                    </a:cubicBezTo>
                    <a:cubicBezTo>
                      <a:pt x="2570" y="6561"/>
                      <a:pt x="2570" y="6561"/>
                      <a:pt x="2570" y="6561"/>
                    </a:cubicBezTo>
                    <a:lnTo>
                      <a:pt x="2570" y="4323"/>
                    </a:lnTo>
                    <a:cubicBezTo>
                      <a:pt x="2570" y="4190"/>
                      <a:pt x="2462" y="4082"/>
                      <a:pt x="2328" y="4082"/>
                    </a:cubicBezTo>
                    <a:lnTo>
                      <a:pt x="242" y="4082"/>
                    </a:lnTo>
                    <a:cubicBezTo>
                      <a:pt x="109" y="4082"/>
                      <a:pt x="0" y="3973"/>
                      <a:pt x="0" y="384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9"/>
              <p:cNvSpPr>
                <a:spLocks noChangeArrowheads="1"/>
              </p:cNvSpPr>
              <p:nvPr/>
            </p:nvSpPr>
            <p:spPr bwMode="auto">
              <a:xfrm>
                <a:off x="2639" y="605"/>
                <a:ext cx="333" cy="286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3" name="Rectangle 10"/>
              <p:cNvSpPr>
                <a:spLocks noChangeArrowheads="1"/>
              </p:cNvSpPr>
              <p:nvPr/>
            </p:nvSpPr>
            <p:spPr bwMode="auto">
              <a:xfrm>
                <a:off x="2693" y="631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4" name="Rectangle 11"/>
              <p:cNvSpPr>
                <a:spLocks noChangeArrowheads="1"/>
              </p:cNvSpPr>
              <p:nvPr/>
            </p:nvSpPr>
            <p:spPr bwMode="auto">
              <a:xfrm>
                <a:off x="2779" y="741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0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" name="Rectangle 12"/>
              <p:cNvSpPr>
                <a:spLocks noChangeArrowheads="1"/>
              </p:cNvSpPr>
              <p:nvPr/>
            </p:nvSpPr>
            <p:spPr bwMode="auto">
              <a:xfrm>
                <a:off x="2639" y="986"/>
                <a:ext cx="333" cy="28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6" name="Rectangle 13"/>
              <p:cNvSpPr>
                <a:spLocks noChangeArrowheads="1"/>
              </p:cNvSpPr>
              <p:nvPr/>
            </p:nvSpPr>
            <p:spPr bwMode="auto">
              <a:xfrm>
                <a:off x="2693" y="1008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7" name="Rectangle 14"/>
              <p:cNvSpPr>
                <a:spLocks noChangeArrowheads="1"/>
              </p:cNvSpPr>
              <p:nvPr/>
            </p:nvSpPr>
            <p:spPr bwMode="auto">
              <a:xfrm>
                <a:off x="2779" y="1124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1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8" name="Freeform 15"/>
              <p:cNvSpPr>
                <a:spLocks/>
              </p:cNvSpPr>
              <p:nvPr/>
            </p:nvSpPr>
            <p:spPr bwMode="auto">
              <a:xfrm>
                <a:off x="2591" y="1538"/>
                <a:ext cx="476" cy="209"/>
              </a:xfrm>
              <a:custGeom>
                <a:avLst/>
                <a:gdLst>
                  <a:gd name="T0" fmla="*/ 0 w 1512"/>
                  <a:gd name="T1" fmla="*/ 1 h 665"/>
                  <a:gd name="T2" fmla="*/ 1 w 1512"/>
                  <a:gd name="T3" fmla="*/ 1 h 665"/>
                  <a:gd name="T4" fmla="*/ 2 w 1512"/>
                  <a:gd name="T5" fmla="*/ 1 h 665"/>
                  <a:gd name="T6" fmla="*/ 2 w 1512"/>
                  <a:gd name="T7" fmla="*/ 1 h 665"/>
                  <a:gd name="T8" fmla="*/ 2 w 1512"/>
                  <a:gd name="T9" fmla="*/ 0 h 665"/>
                  <a:gd name="T10" fmla="*/ 1 w 1512"/>
                  <a:gd name="T11" fmla="*/ 0 h 665"/>
                  <a:gd name="T12" fmla="*/ 0 w 1512"/>
                  <a:gd name="T13" fmla="*/ 0 h 665"/>
                  <a:gd name="T14" fmla="*/ 0 w 1512"/>
                  <a:gd name="T15" fmla="*/ 0 h 665"/>
                  <a:gd name="T16" fmla="*/ 0 w 1512"/>
                  <a:gd name="T17" fmla="*/ 1 h 665"/>
                  <a:gd name="T18" fmla="*/ 0 w 1512"/>
                  <a:gd name="T19" fmla="*/ 1 h 6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12"/>
                  <a:gd name="T31" fmla="*/ 0 h 665"/>
                  <a:gd name="T32" fmla="*/ 1512 w 1512"/>
                  <a:gd name="T33" fmla="*/ 665 h 6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12" h="665">
                    <a:moveTo>
                      <a:pt x="121" y="665"/>
                    </a:moveTo>
                    <a:lnTo>
                      <a:pt x="1391" y="665"/>
                    </a:lnTo>
                    <a:cubicBezTo>
                      <a:pt x="1458" y="665"/>
                      <a:pt x="1512" y="611"/>
                      <a:pt x="1512" y="544"/>
                    </a:cubicBezTo>
                    <a:cubicBezTo>
                      <a:pt x="1512" y="544"/>
                      <a:pt x="1512" y="544"/>
                      <a:pt x="1512" y="544"/>
                    </a:cubicBezTo>
                    <a:lnTo>
                      <a:pt x="1512" y="121"/>
                    </a:lnTo>
                    <a:cubicBezTo>
                      <a:pt x="1512" y="54"/>
                      <a:pt x="1458" y="0"/>
                      <a:pt x="1391" y="0"/>
                    </a:cubicBezTo>
                    <a:lnTo>
                      <a:pt x="121" y="0"/>
                    </a:lnTo>
                    <a:cubicBezTo>
                      <a:pt x="55" y="0"/>
                      <a:pt x="0" y="54"/>
                      <a:pt x="0" y="121"/>
                    </a:cubicBezTo>
                    <a:lnTo>
                      <a:pt x="0" y="544"/>
                    </a:lnTo>
                    <a:cubicBezTo>
                      <a:pt x="0" y="611"/>
                      <a:pt x="55" y="665"/>
                      <a:pt x="121" y="665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6"/>
              <p:cNvSpPr>
                <a:spLocks noEditPoints="1"/>
              </p:cNvSpPr>
              <p:nvPr/>
            </p:nvSpPr>
            <p:spPr bwMode="auto">
              <a:xfrm>
                <a:off x="2584" y="1531"/>
                <a:ext cx="490" cy="224"/>
              </a:xfrm>
              <a:custGeom>
                <a:avLst/>
                <a:gdLst>
                  <a:gd name="T0" fmla="*/ 0 w 1559"/>
                  <a:gd name="T1" fmla="*/ 1 h 712"/>
                  <a:gd name="T2" fmla="*/ 0 w 1559"/>
                  <a:gd name="T3" fmla="*/ 1 h 712"/>
                  <a:gd name="T4" fmla="*/ 0 w 1559"/>
                  <a:gd name="T5" fmla="*/ 1 h 712"/>
                  <a:gd name="T6" fmla="*/ 0 w 1559"/>
                  <a:gd name="T7" fmla="*/ 1 h 712"/>
                  <a:gd name="T8" fmla="*/ 0 w 1559"/>
                  <a:gd name="T9" fmla="*/ 1 h 712"/>
                  <a:gd name="T10" fmla="*/ 0 w 1559"/>
                  <a:gd name="T11" fmla="*/ 1 h 712"/>
                  <a:gd name="T12" fmla="*/ 1 w 1559"/>
                  <a:gd name="T13" fmla="*/ 1 h 712"/>
                  <a:gd name="T14" fmla="*/ 1 w 1559"/>
                  <a:gd name="T15" fmla="*/ 1 h 712"/>
                  <a:gd name="T16" fmla="*/ 1 w 1559"/>
                  <a:gd name="T17" fmla="*/ 1 h 712"/>
                  <a:gd name="T18" fmla="*/ 1 w 1559"/>
                  <a:gd name="T19" fmla="*/ 1 h 712"/>
                  <a:gd name="T20" fmla="*/ 1 w 1559"/>
                  <a:gd name="T21" fmla="*/ 1 h 712"/>
                  <a:gd name="T22" fmla="*/ 1 w 1559"/>
                  <a:gd name="T23" fmla="*/ 1 h 712"/>
                  <a:gd name="T24" fmla="*/ 1 w 1559"/>
                  <a:gd name="T25" fmla="*/ 1 h 712"/>
                  <a:gd name="T26" fmla="*/ 1 w 1559"/>
                  <a:gd name="T27" fmla="*/ 1 h 712"/>
                  <a:gd name="T28" fmla="*/ 1 w 1559"/>
                  <a:gd name="T29" fmla="*/ 1 h 712"/>
                  <a:gd name="T30" fmla="*/ 1 w 1559"/>
                  <a:gd name="T31" fmla="*/ 1 h 712"/>
                  <a:gd name="T32" fmla="*/ 1 w 1559"/>
                  <a:gd name="T33" fmla="*/ 1 h 712"/>
                  <a:gd name="T34" fmla="*/ 1 w 1559"/>
                  <a:gd name="T35" fmla="*/ 1 h 712"/>
                  <a:gd name="T36" fmla="*/ 1 w 1559"/>
                  <a:gd name="T37" fmla="*/ 1 h 712"/>
                  <a:gd name="T38" fmla="*/ 2 w 1559"/>
                  <a:gd name="T39" fmla="*/ 1 h 712"/>
                  <a:gd name="T40" fmla="*/ 2 w 1559"/>
                  <a:gd name="T41" fmla="*/ 1 h 712"/>
                  <a:gd name="T42" fmla="*/ 2 w 1559"/>
                  <a:gd name="T43" fmla="*/ 1 h 712"/>
                  <a:gd name="T44" fmla="*/ 2 w 1559"/>
                  <a:gd name="T45" fmla="*/ 0 h 712"/>
                  <a:gd name="T46" fmla="*/ 2 w 1559"/>
                  <a:gd name="T47" fmla="*/ 1 h 712"/>
                  <a:gd name="T48" fmla="*/ 2 w 1559"/>
                  <a:gd name="T49" fmla="*/ 0 h 712"/>
                  <a:gd name="T50" fmla="*/ 2 w 1559"/>
                  <a:gd name="T51" fmla="*/ 0 h 712"/>
                  <a:gd name="T52" fmla="*/ 2 w 1559"/>
                  <a:gd name="T53" fmla="*/ 0 h 712"/>
                  <a:gd name="T54" fmla="*/ 1 w 1559"/>
                  <a:gd name="T55" fmla="*/ 0 h 712"/>
                  <a:gd name="T56" fmla="*/ 2 w 1559"/>
                  <a:gd name="T57" fmla="*/ 0 h 712"/>
                  <a:gd name="T58" fmla="*/ 2 w 1559"/>
                  <a:gd name="T59" fmla="*/ 0 h 712"/>
                  <a:gd name="T60" fmla="*/ 1 w 1559"/>
                  <a:gd name="T61" fmla="*/ 0 h 712"/>
                  <a:gd name="T62" fmla="*/ 1 w 1559"/>
                  <a:gd name="T63" fmla="*/ 0 h 712"/>
                  <a:gd name="T64" fmla="*/ 1 w 1559"/>
                  <a:gd name="T65" fmla="*/ 0 h 712"/>
                  <a:gd name="T66" fmla="*/ 1 w 1559"/>
                  <a:gd name="T67" fmla="*/ 0 h 712"/>
                  <a:gd name="T68" fmla="*/ 1 w 1559"/>
                  <a:gd name="T69" fmla="*/ 0 h 712"/>
                  <a:gd name="T70" fmla="*/ 1 w 1559"/>
                  <a:gd name="T71" fmla="*/ 0 h 712"/>
                  <a:gd name="T72" fmla="*/ 1 w 1559"/>
                  <a:gd name="T73" fmla="*/ 0 h 712"/>
                  <a:gd name="T74" fmla="*/ 1 w 1559"/>
                  <a:gd name="T75" fmla="*/ 0 h 712"/>
                  <a:gd name="T76" fmla="*/ 1 w 1559"/>
                  <a:gd name="T77" fmla="*/ 0 h 712"/>
                  <a:gd name="T78" fmla="*/ 1 w 1559"/>
                  <a:gd name="T79" fmla="*/ 0 h 712"/>
                  <a:gd name="T80" fmla="*/ 1 w 1559"/>
                  <a:gd name="T81" fmla="*/ 0 h 712"/>
                  <a:gd name="T82" fmla="*/ 1 w 1559"/>
                  <a:gd name="T83" fmla="*/ 0 h 712"/>
                  <a:gd name="T84" fmla="*/ 1 w 1559"/>
                  <a:gd name="T85" fmla="*/ 0 h 712"/>
                  <a:gd name="T86" fmla="*/ 0 w 1559"/>
                  <a:gd name="T87" fmla="*/ 0 h 712"/>
                  <a:gd name="T88" fmla="*/ 1 w 1559"/>
                  <a:gd name="T89" fmla="*/ 0 h 712"/>
                  <a:gd name="T90" fmla="*/ 0 w 1559"/>
                  <a:gd name="T91" fmla="*/ 0 h 712"/>
                  <a:gd name="T92" fmla="*/ 0 w 1559"/>
                  <a:gd name="T93" fmla="*/ 0 h 712"/>
                  <a:gd name="T94" fmla="*/ 0 w 1559"/>
                  <a:gd name="T95" fmla="*/ 0 h 712"/>
                  <a:gd name="T96" fmla="*/ 0 w 1559"/>
                  <a:gd name="T97" fmla="*/ 0 h 712"/>
                  <a:gd name="T98" fmla="*/ 0 w 1559"/>
                  <a:gd name="T99" fmla="*/ 0 h 712"/>
                  <a:gd name="T100" fmla="*/ 0 w 1559"/>
                  <a:gd name="T101" fmla="*/ 0 h 712"/>
                  <a:gd name="T102" fmla="*/ 0 w 1559"/>
                  <a:gd name="T103" fmla="*/ 0 h 712"/>
                  <a:gd name="T104" fmla="*/ 0 w 1559"/>
                  <a:gd name="T105" fmla="*/ 0 h 712"/>
                  <a:gd name="T106" fmla="*/ 0 w 1559"/>
                  <a:gd name="T107" fmla="*/ 0 h 712"/>
                  <a:gd name="T108" fmla="*/ 0 w 1559"/>
                  <a:gd name="T109" fmla="*/ 0 h 712"/>
                  <a:gd name="T110" fmla="*/ 0 w 1559"/>
                  <a:gd name="T111" fmla="*/ 0 h 712"/>
                  <a:gd name="T112" fmla="*/ 0 w 1559"/>
                  <a:gd name="T113" fmla="*/ 1 h 712"/>
                  <a:gd name="T114" fmla="*/ 0 w 1559"/>
                  <a:gd name="T115" fmla="*/ 1 h 712"/>
                  <a:gd name="T116" fmla="*/ 0 w 1559"/>
                  <a:gd name="T117" fmla="*/ 1 h 712"/>
                  <a:gd name="T118" fmla="*/ 0 w 1559"/>
                  <a:gd name="T119" fmla="*/ 1 h 7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59"/>
                  <a:gd name="T181" fmla="*/ 0 h 712"/>
                  <a:gd name="T182" fmla="*/ 1559 w 1559"/>
                  <a:gd name="T183" fmla="*/ 712 h 7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59" h="712">
                    <a:moveTo>
                      <a:pt x="147" y="666"/>
                    </a:moveTo>
                    <a:lnTo>
                      <a:pt x="149" y="666"/>
                    </a:lnTo>
                    <a:lnTo>
                      <a:pt x="144" y="665"/>
                    </a:lnTo>
                    <a:lnTo>
                      <a:pt x="189" y="665"/>
                    </a:lnTo>
                    <a:cubicBezTo>
                      <a:pt x="201" y="665"/>
                      <a:pt x="212" y="676"/>
                      <a:pt x="212" y="688"/>
                    </a:cubicBezTo>
                    <a:cubicBezTo>
                      <a:pt x="212" y="701"/>
                      <a:pt x="201" y="712"/>
                      <a:pt x="189" y="712"/>
                    </a:cubicBezTo>
                    <a:lnTo>
                      <a:pt x="144" y="712"/>
                    </a:lnTo>
                    <a:cubicBezTo>
                      <a:pt x="143" y="712"/>
                      <a:pt x="142" y="711"/>
                      <a:pt x="140" y="711"/>
                    </a:cubicBezTo>
                    <a:lnTo>
                      <a:pt x="138" y="711"/>
                    </a:lnTo>
                    <a:cubicBezTo>
                      <a:pt x="126" y="708"/>
                      <a:pt x="118" y="696"/>
                      <a:pt x="120" y="684"/>
                    </a:cubicBezTo>
                    <a:cubicBezTo>
                      <a:pt x="122" y="671"/>
                      <a:pt x="135" y="663"/>
                      <a:pt x="147" y="666"/>
                    </a:cubicBezTo>
                    <a:close/>
                    <a:moveTo>
                      <a:pt x="281" y="665"/>
                    </a:moveTo>
                    <a:lnTo>
                      <a:pt x="327" y="665"/>
                    </a:lnTo>
                    <a:cubicBezTo>
                      <a:pt x="340" y="665"/>
                      <a:pt x="350" y="676"/>
                      <a:pt x="350" y="688"/>
                    </a:cubicBezTo>
                    <a:cubicBezTo>
                      <a:pt x="350" y="701"/>
                      <a:pt x="340" y="712"/>
                      <a:pt x="327" y="712"/>
                    </a:cubicBezTo>
                    <a:lnTo>
                      <a:pt x="281" y="712"/>
                    </a:lnTo>
                    <a:cubicBezTo>
                      <a:pt x="268" y="712"/>
                      <a:pt x="258" y="701"/>
                      <a:pt x="258" y="688"/>
                    </a:cubicBezTo>
                    <a:cubicBezTo>
                      <a:pt x="258" y="676"/>
                      <a:pt x="268" y="665"/>
                      <a:pt x="281" y="665"/>
                    </a:cubicBezTo>
                    <a:close/>
                    <a:moveTo>
                      <a:pt x="419" y="665"/>
                    </a:moveTo>
                    <a:lnTo>
                      <a:pt x="465" y="665"/>
                    </a:lnTo>
                    <a:cubicBezTo>
                      <a:pt x="478" y="665"/>
                      <a:pt x="488" y="676"/>
                      <a:pt x="488" y="688"/>
                    </a:cubicBezTo>
                    <a:cubicBezTo>
                      <a:pt x="488" y="701"/>
                      <a:pt x="478" y="712"/>
                      <a:pt x="465" y="712"/>
                    </a:cubicBezTo>
                    <a:lnTo>
                      <a:pt x="419" y="712"/>
                    </a:lnTo>
                    <a:cubicBezTo>
                      <a:pt x="406" y="712"/>
                      <a:pt x="396" y="701"/>
                      <a:pt x="396" y="688"/>
                    </a:cubicBezTo>
                    <a:cubicBezTo>
                      <a:pt x="396" y="676"/>
                      <a:pt x="406" y="665"/>
                      <a:pt x="419" y="665"/>
                    </a:cubicBezTo>
                    <a:close/>
                    <a:moveTo>
                      <a:pt x="557" y="665"/>
                    </a:moveTo>
                    <a:lnTo>
                      <a:pt x="603" y="665"/>
                    </a:lnTo>
                    <a:cubicBezTo>
                      <a:pt x="616" y="665"/>
                      <a:pt x="627" y="676"/>
                      <a:pt x="627" y="688"/>
                    </a:cubicBezTo>
                    <a:cubicBezTo>
                      <a:pt x="627" y="701"/>
                      <a:pt x="616" y="712"/>
                      <a:pt x="603" y="712"/>
                    </a:cubicBezTo>
                    <a:lnTo>
                      <a:pt x="557" y="712"/>
                    </a:lnTo>
                    <a:cubicBezTo>
                      <a:pt x="545" y="712"/>
                      <a:pt x="534" y="701"/>
                      <a:pt x="534" y="688"/>
                    </a:cubicBezTo>
                    <a:cubicBezTo>
                      <a:pt x="534" y="676"/>
                      <a:pt x="545" y="665"/>
                      <a:pt x="557" y="665"/>
                    </a:cubicBezTo>
                    <a:close/>
                    <a:moveTo>
                      <a:pt x="696" y="665"/>
                    </a:moveTo>
                    <a:lnTo>
                      <a:pt x="742" y="665"/>
                    </a:lnTo>
                    <a:cubicBezTo>
                      <a:pt x="754" y="665"/>
                      <a:pt x="765" y="676"/>
                      <a:pt x="765" y="688"/>
                    </a:cubicBezTo>
                    <a:cubicBezTo>
                      <a:pt x="765" y="701"/>
                      <a:pt x="754" y="712"/>
                      <a:pt x="742" y="712"/>
                    </a:cubicBezTo>
                    <a:lnTo>
                      <a:pt x="696" y="712"/>
                    </a:lnTo>
                    <a:cubicBezTo>
                      <a:pt x="683" y="712"/>
                      <a:pt x="673" y="701"/>
                      <a:pt x="673" y="688"/>
                    </a:cubicBezTo>
                    <a:cubicBezTo>
                      <a:pt x="673" y="676"/>
                      <a:pt x="683" y="665"/>
                      <a:pt x="696" y="665"/>
                    </a:cubicBezTo>
                    <a:close/>
                    <a:moveTo>
                      <a:pt x="834" y="665"/>
                    </a:moveTo>
                    <a:lnTo>
                      <a:pt x="880" y="665"/>
                    </a:lnTo>
                    <a:cubicBezTo>
                      <a:pt x="893" y="665"/>
                      <a:pt x="903" y="676"/>
                      <a:pt x="903" y="688"/>
                    </a:cubicBezTo>
                    <a:cubicBezTo>
                      <a:pt x="903" y="701"/>
                      <a:pt x="893" y="712"/>
                      <a:pt x="880" y="712"/>
                    </a:cubicBezTo>
                    <a:lnTo>
                      <a:pt x="834" y="712"/>
                    </a:lnTo>
                    <a:cubicBezTo>
                      <a:pt x="821" y="712"/>
                      <a:pt x="811" y="701"/>
                      <a:pt x="811" y="688"/>
                    </a:cubicBezTo>
                    <a:cubicBezTo>
                      <a:pt x="811" y="676"/>
                      <a:pt x="821" y="665"/>
                      <a:pt x="834" y="665"/>
                    </a:cubicBezTo>
                    <a:close/>
                    <a:moveTo>
                      <a:pt x="972" y="665"/>
                    </a:moveTo>
                    <a:lnTo>
                      <a:pt x="1018" y="665"/>
                    </a:lnTo>
                    <a:cubicBezTo>
                      <a:pt x="1031" y="665"/>
                      <a:pt x="1041" y="676"/>
                      <a:pt x="1041" y="688"/>
                    </a:cubicBezTo>
                    <a:cubicBezTo>
                      <a:pt x="1041" y="701"/>
                      <a:pt x="1031" y="712"/>
                      <a:pt x="1018" y="712"/>
                    </a:cubicBezTo>
                    <a:lnTo>
                      <a:pt x="972" y="712"/>
                    </a:lnTo>
                    <a:cubicBezTo>
                      <a:pt x="959" y="712"/>
                      <a:pt x="949" y="701"/>
                      <a:pt x="949" y="688"/>
                    </a:cubicBezTo>
                    <a:cubicBezTo>
                      <a:pt x="949" y="676"/>
                      <a:pt x="959" y="665"/>
                      <a:pt x="972" y="665"/>
                    </a:cubicBezTo>
                    <a:close/>
                    <a:moveTo>
                      <a:pt x="1110" y="665"/>
                    </a:moveTo>
                    <a:lnTo>
                      <a:pt x="1156" y="665"/>
                    </a:lnTo>
                    <a:cubicBezTo>
                      <a:pt x="1169" y="665"/>
                      <a:pt x="1179" y="676"/>
                      <a:pt x="1179" y="688"/>
                    </a:cubicBezTo>
                    <a:cubicBezTo>
                      <a:pt x="1179" y="701"/>
                      <a:pt x="1169" y="712"/>
                      <a:pt x="1156" y="712"/>
                    </a:cubicBezTo>
                    <a:lnTo>
                      <a:pt x="1110" y="712"/>
                    </a:lnTo>
                    <a:cubicBezTo>
                      <a:pt x="1098" y="712"/>
                      <a:pt x="1087" y="701"/>
                      <a:pt x="1087" y="688"/>
                    </a:cubicBezTo>
                    <a:cubicBezTo>
                      <a:pt x="1087" y="676"/>
                      <a:pt x="1098" y="665"/>
                      <a:pt x="1110" y="665"/>
                    </a:cubicBezTo>
                    <a:close/>
                    <a:moveTo>
                      <a:pt x="1249" y="665"/>
                    </a:moveTo>
                    <a:lnTo>
                      <a:pt x="1295" y="665"/>
                    </a:lnTo>
                    <a:cubicBezTo>
                      <a:pt x="1307" y="665"/>
                      <a:pt x="1318" y="676"/>
                      <a:pt x="1318" y="688"/>
                    </a:cubicBezTo>
                    <a:cubicBezTo>
                      <a:pt x="1318" y="701"/>
                      <a:pt x="1307" y="712"/>
                      <a:pt x="1295" y="712"/>
                    </a:cubicBezTo>
                    <a:lnTo>
                      <a:pt x="1249" y="712"/>
                    </a:lnTo>
                    <a:cubicBezTo>
                      <a:pt x="1236" y="712"/>
                      <a:pt x="1226" y="701"/>
                      <a:pt x="1226" y="688"/>
                    </a:cubicBezTo>
                    <a:cubicBezTo>
                      <a:pt x="1226" y="676"/>
                      <a:pt x="1236" y="665"/>
                      <a:pt x="1249" y="665"/>
                    </a:cubicBezTo>
                    <a:close/>
                    <a:moveTo>
                      <a:pt x="1387" y="665"/>
                    </a:moveTo>
                    <a:lnTo>
                      <a:pt x="1414" y="665"/>
                    </a:lnTo>
                    <a:lnTo>
                      <a:pt x="1410" y="666"/>
                    </a:lnTo>
                    <a:lnTo>
                      <a:pt x="1428" y="662"/>
                    </a:lnTo>
                    <a:cubicBezTo>
                      <a:pt x="1441" y="660"/>
                      <a:pt x="1453" y="668"/>
                      <a:pt x="1455" y="681"/>
                    </a:cubicBezTo>
                    <a:cubicBezTo>
                      <a:pt x="1458" y="693"/>
                      <a:pt x="1449" y="705"/>
                      <a:pt x="1437" y="708"/>
                    </a:cubicBezTo>
                    <a:lnTo>
                      <a:pt x="1419" y="711"/>
                    </a:lnTo>
                    <a:cubicBezTo>
                      <a:pt x="1417" y="711"/>
                      <a:pt x="1416" y="712"/>
                      <a:pt x="1414" y="712"/>
                    </a:cubicBezTo>
                    <a:lnTo>
                      <a:pt x="1387" y="712"/>
                    </a:lnTo>
                    <a:cubicBezTo>
                      <a:pt x="1374" y="712"/>
                      <a:pt x="1364" y="701"/>
                      <a:pt x="1364" y="688"/>
                    </a:cubicBezTo>
                    <a:cubicBezTo>
                      <a:pt x="1364" y="676"/>
                      <a:pt x="1374" y="665"/>
                      <a:pt x="1387" y="665"/>
                    </a:cubicBezTo>
                    <a:close/>
                    <a:moveTo>
                      <a:pt x="1490" y="627"/>
                    </a:moveTo>
                    <a:lnTo>
                      <a:pt x="1507" y="602"/>
                    </a:lnTo>
                    <a:lnTo>
                      <a:pt x="1504" y="610"/>
                    </a:lnTo>
                    <a:lnTo>
                      <a:pt x="1507" y="595"/>
                    </a:lnTo>
                    <a:cubicBezTo>
                      <a:pt x="1509" y="583"/>
                      <a:pt x="1521" y="575"/>
                      <a:pt x="1534" y="577"/>
                    </a:cubicBezTo>
                    <a:cubicBezTo>
                      <a:pt x="1546" y="579"/>
                      <a:pt x="1554" y="591"/>
                      <a:pt x="1552" y="604"/>
                    </a:cubicBezTo>
                    <a:lnTo>
                      <a:pt x="1549" y="619"/>
                    </a:lnTo>
                    <a:cubicBezTo>
                      <a:pt x="1549" y="622"/>
                      <a:pt x="1547" y="625"/>
                      <a:pt x="1546" y="627"/>
                    </a:cubicBezTo>
                    <a:lnTo>
                      <a:pt x="1528" y="653"/>
                    </a:lnTo>
                    <a:cubicBezTo>
                      <a:pt x="1521" y="664"/>
                      <a:pt x="1507" y="666"/>
                      <a:pt x="1497" y="659"/>
                    </a:cubicBezTo>
                    <a:cubicBezTo>
                      <a:pt x="1486" y="652"/>
                      <a:pt x="1483" y="638"/>
                      <a:pt x="1490" y="627"/>
                    </a:cubicBezTo>
                    <a:close/>
                    <a:moveTo>
                      <a:pt x="1512" y="508"/>
                    </a:moveTo>
                    <a:lnTo>
                      <a:pt x="1512" y="462"/>
                    </a:lnTo>
                    <a:cubicBezTo>
                      <a:pt x="1512" y="449"/>
                      <a:pt x="1523" y="439"/>
                      <a:pt x="1535" y="439"/>
                    </a:cubicBezTo>
                    <a:cubicBezTo>
                      <a:pt x="1548" y="439"/>
                      <a:pt x="1559" y="449"/>
                      <a:pt x="1559" y="462"/>
                    </a:cubicBezTo>
                    <a:lnTo>
                      <a:pt x="1559" y="508"/>
                    </a:lnTo>
                    <a:cubicBezTo>
                      <a:pt x="1559" y="521"/>
                      <a:pt x="1548" y="531"/>
                      <a:pt x="1535" y="531"/>
                    </a:cubicBezTo>
                    <a:cubicBezTo>
                      <a:pt x="1523" y="531"/>
                      <a:pt x="1512" y="521"/>
                      <a:pt x="1512" y="508"/>
                    </a:cubicBezTo>
                    <a:close/>
                    <a:moveTo>
                      <a:pt x="1512" y="370"/>
                    </a:moveTo>
                    <a:lnTo>
                      <a:pt x="1512" y="324"/>
                    </a:lnTo>
                    <a:cubicBezTo>
                      <a:pt x="1512" y="311"/>
                      <a:pt x="1523" y="301"/>
                      <a:pt x="1535" y="301"/>
                    </a:cubicBezTo>
                    <a:cubicBezTo>
                      <a:pt x="1548" y="301"/>
                      <a:pt x="1559" y="311"/>
                      <a:pt x="1559" y="324"/>
                    </a:cubicBezTo>
                    <a:lnTo>
                      <a:pt x="1559" y="370"/>
                    </a:lnTo>
                    <a:cubicBezTo>
                      <a:pt x="1559" y="383"/>
                      <a:pt x="1548" y="393"/>
                      <a:pt x="1535" y="393"/>
                    </a:cubicBezTo>
                    <a:cubicBezTo>
                      <a:pt x="1523" y="393"/>
                      <a:pt x="1512" y="383"/>
                      <a:pt x="1512" y="370"/>
                    </a:cubicBezTo>
                    <a:close/>
                    <a:moveTo>
                      <a:pt x="1512" y="232"/>
                    </a:moveTo>
                    <a:lnTo>
                      <a:pt x="1512" y="185"/>
                    </a:lnTo>
                    <a:cubicBezTo>
                      <a:pt x="1512" y="173"/>
                      <a:pt x="1523" y="162"/>
                      <a:pt x="1535" y="162"/>
                    </a:cubicBezTo>
                    <a:cubicBezTo>
                      <a:pt x="1548" y="162"/>
                      <a:pt x="1559" y="173"/>
                      <a:pt x="1559" y="185"/>
                    </a:cubicBezTo>
                    <a:lnTo>
                      <a:pt x="1559" y="232"/>
                    </a:lnTo>
                    <a:cubicBezTo>
                      <a:pt x="1559" y="244"/>
                      <a:pt x="1548" y="255"/>
                      <a:pt x="1535" y="255"/>
                    </a:cubicBezTo>
                    <a:cubicBezTo>
                      <a:pt x="1523" y="255"/>
                      <a:pt x="1512" y="244"/>
                      <a:pt x="1512" y="232"/>
                    </a:cubicBezTo>
                    <a:close/>
                    <a:moveTo>
                      <a:pt x="1505" y="108"/>
                    </a:moveTo>
                    <a:lnTo>
                      <a:pt x="1481" y="71"/>
                    </a:lnTo>
                    <a:lnTo>
                      <a:pt x="1488" y="78"/>
                    </a:lnTo>
                    <a:lnTo>
                      <a:pt x="1486" y="76"/>
                    </a:lnTo>
                    <a:cubicBezTo>
                      <a:pt x="1475" y="69"/>
                      <a:pt x="1472" y="55"/>
                      <a:pt x="1479" y="44"/>
                    </a:cubicBezTo>
                    <a:cubicBezTo>
                      <a:pt x="1486" y="34"/>
                      <a:pt x="1501" y="31"/>
                      <a:pt x="1511" y="38"/>
                    </a:cubicBezTo>
                    <a:lnTo>
                      <a:pt x="1513" y="39"/>
                    </a:lnTo>
                    <a:cubicBezTo>
                      <a:pt x="1516" y="41"/>
                      <a:pt x="1518" y="43"/>
                      <a:pt x="1520" y="46"/>
                    </a:cubicBezTo>
                    <a:lnTo>
                      <a:pt x="1544" y="82"/>
                    </a:lnTo>
                    <a:cubicBezTo>
                      <a:pt x="1551" y="93"/>
                      <a:pt x="1548" y="107"/>
                      <a:pt x="1537" y="114"/>
                    </a:cubicBezTo>
                    <a:cubicBezTo>
                      <a:pt x="1527" y="121"/>
                      <a:pt x="1513" y="118"/>
                      <a:pt x="1505" y="108"/>
                    </a:cubicBezTo>
                    <a:close/>
                    <a:moveTo>
                      <a:pt x="1410" y="46"/>
                    </a:moveTo>
                    <a:lnTo>
                      <a:pt x="1410" y="46"/>
                    </a:lnTo>
                    <a:lnTo>
                      <a:pt x="1414" y="47"/>
                    </a:lnTo>
                    <a:lnTo>
                      <a:pt x="1368" y="47"/>
                    </a:lnTo>
                    <a:cubicBezTo>
                      <a:pt x="1356" y="47"/>
                      <a:pt x="1345" y="36"/>
                      <a:pt x="1345" y="23"/>
                    </a:cubicBezTo>
                    <a:cubicBezTo>
                      <a:pt x="1345" y="11"/>
                      <a:pt x="1356" y="0"/>
                      <a:pt x="1368" y="0"/>
                    </a:cubicBezTo>
                    <a:lnTo>
                      <a:pt x="1414" y="0"/>
                    </a:lnTo>
                    <a:cubicBezTo>
                      <a:pt x="1416" y="0"/>
                      <a:pt x="1417" y="1"/>
                      <a:pt x="1419" y="1"/>
                    </a:cubicBezTo>
                    <a:cubicBezTo>
                      <a:pt x="1431" y="3"/>
                      <a:pt x="1440" y="15"/>
                      <a:pt x="1437" y="28"/>
                    </a:cubicBezTo>
                    <a:cubicBezTo>
                      <a:pt x="1435" y="40"/>
                      <a:pt x="1423" y="48"/>
                      <a:pt x="1410" y="46"/>
                    </a:cubicBezTo>
                    <a:close/>
                    <a:moveTo>
                      <a:pt x="1276" y="47"/>
                    </a:moveTo>
                    <a:lnTo>
                      <a:pt x="1230" y="47"/>
                    </a:lnTo>
                    <a:cubicBezTo>
                      <a:pt x="1218" y="47"/>
                      <a:pt x="1207" y="36"/>
                      <a:pt x="1207" y="23"/>
                    </a:cubicBezTo>
                    <a:cubicBezTo>
                      <a:pt x="1207" y="11"/>
                      <a:pt x="1218" y="0"/>
                      <a:pt x="1230" y="0"/>
                    </a:cubicBezTo>
                    <a:lnTo>
                      <a:pt x="1276" y="0"/>
                    </a:lnTo>
                    <a:cubicBezTo>
                      <a:pt x="1289" y="0"/>
                      <a:pt x="1299" y="11"/>
                      <a:pt x="1299" y="23"/>
                    </a:cubicBezTo>
                    <a:cubicBezTo>
                      <a:pt x="1299" y="36"/>
                      <a:pt x="1289" y="47"/>
                      <a:pt x="1276" y="47"/>
                    </a:cubicBezTo>
                    <a:close/>
                    <a:moveTo>
                      <a:pt x="1138" y="47"/>
                    </a:moveTo>
                    <a:lnTo>
                      <a:pt x="1092" y="47"/>
                    </a:lnTo>
                    <a:cubicBezTo>
                      <a:pt x="1079" y="47"/>
                      <a:pt x="1069" y="36"/>
                      <a:pt x="1069" y="23"/>
                    </a:cubicBezTo>
                    <a:cubicBezTo>
                      <a:pt x="1069" y="11"/>
                      <a:pt x="1079" y="0"/>
                      <a:pt x="1092" y="0"/>
                    </a:cubicBezTo>
                    <a:lnTo>
                      <a:pt x="1138" y="0"/>
                    </a:lnTo>
                    <a:cubicBezTo>
                      <a:pt x="1151" y="0"/>
                      <a:pt x="1161" y="11"/>
                      <a:pt x="1161" y="23"/>
                    </a:cubicBezTo>
                    <a:cubicBezTo>
                      <a:pt x="1161" y="36"/>
                      <a:pt x="1151" y="47"/>
                      <a:pt x="1138" y="47"/>
                    </a:cubicBezTo>
                    <a:close/>
                    <a:moveTo>
                      <a:pt x="1000" y="47"/>
                    </a:moveTo>
                    <a:lnTo>
                      <a:pt x="954" y="47"/>
                    </a:lnTo>
                    <a:cubicBezTo>
                      <a:pt x="941" y="47"/>
                      <a:pt x="931" y="36"/>
                      <a:pt x="931" y="23"/>
                    </a:cubicBezTo>
                    <a:cubicBezTo>
                      <a:pt x="931" y="11"/>
                      <a:pt x="941" y="0"/>
                      <a:pt x="954" y="0"/>
                    </a:cubicBezTo>
                    <a:lnTo>
                      <a:pt x="1000" y="0"/>
                    </a:lnTo>
                    <a:cubicBezTo>
                      <a:pt x="1013" y="0"/>
                      <a:pt x="1023" y="11"/>
                      <a:pt x="1023" y="23"/>
                    </a:cubicBezTo>
                    <a:cubicBezTo>
                      <a:pt x="1023" y="36"/>
                      <a:pt x="1013" y="47"/>
                      <a:pt x="1000" y="47"/>
                    </a:cubicBezTo>
                    <a:close/>
                    <a:moveTo>
                      <a:pt x="862" y="47"/>
                    </a:moveTo>
                    <a:lnTo>
                      <a:pt x="816" y="47"/>
                    </a:lnTo>
                    <a:cubicBezTo>
                      <a:pt x="803" y="47"/>
                      <a:pt x="792" y="36"/>
                      <a:pt x="792" y="23"/>
                    </a:cubicBezTo>
                    <a:cubicBezTo>
                      <a:pt x="792" y="11"/>
                      <a:pt x="803" y="0"/>
                      <a:pt x="816" y="0"/>
                    </a:cubicBezTo>
                    <a:lnTo>
                      <a:pt x="862" y="0"/>
                    </a:lnTo>
                    <a:cubicBezTo>
                      <a:pt x="874" y="0"/>
                      <a:pt x="885" y="11"/>
                      <a:pt x="885" y="23"/>
                    </a:cubicBezTo>
                    <a:cubicBezTo>
                      <a:pt x="885" y="36"/>
                      <a:pt x="874" y="47"/>
                      <a:pt x="862" y="47"/>
                    </a:cubicBezTo>
                    <a:close/>
                    <a:moveTo>
                      <a:pt x="723" y="47"/>
                    </a:moveTo>
                    <a:lnTo>
                      <a:pt x="677" y="47"/>
                    </a:lnTo>
                    <a:cubicBezTo>
                      <a:pt x="665" y="47"/>
                      <a:pt x="654" y="36"/>
                      <a:pt x="654" y="23"/>
                    </a:cubicBezTo>
                    <a:cubicBezTo>
                      <a:pt x="654" y="11"/>
                      <a:pt x="665" y="0"/>
                      <a:pt x="677" y="0"/>
                    </a:cubicBezTo>
                    <a:lnTo>
                      <a:pt x="723" y="0"/>
                    </a:lnTo>
                    <a:cubicBezTo>
                      <a:pt x="736" y="0"/>
                      <a:pt x="746" y="11"/>
                      <a:pt x="746" y="23"/>
                    </a:cubicBezTo>
                    <a:cubicBezTo>
                      <a:pt x="746" y="36"/>
                      <a:pt x="736" y="47"/>
                      <a:pt x="723" y="47"/>
                    </a:cubicBezTo>
                    <a:close/>
                    <a:moveTo>
                      <a:pt x="585" y="47"/>
                    </a:moveTo>
                    <a:lnTo>
                      <a:pt x="539" y="47"/>
                    </a:lnTo>
                    <a:cubicBezTo>
                      <a:pt x="526" y="47"/>
                      <a:pt x="516" y="36"/>
                      <a:pt x="516" y="23"/>
                    </a:cubicBezTo>
                    <a:cubicBezTo>
                      <a:pt x="516" y="11"/>
                      <a:pt x="526" y="0"/>
                      <a:pt x="539" y="0"/>
                    </a:cubicBezTo>
                    <a:lnTo>
                      <a:pt x="585" y="0"/>
                    </a:lnTo>
                    <a:cubicBezTo>
                      <a:pt x="598" y="0"/>
                      <a:pt x="608" y="11"/>
                      <a:pt x="608" y="23"/>
                    </a:cubicBezTo>
                    <a:cubicBezTo>
                      <a:pt x="608" y="36"/>
                      <a:pt x="598" y="47"/>
                      <a:pt x="585" y="47"/>
                    </a:cubicBezTo>
                    <a:close/>
                    <a:moveTo>
                      <a:pt x="447" y="47"/>
                    </a:moveTo>
                    <a:lnTo>
                      <a:pt x="401" y="47"/>
                    </a:lnTo>
                    <a:cubicBezTo>
                      <a:pt x="388" y="47"/>
                      <a:pt x="378" y="36"/>
                      <a:pt x="378" y="23"/>
                    </a:cubicBezTo>
                    <a:cubicBezTo>
                      <a:pt x="378" y="11"/>
                      <a:pt x="388" y="0"/>
                      <a:pt x="401" y="0"/>
                    </a:cubicBezTo>
                    <a:lnTo>
                      <a:pt x="447" y="0"/>
                    </a:lnTo>
                    <a:cubicBezTo>
                      <a:pt x="460" y="0"/>
                      <a:pt x="470" y="11"/>
                      <a:pt x="470" y="23"/>
                    </a:cubicBezTo>
                    <a:cubicBezTo>
                      <a:pt x="470" y="36"/>
                      <a:pt x="460" y="47"/>
                      <a:pt x="447" y="47"/>
                    </a:cubicBezTo>
                    <a:close/>
                    <a:moveTo>
                      <a:pt x="309" y="47"/>
                    </a:moveTo>
                    <a:lnTo>
                      <a:pt x="263" y="47"/>
                    </a:lnTo>
                    <a:cubicBezTo>
                      <a:pt x="250" y="47"/>
                      <a:pt x="240" y="36"/>
                      <a:pt x="240" y="23"/>
                    </a:cubicBezTo>
                    <a:cubicBezTo>
                      <a:pt x="240" y="11"/>
                      <a:pt x="250" y="0"/>
                      <a:pt x="263" y="0"/>
                    </a:cubicBezTo>
                    <a:lnTo>
                      <a:pt x="309" y="0"/>
                    </a:lnTo>
                    <a:cubicBezTo>
                      <a:pt x="321" y="0"/>
                      <a:pt x="332" y="11"/>
                      <a:pt x="332" y="23"/>
                    </a:cubicBezTo>
                    <a:cubicBezTo>
                      <a:pt x="332" y="36"/>
                      <a:pt x="321" y="47"/>
                      <a:pt x="309" y="47"/>
                    </a:cubicBezTo>
                    <a:close/>
                    <a:moveTo>
                      <a:pt x="170" y="47"/>
                    </a:moveTo>
                    <a:lnTo>
                      <a:pt x="144" y="47"/>
                    </a:lnTo>
                    <a:lnTo>
                      <a:pt x="149" y="46"/>
                    </a:lnTo>
                    <a:lnTo>
                      <a:pt x="129" y="50"/>
                    </a:lnTo>
                    <a:cubicBezTo>
                      <a:pt x="117" y="52"/>
                      <a:pt x="104" y="44"/>
                      <a:pt x="102" y="32"/>
                    </a:cubicBezTo>
                    <a:cubicBezTo>
                      <a:pt x="100" y="19"/>
                      <a:pt x="108" y="7"/>
                      <a:pt x="120" y="5"/>
                    </a:cubicBezTo>
                    <a:lnTo>
                      <a:pt x="140" y="1"/>
                    </a:lnTo>
                    <a:cubicBezTo>
                      <a:pt x="142" y="1"/>
                      <a:pt x="143" y="0"/>
                      <a:pt x="144" y="0"/>
                    </a:cubicBezTo>
                    <a:lnTo>
                      <a:pt x="170" y="0"/>
                    </a:lnTo>
                    <a:cubicBezTo>
                      <a:pt x="183" y="0"/>
                      <a:pt x="193" y="11"/>
                      <a:pt x="193" y="23"/>
                    </a:cubicBezTo>
                    <a:cubicBezTo>
                      <a:pt x="193" y="36"/>
                      <a:pt x="183" y="47"/>
                      <a:pt x="170" y="47"/>
                    </a:cubicBezTo>
                    <a:close/>
                    <a:moveTo>
                      <a:pt x="68" y="87"/>
                    </a:moveTo>
                    <a:lnTo>
                      <a:pt x="53" y="110"/>
                    </a:lnTo>
                    <a:lnTo>
                      <a:pt x="56" y="102"/>
                    </a:lnTo>
                    <a:lnTo>
                      <a:pt x="52" y="120"/>
                    </a:lnTo>
                    <a:cubicBezTo>
                      <a:pt x="50" y="132"/>
                      <a:pt x="37" y="140"/>
                      <a:pt x="25" y="137"/>
                    </a:cubicBezTo>
                    <a:cubicBezTo>
                      <a:pt x="13" y="135"/>
                      <a:pt x="5" y="122"/>
                      <a:pt x="7" y="110"/>
                    </a:cubicBezTo>
                    <a:lnTo>
                      <a:pt x="11" y="93"/>
                    </a:lnTo>
                    <a:cubicBezTo>
                      <a:pt x="12" y="90"/>
                      <a:pt x="13" y="87"/>
                      <a:pt x="14" y="85"/>
                    </a:cubicBezTo>
                    <a:lnTo>
                      <a:pt x="30" y="61"/>
                    </a:lnTo>
                    <a:cubicBezTo>
                      <a:pt x="37" y="50"/>
                      <a:pt x="51" y="48"/>
                      <a:pt x="62" y="55"/>
                    </a:cubicBezTo>
                    <a:cubicBezTo>
                      <a:pt x="73" y="62"/>
                      <a:pt x="75" y="76"/>
                      <a:pt x="68" y="87"/>
                    </a:cubicBezTo>
                    <a:close/>
                    <a:moveTo>
                      <a:pt x="47" y="206"/>
                    </a:moveTo>
                    <a:lnTo>
                      <a:pt x="47" y="252"/>
                    </a:lnTo>
                    <a:cubicBezTo>
                      <a:pt x="47" y="265"/>
                      <a:pt x="36" y="275"/>
                      <a:pt x="23" y="275"/>
                    </a:cubicBezTo>
                    <a:cubicBezTo>
                      <a:pt x="11" y="275"/>
                      <a:pt x="0" y="265"/>
                      <a:pt x="0" y="252"/>
                    </a:cubicBezTo>
                    <a:lnTo>
                      <a:pt x="0" y="206"/>
                    </a:lnTo>
                    <a:cubicBezTo>
                      <a:pt x="0" y="193"/>
                      <a:pt x="11" y="183"/>
                      <a:pt x="23" y="183"/>
                    </a:cubicBezTo>
                    <a:cubicBezTo>
                      <a:pt x="36" y="183"/>
                      <a:pt x="47" y="193"/>
                      <a:pt x="47" y="206"/>
                    </a:cubicBezTo>
                    <a:close/>
                    <a:moveTo>
                      <a:pt x="47" y="344"/>
                    </a:moveTo>
                    <a:lnTo>
                      <a:pt x="47" y="391"/>
                    </a:lnTo>
                    <a:cubicBezTo>
                      <a:pt x="47" y="403"/>
                      <a:pt x="36" y="414"/>
                      <a:pt x="23" y="414"/>
                    </a:cubicBezTo>
                    <a:cubicBezTo>
                      <a:pt x="11" y="414"/>
                      <a:pt x="0" y="403"/>
                      <a:pt x="0" y="391"/>
                    </a:cubicBezTo>
                    <a:lnTo>
                      <a:pt x="0" y="344"/>
                    </a:lnTo>
                    <a:cubicBezTo>
                      <a:pt x="0" y="332"/>
                      <a:pt x="11" y="321"/>
                      <a:pt x="23" y="321"/>
                    </a:cubicBezTo>
                    <a:cubicBezTo>
                      <a:pt x="36" y="321"/>
                      <a:pt x="47" y="332"/>
                      <a:pt x="47" y="344"/>
                    </a:cubicBezTo>
                    <a:close/>
                    <a:moveTo>
                      <a:pt x="47" y="483"/>
                    </a:moveTo>
                    <a:lnTo>
                      <a:pt x="47" y="529"/>
                    </a:lnTo>
                    <a:cubicBezTo>
                      <a:pt x="47" y="541"/>
                      <a:pt x="36" y="552"/>
                      <a:pt x="23" y="552"/>
                    </a:cubicBezTo>
                    <a:cubicBezTo>
                      <a:pt x="11" y="552"/>
                      <a:pt x="0" y="541"/>
                      <a:pt x="0" y="529"/>
                    </a:cubicBezTo>
                    <a:lnTo>
                      <a:pt x="0" y="483"/>
                    </a:lnTo>
                    <a:cubicBezTo>
                      <a:pt x="0" y="470"/>
                      <a:pt x="11" y="460"/>
                      <a:pt x="23" y="460"/>
                    </a:cubicBezTo>
                    <a:cubicBezTo>
                      <a:pt x="36" y="460"/>
                      <a:pt x="47" y="470"/>
                      <a:pt x="47" y="483"/>
                    </a:cubicBezTo>
                    <a:close/>
                    <a:moveTo>
                      <a:pt x="56" y="606"/>
                    </a:moveTo>
                    <a:lnTo>
                      <a:pt x="79" y="641"/>
                    </a:lnTo>
                    <a:lnTo>
                      <a:pt x="72" y="634"/>
                    </a:lnTo>
                    <a:lnTo>
                      <a:pt x="76" y="637"/>
                    </a:lnTo>
                    <a:cubicBezTo>
                      <a:pt x="87" y="644"/>
                      <a:pt x="89" y="659"/>
                      <a:pt x="82" y="669"/>
                    </a:cubicBezTo>
                    <a:cubicBezTo>
                      <a:pt x="75" y="680"/>
                      <a:pt x="61" y="682"/>
                      <a:pt x="50" y="675"/>
                    </a:cubicBezTo>
                    <a:lnTo>
                      <a:pt x="46" y="672"/>
                    </a:lnTo>
                    <a:cubicBezTo>
                      <a:pt x="44" y="671"/>
                      <a:pt x="42" y="669"/>
                      <a:pt x="40" y="666"/>
                    </a:cubicBezTo>
                    <a:lnTo>
                      <a:pt x="17" y="632"/>
                    </a:lnTo>
                    <a:cubicBezTo>
                      <a:pt x="10" y="621"/>
                      <a:pt x="13" y="607"/>
                      <a:pt x="24" y="600"/>
                    </a:cubicBezTo>
                    <a:cubicBezTo>
                      <a:pt x="34" y="593"/>
                      <a:pt x="49" y="596"/>
                      <a:pt x="56" y="606"/>
                    </a:cubicBezTo>
                    <a:close/>
                  </a:path>
                </a:pathLst>
              </a:custGeom>
              <a:solidFill>
                <a:srgbClr val="003399"/>
              </a:solidFill>
              <a:ln w="7938">
                <a:solidFill>
                  <a:srgbClr val="00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Rectangle 17"/>
              <p:cNvSpPr>
                <a:spLocks noChangeArrowheads="1"/>
              </p:cNvSpPr>
              <p:nvPr/>
            </p:nvSpPr>
            <p:spPr bwMode="auto">
              <a:xfrm>
                <a:off x="2698" y="1563"/>
                <a:ext cx="31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Channel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1" name="Rectangle 18"/>
              <p:cNvSpPr>
                <a:spLocks noChangeArrowheads="1"/>
              </p:cNvSpPr>
              <p:nvPr/>
            </p:nvSpPr>
            <p:spPr bwMode="auto">
              <a:xfrm>
                <a:off x="2653" y="1644"/>
                <a:ext cx="36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Contoller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2" name="Rectangle 19"/>
              <p:cNvSpPr>
                <a:spLocks noChangeArrowheads="1"/>
              </p:cNvSpPr>
              <p:nvPr/>
            </p:nvSpPr>
            <p:spPr bwMode="auto">
              <a:xfrm>
                <a:off x="2965" y="1644"/>
                <a:ext cx="7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0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3" name="Rectangle 20"/>
              <p:cNvSpPr>
                <a:spLocks noChangeArrowheads="1"/>
              </p:cNvSpPr>
              <p:nvPr/>
            </p:nvSpPr>
            <p:spPr bwMode="auto">
              <a:xfrm>
                <a:off x="3828" y="510"/>
                <a:ext cx="570" cy="428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4" name="Rectangle 21"/>
              <p:cNvSpPr>
                <a:spLocks noChangeArrowheads="1"/>
              </p:cNvSpPr>
              <p:nvPr/>
            </p:nvSpPr>
            <p:spPr bwMode="auto">
              <a:xfrm>
                <a:off x="3828" y="510"/>
                <a:ext cx="570" cy="428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" name="Rectangle 22"/>
              <p:cNvSpPr>
                <a:spLocks noChangeArrowheads="1"/>
              </p:cNvSpPr>
              <p:nvPr/>
            </p:nvSpPr>
            <p:spPr bwMode="auto">
              <a:xfrm>
                <a:off x="3936" y="550"/>
                <a:ext cx="42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" name="Rectangle 23"/>
              <p:cNvSpPr>
                <a:spLocks noChangeArrowheads="1"/>
              </p:cNvSpPr>
              <p:nvPr/>
            </p:nvSpPr>
            <p:spPr bwMode="auto">
              <a:xfrm>
                <a:off x="3977" y="646"/>
                <a:ext cx="23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" name="Rectangle 24"/>
              <p:cNvSpPr>
                <a:spLocks noChangeArrowheads="1"/>
              </p:cNvSpPr>
              <p:nvPr/>
            </p:nvSpPr>
            <p:spPr bwMode="auto">
              <a:xfrm>
                <a:off x="4158" y="646"/>
                <a:ext cx="9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" name="Rectangle 25"/>
              <p:cNvSpPr>
                <a:spLocks noChangeArrowheads="1"/>
              </p:cNvSpPr>
              <p:nvPr/>
            </p:nvSpPr>
            <p:spPr bwMode="auto">
              <a:xfrm>
                <a:off x="4203" y="646"/>
                <a:ext cx="9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0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9" name="Rectangle 26"/>
              <p:cNvSpPr>
                <a:spLocks noChangeArrowheads="1"/>
              </p:cNvSpPr>
              <p:nvPr/>
            </p:nvSpPr>
            <p:spPr bwMode="auto">
              <a:xfrm>
                <a:off x="3962" y="792"/>
                <a:ext cx="7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(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0" name="Rectangle 27"/>
              <p:cNvSpPr>
                <a:spLocks noChangeArrowheads="1"/>
              </p:cNvSpPr>
              <p:nvPr/>
            </p:nvSpPr>
            <p:spPr bwMode="auto">
              <a:xfrm>
                <a:off x="3987" y="792"/>
                <a:ext cx="9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1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1" name="Rectangle 28"/>
              <p:cNvSpPr>
                <a:spLocks noChangeArrowheads="1"/>
              </p:cNvSpPr>
              <p:nvPr/>
            </p:nvSpPr>
            <p:spPr bwMode="auto">
              <a:xfrm>
                <a:off x="4032" y="792"/>
                <a:ext cx="6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2" name="Rectangle 29"/>
              <p:cNvSpPr>
                <a:spLocks noChangeArrowheads="1"/>
              </p:cNvSpPr>
              <p:nvPr/>
            </p:nvSpPr>
            <p:spPr bwMode="auto">
              <a:xfrm>
                <a:off x="4057" y="792"/>
                <a:ext cx="11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5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3" name="Rectangle 30"/>
              <p:cNvSpPr>
                <a:spLocks noChangeArrowheads="1"/>
              </p:cNvSpPr>
              <p:nvPr/>
            </p:nvSpPr>
            <p:spPr bwMode="auto">
              <a:xfrm>
                <a:off x="4123" y="792"/>
                <a:ext cx="16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KB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4" name="Rectangle 31"/>
              <p:cNvSpPr>
                <a:spLocks noChangeArrowheads="1"/>
              </p:cNvSpPr>
              <p:nvPr/>
            </p:nvSpPr>
            <p:spPr bwMode="auto">
              <a:xfrm>
                <a:off x="4238" y="792"/>
                <a:ext cx="7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)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5" name="Rectangle 32"/>
              <p:cNvSpPr>
                <a:spLocks noChangeArrowheads="1"/>
              </p:cNvSpPr>
              <p:nvPr/>
            </p:nvSpPr>
            <p:spPr bwMode="auto">
              <a:xfrm rot="-5400000">
                <a:off x="3837" y="727"/>
                <a:ext cx="9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P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6" name="Rectangle 33"/>
              <p:cNvSpPr>
                <a:spLocks noChangeArrowheads="1"/>
              </p:cNvSpPr>
              <p:nvPr/>
            </p:nvSpPr>
            <p:spPr bwMode="auto">
              <a:xfrm rot="-5400000">
                <a:off x="3837" y="677"/>
                <a:ext cx="9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o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7" name="Rectangle 34"/>
              <p:cNvSpPr>
                <a:spLocks noChangeArrowheads="1"/>
              </p:cNvSpPr>
              <p:nvPr/>
            </p:nvSpPr>
            <p:spPr bwMode="auto">
              <a:xfrm rot="-5400000">
                <a:off x="3848" y="648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8" name="Rectangle 35"/>
              <p:cNvSpPr>
                <a:spLocks noChangeArrowheads="1"/>
              </p:cNvSpPr>
              <p:nvPr/>
            </p:nvSpPr>
            <p:spPr bwMode="auto">
              <a:xfrm rot="-5400000">
                <a:off x="3848" y="618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9" name="Rectangle 36"/>
              <p:cNvSpPr>
                <a:spLocks noChangeArrowheads="1"/>
              </p:cNvSpPr>
              <p:nvPr/>
            </p:nvSpPr>
            <p:spPr bwMode="auto">
              <a:xfrm rot="-5400000">
                <a:off x="3850" y="589"/>
                <a:ext cx="6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0" name="Rectangle 37"/>
              <p:cNvSpPr>
                <a:spLocks noChangeArrowheads="1"/>
              </p:cNvSpPr>
              <p:nvPr/>
            </p:nvSpPr>
            <p:spPr bwMode="auto">
              <a:xfrm rot="-5400000">
                <a:off x="3835" y="549"/>
                <a:ext cx="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A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1" name="Rectangle 38"/>
              <p:cNvSpPr>
                <a:spLocks noChangeArrowheads="1"/>
              </p:cNvSpPr>
              <p:nvPr/>
            </p:nvSpPr>
            <p:spPr bwMode="auto">
              <a:xfrm rot="-5400000">
                <a:off x="4310" y="727"/>
                <a:ext cx="9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P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2" name="Rectangle 39"/>
              <p:cNvSpPr>
                <a:spLocks noChangeArrowheads="1"/>
              </p:cNvSpPr>
              <p:nvPr/>
            </p:nvSpPr>
            <p:spPr bwMode="auto">
              <a:xfrm rot="-5400000">
                <a:off x="4310" y="677"/>
                <a:ext cx="9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o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3" name="Rectangle 40"/>
              <p:cNvSpPr>
                <a:spLocks noChangeArrowheads="1"/>
              </p:cNvSpPr>
              <p:nvPr/>
            </p:nvSpPr>
            <p:spPr bwMode="auto">
              <a:xfrm rot="-5400000">
                <a:off x="4321" y="648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4" name="Rectangle 41"/>
              <p:cNvSpPr>
                <a:spLocks noChangeArrowheads="1"/>
              </p:cNvSpPr>
              <p:nvPr/>
            </p:nvSpPr>
            <p:spPr bwMode="auto">
              <a:xfrm rot="-5400000">
                <a:off x="4321" y="618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5" name="Rectangle 42"/>
              <p:cNvSpPr>
                <a:spLocks noChangeArrowheads="1"/>
              </p:cNvSpPr>
              <p:nvPr/>
            </p:nvSpPr>
            <p:spPr bwMode="auto">
              <a:xfrm rot="-5400000">
                <a:off x="4323" y="589"/>
                <a:ext cx="6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6" name="Rectangle 43"/>
              <p:cNvSpPr>
                <a:spLocks noChangeArrowheads="1"/>
              </p:cNvSpPr>
              <p:nvPr/>
            </p:nvSpPr>
            <p:spPr bwMode="auto">
              <a:xfrm rot="-5400000">
                <a:off x="4308" y="549"/>
                <a:ext cx="9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B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7" name="Rectangle 44"/>
              <p:cNvSpPr>
                <a:spLocks noChangeArrowheads="1"/>
              </p:cNvSpPr>
              <p:nvPr/>
            </p:nvSpPr>
            <p:spPr bwMode="auto">
              <a:xfrm>
                <a:off x="3875" y="1700"/>
                <a:ext cx="495" cy="238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8" name="Rectangle 45"/>
              <p:cNvSpPr>
                <a:spLocks noChangeArrowheads="1"/>
              </p:cNvSpPr>
              <p:nvPr/>
            </p:nvSpPr>
            <p:spPr bwMode="auto">
              <a:xfrm>
                <a:off x="3875" y="1700"/>
                <a:ext cx="495" cy="238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9" name="Rectangle 46"/>
              <p:cNvSpPr>
                <a:spLocks noChangeArrowheads="1"/>
              </p:cNvSpPr>
              <p:nvPr/>
            </p:nvSpPr>
            <p:spPr bwMode="auto">
              <a:xfrm>
                <a:off x="3956" y="1723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0" name="Rectangle 47"/>
              <p:cNvSpPr>
                <a:spLocks noChangeArrowheads="1"/>
              </p:cNvSpPr>
              <p:nvPr/>
            </p:nvSpPr>
            <p:spPr bwMode="auto">
              <a:xfrm>
                <a:off x="3997" y="1814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1" name="Rectangle 48"/>
              <p:cNvSpPr>
                <a:spLocks noChangeArrowheads="1"/>
              </p:cNvSpPr>
              <p:nvPr/>
            </p:nvSpPr>
            <p:spPr bwMode="auto">
              <a:xfrm>
                <a:off x="4168" y="1814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2" name="Rectangle 49"/>
              <p:cNvSpPr>
                <a:spLocks noChangeArrowheads="1"/>
              </p:cNvSpPr>
              <p:nvPr/>
            </p:nvSpPr>
            <p:spPr bwMode="auto">
              <a:xfrm>
                <a:off x="4208" y="1814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3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3" name="Freeform 50"/>
              <p:cNvSpPr>
                <a:spLocks/>
              </p:cNvSpPr>
              <p:nvPr/>
            </p:nvSpPr>
            <p:spPr bwMode="auto">
              <a:xfrm>
                <a:off x="3305" y="891"/>
                <a:ext cx="237" cy="618"/>
              </a:xfrm>
              <a:custGeom>
                <a:avLst/>
                <a:gdLst>
                  <a:gd name="T0" fmla="*/ 0 w 756"/>
                  <a:gd name="T1" fmla="*/ 2 h 1965"/>
                  <a:gd name="T2" fmla="*/ 1 w 756"/>
                  <a:gd name="T3" fmla="*/ 2 h 1965"/>
                  <a:gd name="T4" fmla="*/ 1 w 756"/>
                  <a:gd name="T5" fmla="*/ 2 h 1965"/>
                  <a:gd name="T6" fmla="*/ 1 w 756"/>
                  <a:gd name="T7" fmla="*/ 2 h 1965"/>
                  <a:gd name="T8" fmla="*/ 1 w 756"/>
                  <a:gd name="T9" fmla="*/ 2 h 1965"/>
                  <a:gd name="T10" fmla="*/ 1 w 756"/>
                  <a:gd name="T11" fmla="*/ 0 h 1965"/>
                  <a:gd name="T12" fmla="*/ 1 w 756"/>
                  <a:gd name="T13" fmla="*/ 0 h 1965"/>
                  <a:gd name="T14" fmla="*/ 1 w 756"/>
                  <a:gd name="T15" fmla="*/ 0 h 1965"/>
                  <a:gd name="T16" fmla="*/ 0 w 756"/>
                  <a:gd name="T17" fmla="*/ 0 h 1965"/>
                  <a:gd name="T18" fmla="*/ 0 w 756"/>
                  <a:gd name="T19" fmla="*/ 0 h 1965"/>
                  <a:gd name="T20" fmla="*/ 0 w 756"/>
                  <a:gd name="T21" fmla="*/ 2 h 1965"/>
                  <a:gd name="T22" fmla="*/ 0 w 756"/>
                  <a:gd name="T23" fmla="*/ 2 h 19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6"/>
                  <a:gd name="T37" fmla="*/ 0 h 1965"/>
                  <a:gd name="T38" fmla="*/ 756 w 756"/>
                  <a:gd name="T39" fmla="*/ 1965 h 19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6" h="1965">
                    <a:moveTo>
                      <a:pt x="121" y="1965"/>
                    </a:moveTo>
                    <a:lnTo>
                      <a:pt x="635" y="1965"/>
                    </a:lnTo>
                    <a:cubicBezTo>
                      <a:pt x="702" y="1965"/>
                      <a:pt x="756" y="1911"/>
                      <a:pt x="756" y="1844"/>
                    </a:cubicBezTo>
                    <a:cubicBezTo>
                      <a:pt x="756" y="1844"/>
                      <a:pt x="756" y="1844"/>
                      <a:pt x="756" y="1844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lnTo>
                      <a:pt x="0" y="1844"/>
                    </a:lnTo>
                    <a:cubicBezTo>
                      <a:pt x="0" y="1911"/>
                      <a:pt x="54" y="1965"/>
                      <a:pt x="121" y="1965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51"/>
              <p:cNvSpPr>
                <a:spLocks/>
              </p:cNvSpPr>
              <p:nvPr/>
            </p:nvSpPr>
            <p:spPr bwMode="auto">
              <a:xfrm>
                <a:off x="3305" y="891"/>
                <a:ext cx="237" cy="618"/>
              </a:xfrm>
              <a:custGeom>
                <a:avLst/>
                <a:gdLst>
                  <a:gd name="T0" fmla="*/ 0 w 756"/>
                  <a:gd name="T1" fmla="*/ 2 h 1965"/>
                  <a:gd name="T2" fmla="*/ 1 w 756"/>
                  <a:gd name="T3" fmla="*/ 2 h 1965"/>
                  <a:gd name="T4" fmla="*/ 1 w 756"/>
                  <a:gd name="T5" fmla="*/ 2 h 1965"/>
                  <a:gd name="T6" fmla="*/ 1 w 756"/>
                  <a:gd name="T7" fmla="*/ 2 h 1965"/>
                  <a:gd name="T8" fmla="*/ 1 w 756"/>
                  <a:gd name="T9" fmla="*/ 2 h 1965"/>
                  <a:gd name="T10" fmla="*/ 1 w 756"/>
                  <a:gd name="T11" fmla="*/ 0 h 1965"/>
                  <a:gd name="T12" fmla="*/ 1 w 756"/>
                  <a:gd name="T13" fmla="*/ 0 h 1965"/>
                  <a:gd name="T14" fmla="*/ 1 w 756"/>
                  <a:gd name="T15" fmla="*/ 0 h 1965"/>
                  <a:gd name="T16" fmla="*/ 0 w 756"/>
                  <a:gd name="T17" fmla="*/ 0 h 1965"/>
                  <a:gd name="T18" fmla="*/ 0 w 756"/>
                  <a:gd name="T19" fmla="*/ 0 h 1965"/>
                  <a:gd name="T20" fmla="*/ 0 w 756"/>
                  <a:gd name="T21" fmla="*/ 2 h 1965"/>
                  <a:gd name="T22" fmla="*/ 0 w 756"/>
                  <a:gd name="T23" fmla="*/ 2 h 19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6"/>
                  <a:gd name="T37" fmla="*/ 0 h 1965"/>
                  <a:gd name="T38" fmla="*/ 756 w 756"/>
                  <a:gd name="T39" fmla="*/ 1965 h 19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6" h="1965">
                    <a:moveTo>
                      <a:pt x="121" y="1965"/>
                    </a:moveTo>
                    <a:lnTo>
                      <a:pt x="635" y="1965"/>
                    </a:lnTo>
                    <a:cubicBezTo>
                      <a:pt x="702" y="1965"/>
                      <a:pt x="756" y="1911"/>
                      <a:pt x="756" y="1844"/>
                    </a:cubicBezTo>
                    <a:cubicBezTo>
                      <a:pt x="756" y="1844"/>
                      <a:pt x="756" y="1844"/>
                      <a:pt x="756" y="1844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lnTo>
                      <a:pt x="0" y="1844"/>
                    </a:lnTo>
                    <a:cubicBezTo>
                      <a:pt x="0" y="1911"/>
                      <a:pt x="54" y="1965"/>
                      <a:pt x="121" y="1965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52"/>
              <p:cNvSpPr>
                <a:spLocks noChangeArrowheads="1"/>
              </p:cNvSpPr>
              <p:nvPr/>
            </p:nvSpPr>
            <p:spPr bwMode="auto">
              <a:xfrm>
                <a:off x="3337" y="1120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X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6" name="Rectangle 53"/>
              <p:cNvSpPr>
                <a:spLocks noChangeArrowheads="1"/>
              </p:cNvSpPr>
              <p:nvPr/>
            </p:nvSpPr>
            <p:spPr bwMode="auto">
              <a:xfrm>
                <a:off x="3383" y="1120"/>
                <a:ext cx="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7" name="Rectangle 54"/>
              <p:cNvSpPr>
                <a:spLocks noChangeArrowheads="1"/>
              </p:cNvSpPr>
              <p:nvPr/>
            </p:nvSpPr>
            <p:spPr bwMode="auto">
              <a:xfrm>
                <a:off x="3403" y="1120"/>
                <a:ext cx="1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bar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8" name="Rectangle 55"/>
              <p:cNvSpPr>
                <a:spLocks noChangeArrowheads="1"/>
              </p:cNvSpPr>
              <p:nvPr/>
            </p:nvSpPr>
            <p:spPr bwMode="auto">
              <a:xfrm>
                <a:off x="3363" y="1201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S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9" name="Rectangle 56"/>
              <p:cNvSpPr>
                <a:spLocks noChangeArrowheads="1"/>
              </p:cNvSpPr>
              <p:nvPr/>
            </p:nvSpPr>
            <p:spPr bwMode="auto">
              <a:xfrm>
                <a:off x="3403" y="1201"/>
                <a:ext cx="5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/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0" name="Rectangle 57"/>
              <p:cNvSpPr>
                <a:spLocks noChangeArrowheads="1"/>
              </p:cNvSpPr>
              <p:nvPr/>
            </p:nvSpPr>
            <p:spPr bwMode="auto">
              <a:xfrm>
                <a:off x="3423" y="1201"/>
                <a:ext cx="10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W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1" name="Freeform 58"/>
              <p:cNvSpPr>
                <a:spLocks/>
              </p:cNvSpPr>
              <p:nvPr/>
            </p:nvSpPr>
            <p:spPr bwMode="auto">
              <a:xfrm>
                <a:off x="3780" y="2128"/>
                <a:ext cx="666" cy="285"/>
              </a:xfrm>
              <a:custGeom>
                <a:avLst/>
                <a:gdLst>
                  <a:gd name="T0" fmla="*/ 0 w 2117"/>
                  <a:gd name="T1" fmla="*/ 1 h 907"/>
                  <a:gd name="T2" fmla="*/ 2 w 2117"/>
                  <a:gd name="T3" fmla="*/ 1 h 907"/>
                  <a:gd name="T4" fmla="*/ 2 w 2117"/>
                  <a:gd name="T5" fmla="*/ 1 h 907"/>
                  <a:gd name="T6" fmla="*/ 2 w 2117"/>
                  <a:gd name="T7" fmla="*/ 1 h 907"/>
                  <a:gd name="T8" fmla="*/ 2 w 2117"/>
                  <a:gd name="T9" fmla="*/ 0 h 907"/>
                  <a:gd name="T10" fmla="*/ 2 w 2117"/>
                  <a:gd name="T11" fmla="*/ 0 h 907"/>
                  <a:gd name="T12" fmla="*/ 2 w 2117"/>
                  <a:gd name="T13" fmla="*/ 0 h 907"/>
                  <a:gd name="T14" fmla="*/ 0 w 2117"/>
                  <a:gd name="T15" fmla="*/ 0 h 907"/>
                  <a:gd name="T16" fmla="*/ 0 w 2117"/>
                  <a:gd name="T17" fmla="*/ 0 h 907"/>
                  <a:gd name="T18" fmla="*/ 0 w 2117"/>
                  <a:gd name="T19" fmla="*/ 0 h 907"/>
                  <a:gd name="T20" fmla="*/ 0 w 2117"/>
                  <a:gd name="T21" fmla="*/ 1 h 907"/>
                  <a:gd name="T22" fmla="*/ 0 w 2117"/>
                  <a:gd name="T23" fmla="*/ 1 h 9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17"/>
                  <a:gd name="T37" fmla="*/ 0 h 907"/>
                  <a:gd name="T38" fmla="*/ 2117 w 2117"/>
                  <a:gd name="T39" fmla="*/ 907 h 9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17" h="907">
                    <a:moveTo>
                      <a:pt x="242" y="907"/>
                    </a:moveTo>
                    <a:lnTo>
                      <a:pt x="1875" y="907"/>
                    </a:lnTo>
                    <a:cubicBezTo>
                      <a:pt x="2008" y="907"/>
                      <a:pt x="2117" y="798"/>
                      <a:pt x="2117" y="665"/>
                    </a:cubicBezTo>
                    <a:cubicBezTo>
                      <a:pt x="2117" y="665"/>
                      <a:pt x="2117" y="665"/>
                      <a:pt x="2117" y="665"/>
                    </a:cubicBezTo>
                    <a:lnTo>
                      <a:pt x="2117" y="242"/>
                    </a:lnTo>
                    <a:cubicBezTo>
                      <a:pt x="2117" y="108"/>
                      <a:pt x="2008" y="0"/>
                      <a:pt x="1875" y="0"/>
                    </a:cubicBezTo>
                    <a:lnTo>
                      <a:pt x="242" y="0"/>
                    </a:lnTo>
                    <a:cubicBezTo>
                      <a:pt x="108" y="0"/>
                      <a:pt x="0" y="108"/>
                      <a:pt x="0" y="242"/>
                    </a:cubicBezTo>
                    <a:lnTo>
                      <a:pt x="0" y="665"/>
                    </a:lnTo>
                    <a:cubicBezTo>
                      <a:pt x="0" y="798"/>
                      <a:pt x="108" y="907"/>
                      <a:pt x="242" y="907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59"/>
              <p:cNvSpPr>
                <a:spLocks/>
              </p:cNvSpPr>
              <p:nvPr/>
            </p:nvSpPr>
            <p:spPr bwMode="auto">
              <a:xfrm>
                <a:off x="3780" y="2128"/>
                <a:ext cx="666" cy="285"/>
              </a:xfrm>
              <a:custGeom>
                <a:avLst/>
                <a:gdLst>
                  <a:gd name="T0" fmla="*/ 0 w 2117"/>
                  <a:gd name="T1" fmla="*/ 1 h 907"/>
                  <a:gd name="T2" fmla="*/ 2 w 2117"/>
                  <a:gd name="T3" fmla="*/ 1 h 907"/>
                  <a:gd name="T4" fmla="*/ 2 w 2117"/>
                  <a:gd name="T5" fmla="*/ 1 h 907"/>
                  <a:gd name="T6" fmla="*/ 2 w 2117"/>
                  <a:gd name="T7" fmla="*/ 1 h 907"/>
                  <a:gd name="T8" fmla="*/ 2 w 2117"/>
                  <a:gd name="T9" fmla="*/ 0 h 907"/>
                  <a:gd name="T10" fmla="*/ 2 w 2117"/>
                  <a:gd name="T11" fmla="*/ 0 h 907"/>
                  <a:gd name="T12" fmla="*/ 2 w 2117"/>
                  <a:gd name="T13" fmla="*/ 0 h 907"/>
                  <a:gd name="T14" fmla="*/ 0 w 2117"/>
                  <a:gd name="T15" fmla="*/ 0 h 907"/>
                  <a:gd name="T16" fmla="*/ 0 w 2117"/>
                  <a:gd name="T17" fmla="*/ 0 h 907"/>
                  <a:gd name="T18" fmla="*/ 0 w 2117"/>
                  <a:gd name="T19" fmla="*/ 0 h 907"/>
                  <a:gd name="T20" fmla="*/ 0 w 2117"/>
                  <a:gd name="T21" fmla="*/ 1 h 907"/>
                  <a:gd name="T22" fmla="*/ 0 w 2117"/>
                  <a:gd name="T23" fmla="*/ 1 h 9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17"/>
                  <a:gd name="T37" fmla="*/ 0 h 907"/>
                  <a:gd name="T38" fmla="*/ 2117 w 2117"/>
                  <a:gd name="T39" fmla="*/ 907 h 9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17" h="907">
                    <a:moveTo>
                      <a:pt x="242" y="907"/>
                    </a:moveTo>
                    <a:lnTo>
                      <a:pt x="1875" y="907"/>
                    </a:lnTo>
                    <a:cubicBezTo>
                      <a:pt x="2008" y="907"/>
                      <a:pt x="2117" y="798"/>
                      <a:pt x="2117" y="665"/>
                    </a:cubicBezTo>
                    <a:cubicBezTo>
                      <a:pt x="2117" y="665"/>
                      <a:pt x="2117" y="665"/>
                      <a:pt x="2117" y="665"/>
                    </a:cubicBezTo>
                    <a:lnTo>
                      <a:pt x="2117" y="242"/>
                    </a:lnTo>
                    <a:cubicBezTo>
                      <a:pt x="2117" y="108"/>
                      <a:pt x="2008" y="0"/>
                      <a:pt x="1875" y="0"/>
                    </a:cubicBezTo>
                    <a:lnTo>
                      <a:pt x="242" y="0"/>
                    </a:lnTo>
                    <a:cubicBezTo>
                      <a:pt x="108" y="0"/>
                      <a:pt x="0" y="108"/>
                      <a:pt x="0" y="242"/>
                    </a:cubicBezTo>
                    <a:lnTo>
                      <a:pt x="0" y="665"/>
                    </a:lnTo>
                    <a:cubicBezTo>
                      <a:pt x="0" y="798"/>
                      <a:pt x="108" y="907"/>
                      <a:pt x="242" y="907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60"/>
              <p:cNvSpPr>
                <a:spLocks noChangeArrowheads="1"/>
              </p:cNvSpPr>
              <p:nvPr/>
            </p:nvSpPr>
            <p:spPr bwMode="auto">
              <a:xfrm>
                <a:off x="3871" y="2217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X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4" name="Rectangle 61"/>
              <p:cNvSpPr>
                <a:spLocks noChangeArrowheads="1"/>
              </p:cNvSpPr>
              <p:nvPr/>
            </p:nvSpPr>
            <p:spPr bwMode="auto">
              <a:xfrm>
                <a:off x="3921" y="2217"/>
                <a:ext cx="7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5" name="Rectangle 62"/>
              <p:cNvSpPr>
                <a:spLocks noChangeArrowheads="1"/>
              </p:cNvSpPr>
              <p:nvPr/>
            </p:nvSpPr>
            <p:spPr bwMode="auto">
              <a:xfrm>
                <a:off x="3951" y="2217"/>
                <a:ext cx="47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bar Switch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6" name="Freeform 63"/>
              <p:cNvSpPr>
                <a:spLocks/>
              </p:cNvSpPr>
              <p:nvPr/>
            </p:nvSpPr>
            <p:spPr bwMode="auto">
              <a:xfrm>
                <a:off x="5064" y="1728"/>
                <a:ext cx="476" cy="210"/>
              </a:xfrm>
              <a:custGeom>
                <a:avLst/>
                <a:gdLst>
                  <a:gd name="T0" fmla="*/ 0 w 1512"/>
                  <a:gd name="T1" fmla="*/ 1 h 665"/>
                  <a:gd name="T2" fmla="*/ 1 w 1512"/>
                  <a:gd name="T3" fmla="*/ 1 h 665"/>
                  <a:gd name="T4" fmla="*/ 2 w 1512"/>
                  <a:gd name="T5" fmla="*/ 1 h 665"/>
                  <a:gd name="T6" fmla="*/ 2 w 1512"/>
                  <a:gd name="T7" fmla="*/ 1 h 665"/>
                  <a:gd name="T8" fmla="*/ 2 w 1512"/>
                  <a:gd name="T9" fmla="*/ 1 h 665"/>
                  <a:gd name="T10" fmla="*/ 2 w 1512"/>
                  <a:gd name="T11" fmla="*/ 0 h 665"/>
                  <a:gd name="T12" fmla="*/ 1 w 1512"/>
                  <a:gd name="T13" fmla="*/ 0 h 665"/>
                  <a:gd name="T14" fmla="*/ 1 w 1512"/>
                  <a:gd name="T15" fmla="*/ 0 h 665"/>
                  <a:gd name="T16" fmla="*/ 0 w 1512"/>
                  <a:gd name="T17" fmla="*/ 0 h 665"/>
                  <a:gd name="T18" fmla="*/ 0 w 1512"/>
                  <a:gd name="T19" fmla="*/ 0 h 665"/>
                  <a:gd name="T20" fmla="*/ 0 w 1512"/>
                  <a:gd name="T21" fmla="*/ 1 h 665"/>
                  <a:gd name="T22" fmla="*/ 0 w 1512"/>
                  <a:gd name="T23" fmla="*/ 1 h 6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12"/>
                  <a:gd name="T37" fmla="*/ 0 h 665"/>
                  <a:gd name="T38" fmla="*/ 1512 w 1512"/>
                  <a:gd name="T39" fmla="*/ 665 h 6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12" h="665">
                    <a:moveTo>
                      <a:pt x="121" y="665"/>
                    </a:moveTo>
                    <a:lnTo>
                      <a:pt x="1391" y="665"/>
                    </a:lnTo>
                    <a:cubicBezTo>
                      <a:pt x="1458" y="665"/>
                      <a:pt x="1512" y="611"/>
                      <a:pt x="1512" y="544"/>
                    </a:cubicBezTo>
                    <a:cubicBezTo>
                      <a:pt x="1512" y="544"/>
                      <a:pt x="1512" y="544"/>
                      <a:pt x="1512" y="544"/>
                    </a:cubicBezTo>
                    <a:lnTo>
                      <a:pt x="1512" y="121"/>
                    </a:lnTo>
                    <a:cubicBezTo>
                      <a:pt x="1512" y="54"/>
                      <a:pt x="1458" y="0"/>
                      <a:pt x="1391" y="0"/>
                    </a:cubicBez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lnTo>
                      <a:pt x="0" y="544"/>
                    </a:lnTo>
                    <a:cubicBezTo>
                      <a:pt x="0" y="611"/>
                      <a:pt x="54" y="665"/>
                      <a:pt x="121" y="665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64"/>
              <p:cNvSpPr>
                <a:spLocks noEditPoints="1"/>
              </p:cNvSpPr>
              <p:nvPr/>
            </p:nvSpPr>
            <p:spPr bwMode="auto">
              <a:xfrm>
                <a:off x="5057" y="1720"/>
                <a:ext cx="491" cy="225"/>
              </a:xfrm>
              <a:custGeom>
                <a:avLst/>
                <a:gdLst>
                  <a:gd name="T0" fmla="*/ 0 w 1559"/>
                  <a:gd name="T1" fmla="*/ 1 h 714"/>
                  <a:gd name="T2" fmla="*/ 0 w 1559"/>
                  <a:gd name="T3" fmla="*/ 1 h 714"/>
                  <a:gd name="T4" fmla="*/ 0 w 1559"/>
                  <a:gd name="T5" fmla="*/ 1 h 714"/>
                  <a:gd name="T6" fmla="*/ 0 w 1559"/>
                  <a:gd name="T7" fmla="*/ 1 h 714"/>
                  <a:gd name="T8" fmla="*/ 0 w 1559"/>
                  <a:gd name="T9" fmla="*/ 1 h 714"/>
                  <a:gd name="T10" fmla="*/ 0 w 1559"/>
                  <a:gd name="T11" fmla="*/ 1 h 714"/>
                  <a:gd name="T12" fmla="*/ 1 w 1559"/>
                  <a:gd name="T13" fmla="*/ 1 h 714"/>
                  <a:gd name="T14" fmla="*/ 1 w 1559"/>
                  <a:gd name="T15" fmla="*/ 1 h 714"/>
                  <a:gd name="T16" fmla="*/ 1 w 1559"/>
                  <a:gd name="T17" fmla="*/ 1 h 714"/>
                  <a:gd name="T18" fmla="*/ 1 w 1559"/>
                  <a:gd name="T19" fmla="*/ 1 h 714"/>
                  <a:gd name="T20" fmla="*/ 1 w 1559"/>
                  <a:gd name="T21" fmla="*/ 1 h 714"/>
                  <a:gd name="T22" fmla="*/ 1 w 1559"/>
                  <a:gd name="T23" fmla="*/ 1 h 714"/>
                  <a:gd name="T24" fmla="*/ 1 w 1559"/>
                  <a:gd name="T25" fmla="*/ 1 h 714"/>
                  <a:gd name="T26" fmla="*/ 1 w 1559"/>
                  <a:gd name="T27" fmla="*/ 1 h 714"/>
                  <a:gd name="T28" fmla="*/ 1 w 1559"/>
                  <a:gd name="T29" fmla="*/ 1 h 714"/>
                  <a:gd name="T30" fmla="*/ 1 w 1559"/>
                  <a:gd name="T31" fmla="*/ 1 h 714"/>
                  <a:gd name="T32" fmla="*/ 1 w 1559"/>
                  <a:gd name="T33" fmla="*/ 1 h 714"/>
                  <a:gd name="T34" fmla="*/ 1 w 1559"/>
                  <a:gd name="T35" fmla="*/ 1 h 714"/>
                  <a:gd name="T36" fmla="*/ 1 w 1559"/>
                  <a:gd name="T37" fmla="*/ 1 h 714"/>
                  <a:gd name="T38" fmla="*/ 2 w 1559"/>
                  <a:gd name="T39" fmla="*/ 1 h 714"/>
                  <a:gd name="T40" fmla="*/ 2 w 1559"/>
                  <a:gd name="T41" fmla="*/ 1 h 714"/>
                  <a:gd name="T42" fmla="*/ 2 w 1559"/>
                  <a:gd name="T43" fmla="*/ 1 h 714"/>
                  <a:gd name="T44" fmla="*/ 2 w 1559"/>
                  <a:gd name="T45" fmla="*/ 0 h 714"/>
                  <a:gd name="T46" fmla="*/ 2 w 1559"/>
                  <a:gd name="T47" fmla="*/ 1 h 714"/>
                  <a:gd name="T48" fmla="*/ 2 w 1559"/>
                  <a:gd name="T49" fmla="*/ 0 h 714"/>
                  <a:gd name="T50" fmla="*/ 2 w 1559"/>
                  <a:gd name="T51" fmla="*/ 0 h 714"/>
                  <a:gd name="T52" fmla="*/ 2 w 1559"/>
                  <a:gd name="T53" fmla="*/ 0 h 714"/>
                  <a:gd name="T54" fmla="*/ 1 w 1559"/>
                  <a:gd name="T55" fmla="*/ 0 h 714"/>
                  <a:gd name="T56" fmla="*/ 2 w 1559"/>
                  <a:gd name="T57" fmla="*/ 0 h 714"/>
                  <a:gd name="T58" fmla="*/ 2 w 1559"/>
                  <a:gd name="T59" fmla="*/ 0 h 714"/>
                  <a:gd name="T60" fmla="*/ 1 w 1559"/>
                  <a:gd name="T61" fmla="*/ 0 h 714"/>
                  <a:gd name="T62" fmla="*/ 1 w 1559"/>
                  <a:gd name="T63" fmla="*/ 0 h 714"/>
                  <a:gd name="T64" fmla="*/ 1 w 1559"/>
                  <a:gd name="T65" fmla="*/ 0 h 714"/>
                  <a:gd name="T66" fmla="*/ 1 w 1559"/>
                  <a:gd name="T67" fmla="*/ 0 h 714"/>
                  <a:gd name="T68" fmla="*/ 1 w 1559"/>
                  <a:gd name="T69" fmla="*/ 0 h 714"/>
                  <a:gd name="T70" fmla="*/ 1 w 1559"/>
                  <a:gd name="T71" fmla="*/ 0 h 714"/>
                  <a:gd name="T72" fmla="*/ 1 w 1559"/>
                  <a:gd name="T73" fmla="*/ 0 h 714"/>
                  <a:gd name="T74" fmla="*/ 1 w 1559"/>
                  <a:gd name="T75" fmla="*/ 0 h 714"/>
                  <a:gd name="T76" fmla="*/ 1 w 1559"/>
                  <a:gd name="T77" fmla="*/ 0 h 714"/>
                  <a:gd name="T78" fmla="*/ 1 w 1559"/>
                  <a:gd name="T79" fmla="*/ 0 h 714"/>
                  <a:gd name="T80" fmla="*/ 1 w 1559"/>
                  <a:gd name="T81" fmla="*/ 0 h 714"/>
                  <a:gd name="T82" fmla="*/ 1 w 1559"/>
                  <a:gd name="T83" fmla="*/ 0 h 714"/>
                  <a:gd name="T84" fmla="*/ 1 w 1559"/>
                  <a:gd name="T85" fmla="*/ 0 h 714"/>
                  <a:gd name="T86" fmla="*/ 1 w 1559"/>
                  <a:gd name="T87" fmla="*/ 0 h 714"/>
                  <a:gd name="T88" fmla="*/ 0 w 1559"/>
                  <a:gd name="T89" fmla="*/ 0 h 714"/>
                  <a:gd name="T90" fmla="*/ 0 w 1559"/>
                  <a:gd name="T91" fmla="*/ 0 h 714"/>
                  <a:gd name="T92" fmla="*/ 0 w 1559"/>
                  <a:gd name="T93" fmla="*/ 0 h 714"/>
                  <a:gd name="T94" fmla="*/ 0 w 1559"/>
                  <a:gd name="T95" fmla="*/ 0 h 714"/>
                  <a:gd name="T96" fmla="*/ 0 w 1559"/>
                  <a:gd name="T97" fmla="*/ 0 h 714"/>
                  <a:gd name="T98" fmla="*/ 0 w 1559"/>
                  <a:gd name="T99" fmla="*/ 0 h 714"/>
                  <a:gd name="T100" fmla="*/ 0 w 1559"/>
                  <a:gd name="T101" fmla="*/ 0 h 714"/>
                  <a:gd name="T102" fmla="*/ 0 w 1559"/>
                  <a:gd name="T103" fmla="*/ 0 h 714"/>
                  <a:gd name="T104" fmla="*/ 0 w 1559"/>
                  <a:gd name="T105" fmla="*/ 0 h 714"/>
                  <a:gd name="T106" fmla="*/ 0 w 1559"/>
                  <a:gd name="T107" fmla="*/ 0 h 714"/>
                  <a:gd name="T108" fmla="*/ 0 w 1559"/>
                  <a:gd name="T109" fmla="*/ 0 h 714"/>
                  <a:gd name="T110" fmla="*/ 0 w 1559"/>
                  <a:gd name="T111" fmla="*/ 0 h 714"/>
                  <a:gd name="T112" fmla="*/ 0 w 1559"/>
                  <a:gd name="T113" fmla="*/ 1 h 714"/>
                  <a:gd name="T114" fmla="*/ 0 w 1559"/>
                  <a:gd name="T115" fmla="*/ 1 h 714"/>
                  <a:gd name="T116" fmla="*/ 0 w 1559"/>
                  <a:gd name="T117" fmla="*/ 1 h 714"/>
                  <a:gd name="T118" fmla="*/ 0 w 1559"/>
                  <a:gd name="T119" fmla="*/ 1 h 714"/>
                  <a:gd name="T120" fmla="*/ 0 w 1559"/>
                  <a:gd name="T121" fmla="*/ 1 h 7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59"/>
                  <a:gd name="T184" fmla="*/ 0 h 714"/>
                  <a:gd name="T185" fmla="*/ 1559 w 1559"/>
                  <a:gd name="T186" fmla="*/ 714 h 7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59" h="714">
                    <a:moveTo>
                      <a:pt x="147" y="668"/>
                    </a:moveTo>
                    <a:lnTo>
                      <a:pt x="149" y="668"/>
                    </a:lnTo>
                    <a:lnTo>
                      <a:pt x="144" y="667"/>
                    </a:lnTo>
                    <a:lnTo>
                      <a:pt x="189" y="667"/>
                    </a:lnTo>
                    <a:cubicBezTo>
                      <a:pt x="201" y="667"/>
                      <a:pt x="212" y="678"/>
                      <a:pt x="212" y="690"/>
                    </a:cubicBezTo>
                    <a:cubicBezTo>
                      <a:pt x="212" y="703"/>
                      <a:pt x="201" y="714"/>
                      <a:pt x="189" y="714"/>
                    </a:cubicBezTo>
                    <a:lnTo>
                      <a:pt x="144" y="714"/>
                    </a:lnTo>
                    <a:cubicBezTo>
                      <a:pt x="143" y="714"/>
                      <a:pt x="142" y="713"/>
                      <a:pt x="140" y="713"/>
                    </a:cubicBezTo>
                    <a:lnTo>
                      <a:pt x="138" y="713"/>
                    </a:lnTo>
                    <a:cubicBezTo>
                      <a:pt x="126" y="710"/>
                      <a:pt x="118" y="698"/>
                      <a:pt x="120" y="686"/>
                    </a:cubicBezTo>
                    <a:cubicBezTo>
                      <a:pt x="122" y="673"/>
                      <a:pt x="135" y="665"/>
                      <a:pt x="147" y="668"/>
                    </a:cubicBezTo>
                    <a:close/>
                    <a:moveTo>
                      <a:pt x="281" y="667"/>
                    </a:moveTo>
                    <a:lnTo>
                      <a:pt x="327" y="667"/>
                    </a:lnTo>
                    <a:cubicBezTo>
                      <a:pt x="340" y="667"/>
                      <a:pt x="350" y="678"/>
                      <a:pt x="350" y="690"/>
                    </a:cubicBezTo>
                    <a:cubicBezTo>
                      <a:pt x="350" y="703"/>
                      <a:pt x="340" y="714"/>
                      <a:pt x="327" y="714"/>
                    </a:cubicBezTo>
                    <a:lnTo>
                      <a:pt x="281" y="714"/>
                    </a:lnTo>
                    <a:cubicBezTo>
                      <a:pt x="268" y="714"/>
                      <a:pt x="258" y="703"/>
                      <a:pt x="258" y="690"/>
                    </a:cubicBezTo>
                    <a:cubicBezTo>
                      <a:pt x="258" y="678"/>
                      <a:pt x="268" y="667"/>
                      <a:pt x="281" y="667"/>
                    </a:cubicBezTo>
                    <a:close/>
                    <a:moveTo>
                      <a:pt x="419" y="667"/>
                    </a:moveTo>
                    <a:lnTo>
                      <a:pt x="465" y="667"/>
                    </a:lnTo>
                    <a:cubicBezTo>
                      <a:pt x="478" y="667"/>
                      <a:pt x="488" y="678"/>
                      <a:pt x="488" y="690"/>
                    </a:cubicBezTo>
                    <a:cubicBezTo>
                      <a:pt x="488" y="703"/>
                      <a:pt x="478" y="714"/>
                      <a:pt x="465" y="714"/>
                    </a:cubicBezTo>
                    <a:lnTo>
                      <a:pt x="419" y="714"/>
                    </a:lnTo>
                    <a:cubicBezTo>
                      <a:pt x="406" y="714"/>
                      <a:pt x="396" y="703"/>
                      <a:pt x="396" y="690"/>
                    </a:cubicBezTo>
                    <a:cubicBezTo>
                      <a:pt x="396" y="678"/>
                      <a:pt x="406" y="667"/>
                      <a:pt x="419" y="667"/>
                    </a:cubicBezTo>
                    <a:close/>
                    <a:moveTo>
                      <a:pt x="557" y="667"/>
                    </a:moveTo>
                    <a:lnTo>
                      <a:pt x="603" y="667"/>
                    </a:lnTo>
                    <a:cubicBezTo>
                      <a:pt x="616" y="667"/>
                      <a:pt x="627" y="678"/>
                      <a:pt x="627" y="690"/>
                    </a:cubicBezTo>
                    <a:cubicBezTo>
                      <a:pt x="627" y="703"/>
                      <a:pt x="616" y="714"/>
                      <a:pt x="603" y="714"/>
                    </a:cubicBezTo>
                    <a:lnTo>
                      <a:pt x="557" y="714"/>
                    </a:lnTo>
                    <a:cubicBezTo>
                      <a:pt x="545" y="714"/>
                      <a:pt x="534" y="703"/>
                      <a:pt x="534" y="690"/>
                    </a:cubicBezTo>
                    <a:cubicBezTo>
                      <a:pt x="534" y="678"/>
                      <a:pt x="545" y="667"/>
                      <a:pt x="557" y="667"/>
                    </a:cubicBezTo>
                    <a:close/>
                    <a:moveTo>
                      <a:pt x="696" y="667"/>
                    </a:moveTo>
                    <a:lnTo>
                      <a:pt x="742" y="667"/>
                    </a:lnTo>
                    <a:cubicBezTo>
                      <a:pt x="754" y="667"/>
                      <a:pt x="765" y="678"/>
                      <a:pt x="765" y="690"/>
                    </a:cubicBezTo>
                    <a:cubicBezTo>
                      <a:pt x="765" y="703"/>
                      <a:pt x="754" y="714"/>
                      <a:pt x="742" y="714"/>
                    </a:cubicBezTo>
                    <a:lnTo>
                      <a:pt x="696" y="714"/>
                    </a:lnTo>
                    <a:cubicBezTo>
                      <a:pt x="683" y="714"/>
                      <a:pt x="673" y="703"/>
                      <a:pt x="673" y="690"/>
                    </a:cubicBezTo>
                    <a:cubicBezTo>
                      <a:pt x="673" y="678"/>
                      <a:pt x="683" y="667"/>
                      <a:pt x="696" y="667"/>
                    </a:cubicBezTo>
                    <a:close/>
                    <a:moveTo>
                      <a:pt x="834" y="667"/>
                    </a:moveTo>
                    <a:lnTo>
                      <a:pt x="880" y="667"/>
                    </a:lnTo>
                    <a:cubicBezTo>
                      <a:pt x="893" y="667"/>
                      <a:pt x="903" y="678"/>
                      <a:pt x="903" y="690"/>
                    </a:cubicBezTo>
                    <a:cubicBezTo>
                      <a:pt x="903" y="703"/>
                      <a:pt x="893" y="714"/>
                      <a:pt x="880" y="714"/>
                    </a:cubicBezTo>
                    <a:lnTo>
                      <a:pt x="834" y="714"/>
                    </a:lnTo>
                    <a:cubicBezTo>
                      <a:pt x="821" y="714"/>
                      <a:pt x="811" y="703"/>
                      <a:pt x="811" y="690"/>
                    </a:cubicBezTo>
                    <a:cubicBezTo>
                      <a:pt x="811" y="678"/>
                      <a:pt x="821" y="667"/>
                      <a:pt x="834" y="667"/>
                    </a:cubicBezTo>
                    <a:close/>
                    <a:moveTo>
                      <a:pt x="972" y="667"/>
                    </a:moveTo>
                    <a:lnTo>
                      <a:pt x="1018" y="667"/>
                    </a:lnTo>
                    <a:cubicBezTo>
                      <a:pt x="1031" y="667"/>
                      <a:pt x="1041" y="678"/>
                      <a:pt x="1041" y="690"/>
                    </a:cubicBezTo>
                    <a:cubicBezTo>
                      <a:pt x="1041" y="703"/>
                      <a:pt x="1031" y="714"/>
                      <a:pt x="1018" y="714"/>
                    </a:cubicBezTo>
                    <a:lnTo>
                      <a:pt x="972" y="714"/>
                    </a:lnTo>
                    <a:cubicBezTo>
                      <a:pt x="959" y="714"/>
                      <a:pt x="949" y="703"/>
                      <a:pt x="949" y="690"/>
                    </a:cubicBezTo>
                    <a:cubicBezTo>
                      <a:pt x="949" y="678"/>
                      <a:pt x="959" y="667"/>
                      <a:pt x="972" y="667"/>
                    </a:cubicBezTo>
                    <a:close/>
                    <a:moveTo>
                      <a:pt x="1110" y="667"/>
                    </a:moveTo>
                    <a:lnTo>
                      <a:pt x="1156" y="667"/>
                    </a:lnTo>
                    <a:cubicBezTo>
                      <a:pt x="1169" y="667"/>
                      <a:pt x="1179" y="678"/>
                      <a:pt x="1179" y="690"/>
                    </a:cubicBezTo>
                    <a:cubicBezTo>
                      <a:pt x="1179" y="703"/>
                      <a:pt x="1169" y="714"/>
                      <a:pt x="1156" y="714"/>
                    </a:cubicBezTo>
                    <a:lnTo>
                      <a:pt x="1110" y="714"/>
                    </a:lnTo>
                    <a:cubicBezTo>
                      <a:pt x="1098" y="714"/>
                      <a:pt x="1087" y="703"/>
                      <a:pt x="1087" y="690"/>
                    </a:cubicBezTo>
                    <a:cubicBezTo>
                      <a:pt x="1087" y="678"/>
                      <a:pt x="1098" y="667"/>
                      <a:pt x="1110" y="667"/>
                    </a:cubicBezTo>
                    <a:close/>
                    <a:moveTo>
                      <a:pt x="1249" y="667"/>
                    </a:moveTo>
                    <a:lnTo>
                      <a:pt x="1295" y="667"/>
                    </a:lnTo>
                    <a:cubicBezTo>
                      <a:pt x="1307" y="667"/>
                      <a:pt x="1318" y="678"/>
                      <a:pt x="1318" y="690"/>
                    </a:cubicBezTo>
                    <a:cubicBezTo>
                      <a:pt x="1318" y="703"/>
                      <a:pt x="1307" y="714"/>
                      <a:pt x="1295" y="714"/>
                    </a:cubicBezTo>
                    <a:lnTo>
                      <a:pt x="1249" y="714"/>
                    </a:lnTo>
                    <a:cubicBezTo>
                      <a:pt x="1236" y="714"/>
                      <a:pt x="1226" y="703"/>
                      <a:pt x="1226" y="690"/>
                    </a:cubicBezTo>
                    <a:cubicBezTo>
                      <a:pt x="1226" y="678"/>
                      <a:pt x="1236" y="667"/>
                      <a:pt x="1249" y="667"/>
                    </a:cubicBezTo>
                    <a:close/>
                    <a:moveTo>
                      <a:pt x="1387" y="667"/>
                    </a:moveTo>
                    <a:lnTo>
                      <a:pt x="1414" y="667"/>
                    </a:lnTo>
                    <a:lnTo>
                      <a:pt x="1410" y="668"/>
                    </a:lnTo>
                    <a:lnTo>
                      <a:pt x="1428" y="664"/>
                    </a:lnTo>
                    <a:cubicBezTo>
                      <a:pt x="1441" y="662"/>
                      <a:pt x="1453" y="670"/>
                      <a:pt x="1455" y="683"/>
                    </a:cubicBezTo>
                    <a:cubicBezTo>
                      <a:pt x="1458" y="695"/>
                      <a:pt x="1449" y="707"/>
                      <a:pt x="1437" y="710"/>
                    </a:cubicBezTo>
                    <a:lnTo>
                      <a:pt x="1419" y="713"/>
                    </a:lnTo>
                    <a:cubicBezTo>
                      <a:pt x="1417" y="713"/>
                      <a:pt x="1416" y="714"/>
                      <a:pt x="1414" y="714"/>
                    </a:cubicBezTo>
                    <a:lnTo>
                      <a:pt x="1387" y="714"/>
                    </a:lnTo>
                    <a:cubicBezTo>
                      <a:pt x="1374" y="714"/>
                      <a:pt x="1364" y="703"/>
                      <a:pt x="1364" y="690"/>
                    </a:cubicBezTo>
                    <a:cubicBezTo>
                      <a:pt x="1364" y="678"/>
                      <a:pt x="1374" y="667"/>
                      <a:pt x="1387" y="667"/>
                    </a:cubicBezTo>
                    <a:close/>
                    <a:moveTo>
                      <a:pt x="1490" y="629"/>
                    </a:moveTo>
                    <a:lnTo>
                      <a:pt x="1507" y="604"/>
                    </a:lnTo>
                    <a:lnTo>
                      <a:pt x="1504" y="612"/>
                    </a:lnTo>
                    <a:lnTo>
                      <a:pt x="1507" y="597"/>
                    </a:lnTo>
                    <a:cubicBezTo>
                      <a:pt x="1509" y="585"/>
                      <a:pt x="1521" y="577"/>
                      <a:pt x="1534" y="579"/>
                    </a:cubicBezTo>
                    <a:cubicBezTo>
                      <a:pt x="1546" y="581"/>
                      <a:pt x="1554" y="593"/>
                      <a:pt x="1552" y="606"/>
                    </a:cubicBezTo>
                    <a:lnTo>
                      <a:pt x="1549" y="621"/>
                    </a:lnTo>
                    <a:cubicBezTo>
                      <a:pt x="1549" y="624"/>
                      <a:pt x="1547" y="627"/>
                      <a:pt x="1546" y="629"/>
                    </a:cubicBezTo>
                    <a:lnTo>
                      <a:pt x="1528" y="655"/>
                    </a:lnTo>
                    <a:cubicBezTo>
                      <a:pt x="1521" y="666"/>
                      <a:pt x="1507" y="668"/>
                      <a:pt x="1497" y="661"/>
                    </a:cubicBezTo>
                    <a:cubicBezTo>
                      <a:pt x="1486" y="654"/>
                      <a:pt x="1483" y="640"/>
                      <a:pt x="1490" y="629"/>
                    </a:cubicBezTo>
                    <a:close/>
                    <a:moveTo>
                      <a:pt x="1512" y="510"/>
                    </a:moveTo>
                    <a:lnTo>
                      <a:pt x="1512" y="464"/>
                    </a:lnTo>
                    <a:cubicBezTo>
                      <a:pt x="1512" y="451"/>
                      <a:pt x="1523" y="441"/>
                      <a:pt x="1535" y="441"/>
                    </a:cubicBezTo>
                    <a:cubicBezTo>
                      <a:pt x="1548" y="441"/>
                      <a:pt x="1559" y="451"/>
                      <a:pt x="1559" y="464"/>
                    </a:cubicBezTo>
                    <a:lnTo>
                      <a:pt x="1559" y="510"/>
                    </a:lnTo>
                    <a:cubicBezTo>
                      <a:pt x="1559" y="523"/>
                      <a:pt x="1548" y="533"/>
                      <a:pt x="1535" y="533"/>
                    </a:cubicBezTo>
                    <a:cubicBezTo>
                      <a:pt x="1523" y="533"/>
                      <a:pt x="1512" y="523"/>
                      <a:pt x="1512" y="510"/>
                    </a:cubicBezTo>
                    <a:close/>
                    <a:moveTo>
                      <a:pt x="1512" y="372"/>
                    </a:moveTo>
                    <a:lnTo>
                      <a:pt x="1512" y="326"/>
                    </a:lnTo>
                    <a:cubicBezTo>
                      <a:pt x="1512" y="313"/>
                      <a:pt x="1523" y="303"/>
                      <a:pt x="1535" y="303"/>
                    </a:cubicBezTo>
                    <a:cubicBezTo>
                      <a:pt x="1548" y="303"/>
                      <a:pt x="1559" y="313"/>
                      <a:pt x="1559" y="326"/>
                    </a:cubicBezTo>
                    <a:lnTo>
                      <a:pt x="1559" y="372"/>
                    </a:lnTo>
                    <a:cubicBezTo>
                      <a:pt x="1559" y="385"/>
                      <a:pt x="1548" y="395"/>
                      <a:pt x="1535" y="395"/>
                    </a:cubicBezTo>
                    <a:cubicBezTo>
                      <a:pt x="1523" y="395"/>
                      <a:pt x="1512" y="385"/>
                      <a:pt x="1512" y="372"/>
                    </a:cubicBezTo>
                    <a:close/>
                    <a:moveTo>
                      <a:pt x="1512" y="234"/>
                    </a:moveTo>
                    <a:lnTo>
                      <a:pt x="1512" y="187"/>
                    </a:lnTo>
                    <a:cubicBezTo>
                      <a:pt x="1512" y="175"/>
                      <a:pt x="1523" y="164"/>
                      <a:pt x="1535" y="164"/>
                    </a:cubicBezTo>
                    <a:cubicBezTo>
                      <a:pt x="1548" y="164"/>
                      <a:pt x="1559" y="175"/>
                      <a:pt x="1559" y="187"/>
                    </a:cubicBezTo>
                    <a:lnTo>
                      <a:pt x="1559" y="234"/>
                    </a:lnTo>
                    <a:cubicBezTo>
                      <a:pt x="1559" y="246"/>
                      <a:pt x="1548" y="257"/>
                      <a:pt x="1535" y="257"/>
                    </a:cubicBezTo>
                    <a:cubicBezTo>
                      <a:pt x="1523" y="257"/>
                      <a:pt x="1512" y="246"/>
                      <a:pt x="1512" y="234"/>
                    </a:cubicBezTo>
                    <a:close/>
                    <a:moveTo>
                      <a:pt x="1505" y="110"/>
                    </a:moveTo>
                    <a:lnTo>
                      <a:pt x="1481" y="73"/>
                    </a:lnTo>
                    <a:lnTo>
                      <a:pt x="1488" y="80"/>
                    </a:lnTo>
                    <a:lnTo>
                      <a:pt x="1486" y="78"/>
                    </a:lnTo>
                    <a:cubicBezTo>
                      <a:pt x="1475" y="71"/>
                      <a:pt x="1472" y="57"/>
                      <a:pt x="1479" y="46"/>
                    </a:cubicBezTo>
                    <a:cubicBezTo>
                      <a:pt x="1486" y="36"/>
                      <a:pt x="1501" y="33"/>
                      <a:pt x="1511" y="40"/>
                    </a:cubicBezTo>
                    <a:lnTo>
                      <a:pt x="1513" y="41"/>
                    </a:lnTo>
                    <a:cubicBezTo>
                      <a:pt x="1516" y="43"/>
                      <a:pt x="1518" y="45"/>
                      <a:pt x="1520" y="48"/>
                    </a:cubicBezTo>
                    <a:lnTo>
                      <a:pt x="1544" y="84"/>
                    </a:lnTo>
                    <a:cubicBezTo>
                      <a:pt x="1551" y="95"/>
                      <a:pt x="1548" y="109"/>
                      <a:pt x="1537" y="116"/>
                    </a:cubicBezTo>
                    <a:cubicBezTo>
                      <a:pt x="1527" y="123"/>
                      <a:pt x="1513" y="120"/>
                      <a:pt x="1505" y="110"/>
                    </a:cubicBezTo>
                    <a:close/>
                    <a:moveTo>
                      <a:pt x="1410" y="48"/>
                    </a:moveTo>
                    <a:lnTo>
                      <a:pt x="1410" y="48"/>
                    </a:lnTo>
                    <a:cubicBezTo>
                      <a:pt x="1398" y="46"/>
                      <a:pt x="1389" y="34"/>
                      <a:pt x="1392" y="21"/>
                    </a:cubicBezTo>
                    <a:cubicBezTo>
                      <a:pt x="1394" y="9"/>
                      <a:pt x="1406" y="0"/>
                      <a:pt x="1419" y="3"/>
                    </a:cubicBezTo>
                    <a:cubicBezTo>
                      <a:pt x="1431" y="5"/>
                      <a:pt x="1440" y="17"/>
                      <a:pt x="1437" y="30"/>
                    </a:cubicBezTo>
                    <a:cubicBezTo>
                      <a:pt x="1435" y="42"/>
                      <a:pt x="1423" y="50"/>
                      <a:pt x="1410" y="48"/>
                    </a:cubicBezTo>
                    <a:close/>
                    <a:moveTo>
                      <a:pt x="1414" y="49"/>
                    </a:moveTo>
                    <a:lnTo>
                      <a:pt x="1368" y="49"/>
                    </a:lnTo>
                    <a:cubicBezTo>
                      <a:pt x="1356" y="49"/>
                      <a:pt x="1345" y="38"/>
                      <a:pt x="1345" y="25"/>
                    </a:cubicBezTo>
                    <a:cubicBezTo>
                      <a:pt x="1345" y="13"/>
                      <a:pt x="1356" y="2"/>
                      <a:pt x="1368" y="2"/>
                    </a:cubicBezTo>
                    <a:lnTo>
                      <a:pt x="1414" y="2"/>
                    </a:lnTo>
                    <a:cubicBezTo>
                      <a:pt x="1427" y="2"/>
                      <a:pt x="1438" y="13"/>
                      <a:pt x="1438" y="25"/>
                    </a:cubicBezTo>
                    <a:cubicBezTo>
                      <a:pt x="1438" y="38"/>
                      <a:pt x="1427" y="49"/>
                      <a:pt x="1414" y="49"/>
                    </a:cubicBezTo>
                    <a:close/>
                    <a:moveTo>
                      <a:pt x="1276" y="49"/>
                    </a:moveTo>
                    <a:lnTo>
                      <a:pt x="1230" y="49"/>
                    </a:lnTo>
                    <a:cubicBezTo>
                      <a:pt x="1218" y="49"/>
                      <a:pt x="1207" y="38"/>
                      <a:pt x="1207" y="25"/>
                    </a:cubicBezTo>
                    <a:cubicBezTo>
                      <a:pt x="1207" y="13"/>
                      <a:pt x="1218" y="2"/>
                      <a:pt x="1230" y="2"/>
                    </a:cubicBezTo>
                    <a:lnTo>
                      <a:pt x="1276" y="2"/>
                    </a:lnTo>
                    <a:cubicBezTo>
                      <a:pt x="1289" y="2"/>
                      <a:pt x="1299" y="13"/>
                      <a:pt x="1299" y="25"/>
                    </a:cubicBezTo>
                    <a:cubicBezTo>
                      <a:pt x="1299" y="38"/>
                      <a:pt x="1289" y="49"/>
                      <a:pt x="1276" y="49"/>
                    </a:cubicBezTo>
                    <a:close/>
                    <a:moveTo>
                      <a:pt x="1138" y="49"/>
                    </a:moveTo>
                    <a:lnTo>
                      <a:pt x="1092" y="49"/>
                    </a:lnTo>
                    <a:cubicBezTo>
                      <a:pt x="1079" y="49"/>
                      <a:pt x="1069" y="38"/>
                      <a:pt x="1069" y="25"/>
                    </a:cubicBezTo>
                    <a:cubicBezTo>
                      <a:pt x="1069" y="13"/>
                      <a:pt x="1079" y="2"/>
                      <a:pt x="1092" y="2"/>
                    </a:cubicBezTo>
                    <a:lnTo>
                      <a:pt x="1138" y="2"/>
                    </a:lnTo>
                    <a:cubicBezTo>
                      <a:pt x="1151" y="2"/>
                      <a:pt x="1161" y="13"/>
                      <a:pt x="1161" y="25"/>
                    </a:cubicBezTo>
                    <a:cubicBezTo>
                      <a:pt x="1161" y="38"/>
                      <a:pt x="1151" y="49"/>
                      <a:pt x="1138" y="49"/>
                    </a:cubicBezTo>
                    <a:close/>
                    <a:moveTo>
                      <a:pt x="1000" y="49"/>
                    </a:moveTo>
                    <a:lnTo>
                      <a:pt x="954" y="49"/>
                    </a:lnTo>
                    <a:cubicBezTo>
                      <a:pt x="941" y="49"/>
                      <a:pt x="931" y="38"/>
                      <a:pt x="931" y="25"/>
                    </a:cubicBezTo>
                    <a:cubicBezTo>
                      <a:pt x="931" y="13"/>
                      <a:pt x="941" y="2"/>
                      <a:pt x="954" y="2"/>
                    </a:cubicBezTo>
                    <a:lnTo>
                      <a:pt x="1000" y="2"/>
                    </a:lnTo>
                    <a:cubicBezTo>
                      <a:pt x="1013" y="2"/>
                      <a:pt x="1023" y="13"/>
                      <a:pt x="1023" y="25"/>
                    </a:cubicBezTo>
                    <a:cubicBezTo>
                      <a:pt x="1023" y="38"/>
                      <a:pt x="1013" y="49"/>
                      <a:pt x="1000" y="49"/>
                    </a:cubicBezTo>
                    <a:close/>
                    <a:moveTo>
                      <a:pt x="862" y="49"/>
                    </a:moveTo>
                    <a:lnTo>
                      <a:pt x="816" y="49"/>
                    </a:lnTo>
                    <a:cubicBezTo>
                      <a:pt x="803" y="49"/>
                      <a:pt x="792" y="38"/>
                      <a:pt x="792" y="25"/>
                    </a:cubicBezTo>
                    <a:cubicBezTo>
                      <a:pt x="792" y="13"/>
                      <a:pt x="803" y="2"/>
                      <a:pt x="816" y="2"/>
                    </a:cubicBezTo>
                    <a:lnTo>
                      <a:pt x="862" y="2"/>
                    </a:lnTo>
                    <a:cubicBezTo>
                      <a:pt x="874" y="2"/>
                      <a:pt x="885" y="13"/>
                      <a:pt x="885" y="25"/>
                    </a:cubicBezTo>
                    <a:cubicBezTo>
                      <a:pt x="885" y="38"/>
                      <a:pt x="874" y="49"/>
                      <a:pt x="862" y="49"/>
                    </a:cubicBezTo>
                    <a:close/>
                    <a:moveTo>
                      <a:pt x="723" y="49"/>
                    </a:moveTo>
                    <a:lnTo>
                      <a:pt x="677" y="49"/>
                    </a:lnTo>
                    <a:cubicBezTo>
                      <a:pt x="665" y="49"/>
                      <a:pt x="654" y="38"/>
                      <a:pt x="654" y="25"/>
                    </a:cubicBezTo>
                    <a:cubicBezTo>
                      <a:pt x="654" y="13"/>
                      <a:pt x="665" y="2"/>
                      <a:pt x="677" y="2"/>
                    </a:cubicBezTo>
                    <a:lnTo>
                      <a:pt x="723" y="2"/>
                    </a:lnTo>
                    <a:cubicBezTo>
                      <a:pt x="736" y="2"/>
                      <a:pt x="746" y="13"/>
                      <a:pt x="746" y="25"/>
                    </a:cubicBezTo>
                    <a:cubicBezTo>
                      <a:pt x="746" y="38"/>
                      <a:pt x="736" y="49"/>
                      <a:pt x="723" y="49"/>
                    </a:cubicBezTo>
                    <a:close/>
                    <a:moveTo>
                      <a:pt x="585" y="49"/>
                    </a:moveTo>
                    <a:lnTo>
                      <a:pt x="539" y="49"/>
                    </a:lnTo>
                    <a:cubicBezTo>
                      <a:pt x="526" y="49"/>
                      <a:pt x="516" y="38"/>
                      <a:pt x="516" y="25"/>
                    </a:cubicBezTo>
                    <a:cubicBezTo>
                      <a:pt x="516" y="13"/>
                      <a:pt x="526" y="2"/>
                      <a:pt x="539" y="2"/>
                    </a:cubicBezTo>
                    <a:lnTo>
                      <a:pt x="585" y="2"/>
                    </a:lnTo>
                    <a:cubicBezTo>
                      <a:pt x="598" y="2"/>
                      <a:pt x="608" y="13"/>
                      <a:pt x="608" y="25"/>
                    </a:cubicBezTo>
                    <a:cubicBezTo>
                      <a:pt x="608" y="38"/>
                      <a:pt x="598" y="49"/>
                      <a:pt x="585" y="49"/>
                    </a:cubicBezTo>
                    <a:close/>
                    <a:moveTo>
                      <a:pt x="447" y="49"/>
                    </a:moveTo>
                    <a:lnTo>
                      <a:pt x="401" y="49"/>
                    </a:lnTo>
                    <a:cubicBezTo>
                      <a:pt x="388" y="49"/>
                      <a:pt x="378" y="38"/>
                      <a:pt x="378" y="25"/>
                    </a:cubicBezTo>
                    <a:cubicBezTo>
                      <a:pt x="378" y="13"/>
                      <a:pt x="388" y="2"/>
                      <a:pt x="401" y="2"/>
                    </a:cubicBezTo>
                    <a:lnTo>
                      <a:pt x="447" y="2"/>
                    </a:lnTo>
                    <a:cubicBezTo>
                      <a:pt x="460" y="2"/>
                      <a:pt x="470" y="13"/>
                      <a:pt x="470" y="25"/>
                    </a:cubicBezTo>
                    <a:cubicBezTo>
                      <a:pt x="470" y="38"/>
                      <a:pt x="460" y="49"/>
                      <a:pt x="447" y="49"/>
                    </a:cubicBezTo>
                    <a:close/>
                    <a:moveTo>
                      <a:pt x="309" y="49"/>
                    </a:moveTo>
                    <a:lnTo>
                      <a:pt x="263" y="49"/>
                    </a:lnTo>
                    <a:cubicBezTo>
                      <a:pt x="250" y="49"/>
                      <a:pt x="240" y="38"/>
                      <a:pt x="240" y="25"/>
                    </a:cubicBezTo>
                    <a:cubicBezTo>
                      <a:pt x="240" y="13"/>
                      <a:pt x="250" y="2"/>
                      <a:pt x="263" y="2"/>
                    </a:cubicBezTo>
                    <a:lnTo>
                      <a:pt x="309" y="2"/>
                    </a:lnTo>
                    <a:cubicBezTo>
                      <a:pt x="321" y="2"/>
                      <a:pt x="332" y="13"/>
                      <a:pt x="332" y="25"/>
                    </a:cubicBezTo>
                    <a:cubicBezTo>
                      <a:pt x="332" y="38"/>
                      <a:pt x="321" y="49"/>
                      <a:pt x="309" y="49"/>
                    </a:cubicBezTo>
                    <a:close/>
                    <a:moveTo>
                      <a:pt x="170" y="49"/>
                    </a:moveTo>
                    <a:lnTo>
                      <a:pt x="144" y="49"/>
                    </a:lnTo>
                    <a:lnTo>
                      <a:pt x="149" y="48"/>
                    </a:lnTo>
                    <a:lnTo>
                      <a:pt x="129" y="52"/>
                    </a:lnTo>
                    <a:cubicBezTo>
                      <a:pt x="117" y="54"/>
                      <a:pt x="104" y="46"/>
                      <a:pt x="102" y="34"/>
                    </a:cubicBezTo>
                    <a:cubicBezTo>
                      <a:pt x="100" y="21"/>
                      <a:pt x="108" y="9"/>
                      <a:pt x="120" y="7"/>
                    </a:cubicBezTo>
                    <a:lnTo>
                      <a:pt x="140" y="3"/>
                    </a:lnTo>
                    <a:cubicBezTo>
                      <a:pt x="142" y="3"/>
                      <a:pt x="143" y="2"/>
                      <a:pt x="144" y="2"/>
                    </a:cubicBezTo>
                    <a:lnTo>
                      <a:pt x="170" y="2"/>
                    </a:lnTo>
                    <a:cubicBezTo>
                      <a:pt x="183" y="2"/>
                      <a:pt x="193" y="13"/>
                      <a:pt x="193" y="25"/>
                    </a:cubicBezTo>
                    <a:cubicBezTo>
                      <a:pt x="193" y="38"/>
                      <a:pt x="183" y="49"/>
                      <a:pt x="170" y="49"/>
                    </a:cubicBezTo>
                    <a:close/>
                    <a:moveTo>
                      <a:pt x="68" y="88"/>
                    </a:moveTo>
                    <a:lnTo>
                      <a:pt x="52" y="112"/>
                    </a:lnTo>
                    <a:lnTo>
                      <a:pt x="55" y="104"/>
                    </a:lnTo>
                    <a:lnTo>
                      <a:pt x="52" y="120"/>
                    </a:lnTo>
                    <a:cubicBezTo>
                      <a:pt x="50" y="133"/>
                      <a:pt x="37" y="141"/>
                      <a:pt x="25" y="139"/>
                    </a:cubicBezTo>
                    <a:cubicBezTo>
                      <a:pt x="12" y="136"/>
                      <a:pt x="4" y="124"/>
                      <a:pt x="7" y="112"/>
                    </a:cubicBezTo>
                    <a:lnTo>
                      <a:pt x="10" y="95"/>
                    </a:lnTo>
                    <a:cubicBezTo>
                      <a:pt x="10" y="92"/>
                      <a:pt x="12" y="89"/>
                      <a:pt x="13" y="87"/>
                    </a:cubicBezTo>
                    <a:lnTo>
                      <a:pt x="30" y="62"/>
                    </a:lnTo>
                    <a:cubicBezTo>
                      <a:pt x="37" y="52"/>
                      <a:pt x="51" y="49"/>
                      <a:pt x="61" y="56"/>
                    </a:cubicBezTo>
                    <a:cubicBezTo>
                      <a:pt x="72" y="63"/>
                      <a:pt x="75" y="77"/>
                      <a:pt x="68" y="88"/>
                    </a:cubicBezTo>
                    <a:close/>
                    <a:moveTo>
                      <a:pt x="47" y="208"/>
                    </a:moveTo>
                    <a:lnTo>
                      <a:pt x="47" y="254"/>
                    </a:lnTo>
                    <a:cubicBezTo>
                      <a:pt x="47" y="266"/>
                      <a:pt x="36" y="277"/>
                      <a:pt x="23" y="277"/>
                    </a:cubicBezTo>
                    <a:cubicBezTo>
                      <a:pt x="11" y="277"/>
                      <a:pt x="0" y="266"/>
                      <a:pt x="0" y="254"/>
                    </a:cubicBezTo>
                    <a:lnTo>
                      <a:pt x="0" y="208"/>
                    </a:lnTo>
                    <a:cubicBezTo>
                      <a:pt x="0" y="195"/>
                      <a:pt x="11" y="185"/>
                      <a:pt x="23" y="185"/>
                    </a:cubicBezTo>
                    <a:cubicBezTo>
                      <a:pt x="36" y="185"/>
                      <a:pt x="47" y="195"/>
                      <a:pt x="47" y="208"/>
                    </a:cubicBezTo>
                    <a:close/>
                    <a:moveTo>
                      <a:pt x="47" y="346"/>
                    </a:moveTo>
                    <a:lnTo>
                      <a:pt x="47" y="392"/>
                    </a:lnTo>
                    <a:cubicBezTo>
                      <a:pt x="47" y="405"/>
                      <a:pt x="36" y="415"/>
                      <a:pt x="23" y="415"/>
                    </a:cubicBezTo>
                    <a:cubicBezTo>
                      <a:pt x="11" y="415"/>
                      <a:pt x="0" y="405"/>
                      <a:pt x="0" y="392"/>
                    </a:cubicBezTo>
                    <a:lnTo>
                      <a:pt x="0" y="346"/>
                    </a:lnTo>
                    <a:cubicBezTo>
                      <a:pt x="0" y="333"/>
                      <a:pt x="11" y="323"/>
                      <a:pt x="23" y="323"/>
                    </a:cubicBezTo>
                    <a:cubicBezTo>
                      <a:pt x="36" y="323"/>
                      <a:pt x="47" y="333"/>
                      <a:pt x="47" y="346"/>
                    </a:cubicBezTo>
                    <a:close/>
                    <a:moveTo>
                      <a:pt x="47" y="484"/>
                    </a:moveTo>
                    <a:lnTo>
                      <a:pt x="47" y="530"/>
                    </a:lnTo>
                    <a:cubicBezTo>
                      <a:pt x="47" y="543"/>
                      <a:pt x="36" y="553"/>
                      <a:pt x="23" y="553"/>
                    </a:cubicBezTo>
                    <a:cubicBezTo>
                      <a:pt x="11" y="553"/>
                      <a:pt x="0" y="543"/>
                      <a:pt x="0" y="530"/>
                    </a:cubicBezTo>
                    <a:lnTo>
                      <a:pt x="0" y="484"/>
                    </a:lnTo>
                    <a:cubicBezTo>
                      <a:pt x="0" y="471"/>
                      <a:pt x="11" y="461"/>
                      <a:pt x="23" y="461"/>
                    </a:cubicBezTo>
                    <a:cubicBezTo>
                      <a:pt x="36" y="461"/>
                      <a:pt x="47" y="471"/>
                      <a:pt x="47" y="484"/>
                    </a:cubicBezTo>
                    <a:close/>
                    <a:moveTo>
                      <a:pt x="54" y="608"/>
                    </a:moveTo>
                    <a:lnTo>
                      <a:pt x="78" y="643"/>
                    </a:lnTo>
                    <a:lnTo>
                      <a:pt x="71" y="636"/>
                    </a:lnTo>
                    <a:lnTo>
                      <a:pt x="75" y="639"/>
                    </a:lnTo>
                    <a:cubicBezTo>
                      <a:pt x="85" y="646"/>
                      <a:pt x="88" y="660"/>
                      <a:pt x="81" y="671"/>
                    </a:cubicBezTo>
                    <a:cubicBezTo>
                      <a:pt x="74" y="681"/>
                      <a:pt x="60" y="684"/>
                      <a:pt x="49" y="677"/>
                    </a:cubicBezTo>
                    <a:lnTo>
                      <a:pt x="46" y="675"/>
                    </a:lnTo>
                    <a:cubicBezTo>
                      <a:pt x="43" y="673"/>
                      <a:pt x="41" y="671"/>
                      <a:pt x="39" y="668"/>
                    </a:cubicBezTo>
                    <a:lnTo>
                      <a:pt x="16" y="633"/>
                    </a:lnTo>
                    <a:cubicBezTo>
                      <a:pt x="9" y="623"/>
                      <a:pt x="12" y="608"/>
                      <a:pt x="22" y="601"/>
                    </a:cubicBezTo>
                    <a:cubicBezTo>
                      <a:pt x="33" y="594"/>
                      <a:pt x="47" y="597"/>
                      <a:pt x="54" y="608"/>
                    </a:cubicBezTo>
                    <a:close/>
                  </a:path>
                </a:pathLst>
              </a:custGeom>
              <a:solidFill>
                <a:srgbClr val="003399"/>
              </a:solidFill>
              <a:ln w="7938">
                <a:solidFill>
                  <a:srgbClr val="00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Rectangle 65"/>
              <p:cNvSpPr>
                <a:spLocks noChangeArrowheads="1"/>
              </p:cNvSpPr>
              <p:nvPr/>
            </p:nvSpPr>
            <p:spPr bwMode="auto">
              <a:xfrm>
                <a:off x="5170" y="1754"/>
                <a:ext cx="31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Channel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" name="Rectangle 66"/>
              <p:cNvSpPr>
                <a:spLocks noChangeArrowheads="1"/>
              </p:cNvSpPr>
              <p:nvPr/>
            </p:nvSpPr>
            <p:spPr bwMode="auto">
              <a:xfrm>
                <a:off x="5129" y="1835"/>
                <a:ext cx="36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Contoller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0" name="Rectangle 67"/>
              <p:cNvSpPr>
                <a:spLocks noChangeArrowheads="1"/>
              </p:cNvSpPr>
              <p:nvPr/>
            </p:nvSpPr>
            <p:spPr bwMode="auto">
              <a:xfrm>
                <a:off x="5441" y="1835"/>
                <a:ext cx="7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1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1" name="Freeform 68"/>
              <p:cNvSpPr>
                <a:spLocks/>
              </p:cNvSpPr>
              <p:nvPr/>
            </p:nvSpPr>
            <p:spPr bwMode="auto">
              <a:xfrm>
                <a:off x="4493" y="1603"/>
                <a:ext cx="314" cy="620"/>
              </a:xfrm>
              <a:custGeom>
                <a:avLst/>
                <a:gdLst>
                  <a:gd name="T0" fmla="*/ 0 w 1001"/>
                  <a:gd name="T1" fmla="*/ 2 h 1969"/>
                  <a:gd name="T2" fmla="*/ 1 w 1001"/>
                  <a:gd name="T3" fmla="*/ 2 h 1969"/>
                  <a:gd name="T4" fmla="*/ 1 w 1001"/>
                  <a:gd name="T5" fmla="*/ 2 h 1969"/>
                  <a:gd name="T6" fmla="*/ 1 w 1001"/>
                  <a:gd name="T7" fmla="*/ 2 h 1969"/>
                  <a:gd name="T8" fmla="*/ 1 w 1001"/>
                  <a:gd name="T9" fmla="*/ 0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1"/>
                  <a:gd name="T16" fmla="*/ 0 h 1969"/>
                  <a:gd name="T17" fmla="*/ 1001 w 1001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1" h="1969">
                    <a:moveTo>
                      <a:pt x="0" y="1969"/>
                    </a:moveTo>
                    <a:lnTo>
                      <a:pt x="760" y="1969"/>
                    </a:lnTo>
                    <a:cubicBezTo>
                      <a:pt x="893" y="1969"/>
                      <a:pt x="1001" y="1861"/>
                      <a:pt x="1001" y="1727"/>
                    </a:cubicBezTo>
                    <a:cubicBezTo>
                      <a:pt x="1001" y="1727"/>
                      <a:pt x="1001" y="1727"/>
                      <a:pt x="1001" y="1727"/>
                    </a:cubicBezTo>
                    <a:lnTo>
                      <a:pt x="1001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69"/>
              <p:cNvSpPr>
                <a:spLocks/>
              </p:cNvSpPr>
              <p:nvPr/>
            </p:nvSpPr>
            <p:spPr bwMode="auto">
              <a:xfrm>
                <a:off x="4446" y="2197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70"/>
              <p:cNvSpPr>
                <a:spLocks/>
              </p:cNvSpPr>
              <p:nvPr/>
            </p:nvSpPr>
            <p:spPr bwMode="auto">
              <a:xfrm>
                <a:off x="4781" y="1557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6 w 53"/>
                  <a:gd name="T3" fmla="*/ 0 h 53"/>
                  <a:gd name="T4" fmla="*/ 53 w 53"/>
                  <a:gd name="T5" fmla="*/ 53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26" y="0"/>
                    </a:lnTo>
                    <a:lnTo>
                      <a:pt x="5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71"/>
              <p:cNvSpPr>
                <a:spLocks/>
              </p:cNvSpPr>
              <p:nvPr/>
            </p:nvSpPr>
            <p:spPr bwMode="auto">
              <a:xfrm>
                <a:off x="3419" y="1556"/>
                <a:ext cx="315" cy="620"/>
              </a:xfrm>
              <a:custGeom>
                <a:avLst/>
                <a:gdLst>
                  <a:gd name="T0" fmla="*/ 1 w 1001"/>
                  <a:gd name="T1" fmla="*/ 2 h 1969"/>
                  <a:gd name="T2" fmla="*/ 0 w 1001"/>
                  <a:gd name="T3" fmla="*/ 2 h 1969"/>
                  <a:gd name="T4" fmla="*/ 0 w 1001"/>
                  <a:gd name="T5" fmla="*/ 2 h 1969"/>
                  <a:gd name="T6" fmla="*/ 0 w 1001"/>
                  <a:gd name="T7" fmla="*/ 2 h 1969"/>
                  <a:gd name="T8" fmla="*/ 0 w 1001"/>
                  <a:gd name="T9" fmla="*/ 0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1"/>
                  <a:gd name="T16" fmla="*/ 0 h 1969"/>
                  <a:gd name="T17" fmla="*/ 1001 w 1001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1" h="1969">
                    <a:moveTo>
                      <a:pt x="1001" y="1969"/>
                    </a:moveTo>
                    <a:lnTo>
                      <a:pt x="181" y="1969"/>
                    </a:lnTo>
                    <a:cubicBezTo>
                      <a:pt x="81" y="1969"/>
                      <a:pt x="0" y="1888"/>
                      <a:pt x="0" y="1787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72"/>
              <p:cNvSpPr>
                <a:spLocks/>
              </p:cNvSpPr>
              <p:nvPr/>
            </p:nvSpPr>
            <p:spPr bwMode="auto">
              <a:xfrm>
                <a:off x="3727" y="2149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73"/>
              <p:cNvSpPr>
                <a:spLocks/>
              </p:cNvSpPr>
              <p:nvPr/>
            </p:nvSpPr>
            <p:spPr bwMode="auto">
              <a:xfrm>
                <a:off x="3392" y="1509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7 w 53"/>
                  <a:gd name="T3" fmla="*/ 0 h 53"/>
                  <a:gd name="T4" fmla="*/ 53 w 53"/>
                  <a:gd name="T5" fmla="*/ 53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27" y="0"/>
                    </a:lnTo>
                    <a:lnTo>
                      <a:pt x="5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74"/>
              <p:cNvSpPr>
                <a:spLocks noChangeShapeType="1"/>
              </p:cNvSpPr>
              <p:nvPr/>
            </p:nvSpPr>
            <p:spPr bwMode="auto">
              <a:xfrm>
                <a:off x="3161" y="1129"/>
                <a:ext cx="97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75"/>
              <p:cNvSpPr>
                <a:spLocks/>
              </p:cNvSpPr>
              <p:nvPr/>
            </p:nvSpPr>
            <p:spPr bwMode="auto">
              <a:xfrm>
                <a:off x="3114" y="1102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76"/>
              <p:cNvSpPr>
                <a:spLocks/>
              </p:cNvSpPr>
              <p:nvPr/>
            </p:nvSpPr>
            <p:spPr bwMode="auto">
              <a:xfrm>
                <a:off x="3251" y="1102"/>
                <a:ext cx="54" cy="53"/>
              </a:xfrm>
              <a:custGeom>
                <a:avLst/>
                <a:gdLst>
                  <a:gd name="T0" fmla="*/ 0 w 54"/>
                  <a:gd name="T1" fmla="*/ 0 h 53"/>
                  <a:gd name="T2" fmla="*/ 54 w 54"/>
                  <a:gd name="T3" fmla="*/ 27 h 53"/>
                  <a:gd name="T4" fmla="*/ 0 w 54"/>
                  <a:gd name="T5" fmla="*/ 53 h 53"/>
                  <a:gd name="T6" fmla="*/ 0 w 54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0" y="0"/>
                    </a:moveTo>
                    <a:lnTo>
                      <a:pt x="54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77"/>
              <p:cNvSpPr>
                <a:spLocks noChangeShapeType="1"/>
              </p:cNvSpPr>
              <p:nvPr/>
            </p:nvSpPr>
            <p:spPr bwMode="auto">
              <a:xfrm>
                <a:off x="3589" y="1148"/>
                <a:ext cx="116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78"/>
              <p:cNvSpPr>
                <a:spLocks/>
              </p:cNvSpPr>
              <p:nvPr/>
            </p:nvSpPr>
            <p:spPr bwMode="auto">
              <a:xfrm>
                <a:off x="3542" y="1121"/>
                <a:ext cx="54" cy="53"/>
              </a:xfrm>
              <a:custGeom>
                <a:avLst/>
                <a:gdLst>
                  <a:gd name="T0" fmla="*/ 54 w 54"/>
                  <a:gd name="T1" fmla="*/ 53 h 53"/>
                  <a:gd name="T2" fmla="*/ 0 w 54"/>
                  <a:gd name="T3" fmla="*/ 27 h 53"/>
                  <a:gd name="T4" fmla="*/ 54 w 54"/>
                  <a:gd name="T5" fmla="*/ 0 h 53"/>
                  <a:gd name="T6" fmla="*/ 54 w 54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54" y="53"/>
                    </a:moveTo>
                    <a:lnTo>
                      <a:pt x="0" y="27"/>
                    </a:lnTo>
                    <a:lnTo>
                      <a:pt x="54" y="0"/>
                    </a:ln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79"/>
              <p:cNvSpPr>
                <a:spLocks/>
              </p:cNvSpPr>
              <p:nvPr/>
            </p:nvSpPr>
            <p:spPr bwMode="auto">
              <a:xfrm>
                <a:off x="3699" y="1121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80"/>
              <p:cNvSpPr>
                <a:spLocks noChangeShapeType="1"/>
              </p:cNvSpPr>
              <p:nvPr/>
            </p:nvSpPr>
            <p:spPr bwMode="auto">
              <a:xfrm>
                <a:off x="3589" y="1481"/>
                <a:ext cx="116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81"/>
              <p:cNvSpPr>
                <a:spLocks/>
              </p:cNvSpPr>
              <p:nvPr/>
            </p:nvSpPr>
            <p:spPr bwMode="auto">
              <a:xfrm>
                <a:off x="3542" y="1454"/>
                <a:ext cx="54" cy="53"/>
              </a:xfrm>
              <a:custGeom>
                <a:avLst/>
                <a:gdLst>
                  <a:gd name="T0" fmla="*/ 54 w 54"/>
                  <a:gd name="T1" fmla="*/ 53 h 53"/>
                  <a:gd name="T2" fmla="*/ 0 w 54"/>
                  <a:gd name="T3" fmla="*/ 27 h 53"/>
                  <a:gd name="T4" fmla="*/ 54 w 54"/>
                  <a:gd name="T5" fmla="*/ 0 h 53"/>
                  <a:gd name="T6" fmla="*/ 54 w 54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54" y="53"/>
                    </a:moveTo>
                    <a:lnTo>
                      <a:pt x="0" y="27"/>
                    </a:lnTo>
                    <a:lnTo>
                      <a:pt x="54" y="0"/>
                    </a:ln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82"/>
              <p:cNvSpPr>
                <a:spLocks/>
              </p:cNvSpPr>
              <p:nvPr/>
            </p:nvSpPr>
            <p:spPr bwMode="auto">
              <a:xfrm>
                <a:off x="3699" y="1454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83"/>
              <p:cNvSpPr>
                <a:spLocks/>
              </p:cNvSpPr>
              <p:nvPr/>
            </p:nvSpPr>
            <p:spPr bwMode="auto">
              <a:xfrm>
                <a:off x="3113" y="1556"/>
                <a:ext cx="239" cy="96"/>
              </a:xfrm>
              <a:custGeom>
                <a:avLst/>
                <a:gdLst>
                  <a:gd name="T0" fmla="*/ 0 w 759"/>
                  <a:gd name="T1" fmla="*/ 0 h 306"/>
                  <a:gd name="T2" fmla="*/ 1 w 759"/>
                  <a:gd name="T3" fmla="*/ 0 h 306"/>
                  <a:gd name="T4" fmla="*/ 1 w 759"/>
                  <a:gd name="T5" fmla="*/ 0 h 306"/>
                  <a:gd name="T6" fmla="*/ 1 w 759"/>
                  <a:gd name="T7" fmla="*/ 0 h 306"/>
                  <a:gd name="T8" fmla="*/ 1 w 759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306"/>
                  <a:gd name="T17" fmla="*/ 759 w 759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306">
                    <a:moveTo>
                      <a:pt x="0" y="306"/>
                    </a:moveTo>
                    <a:lnTo>
                      <a:pt x="638" y="306"/>
                    </a:lnTo>
                    <a:cubicBezTo>
                      <a:pt x="705" y="306"/>
                      <a:pt x="759" y="252"/>
                      <a:pt x="759" y="185"/>
                    </a:cubicBezTo>
                    <a:cubicBezTo>
                      <a:pt x="759" y="185"/>
                      <a:pt x="759" y="185"/>
                      <a:pt x="759" y="185"/>
                    </a:cubicBezTo>
                    <a:lnTo>
                      <a:pt x="759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84"/>
              <p:cNvSpPr>
                <a:spLocks/>
              </p:cNvSpPr>
              <p:nvPr/>
            </p:nvSpPr>
            <p:spPr bwMode="auto">
              <a:xfrm>
                <a:off x="3067" y="1625"/>
                <a:ext cx="53" cy="54"/>
              </a:xfrm>
              <a:custGeom>
                <a:avLst/>
                <a:gdLst>
                  <a:gd name="T0" fmla="*/ 53 w 53"/>
                  <a:gd name="T1" fmla="*/ 54 h 54"/>
                  <a:gd name="T2" fmla="*/ 0 w 53"/>
                  <a:gd name="T3" fmla="*/ 27 h 54"/>
                  <a:gd name="T4" fmla="*/ 53 w 53"/>
                  <a:gd name="T5" fmla="*/ 0 h 54"/>
                  <a:gd name="T6" fmla="*/ 53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53" y="54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85"/>
              <p:cNvSpPr>
                <a:spLocks/>
              </p:cNvSpPr>
              <p:nvPr/>
            </p:nvSpPr>
            <p:spPr bwMode="auto">
              <a:xfrm>
                <a:off x="3326" y="1509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6 w 53"/>
                  <a:gd name="T3" fmla="*/ 0 h 53"/>
                  <a:gd name="T4" fmla="*/ 53 w 53"/>
                  <a:gd name="T5" fmla="*/ 53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26" y="0"/>
                    </a:lnTo>
                    <a:lnTo>
                      <a:pt x="5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86"/>
              <p:cNvSpPr>
                <a:spLocks/>
              </p:cNvSpPr>
              <p:nvPr/>
            </p:nvSpPr>
            <p:spPr bwMode="auto">
              <a:xfrm>
                <a:off x="3161" y="748"/>
                <a:ext cx="191" cy="96"/>
              </a:xfrm>
              <a:custGeom>
                <a:avLst/>
                <a:gdLst>
                  <a:gd name="T0" fmla="*/ 1 w 608"/>
                  <a:gd name="T1" fmla="*/ 0 h 306"/>
                  <a:gd name="T2" fmla="*/ 1 w 608"/>
                  <a:gd name="T3" fmla="*/ 0 h 306"/>
                  <a:gd name="T4" fmla="*/ 1 w 608"/>
                  <a:gd name="T5" fmla="*/ 0 h 306"/>
                  <a:gd name="T6" fmla="*/ 1 w 608"/>
                  <a:gd name="T7" fmla="*/ 0 h 306"/>
                  <a:gd name="T8" fmla="*/ 0 w 608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8"/>
                  <a:gd name="T16" fmla="*/ 0 h 306"/>
                  <a:gd name="T17" fmla="*/ 608 w 608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8" h="306">
                    <a:moveTo>
                      <a:pt x="608" y="306"/>
                    </a:moveTo>
                    <a:lnTo>
                      <a:pt x="608" y="121"/>
                    </a:lnTo>
                    <a:cubicBezTo>
                      <a:pt x="608" y="55"/>
                      <a:pt x="554" y="0"/>
                      <a:pt x="487" y="0"/>
                    </a:cubicBezTo>
                    <a:cubicBezTo>
                      <a:pt x="487" y="0"/>
                      <a:pt x="487" y="0"/>
                      <a:pt x="487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87"/>
              <p:cNvSpPr>
                <a:spLocks/>
              </p:cNvSpPr>
              <p:nvPr/>
            </p:nvSpPr>
            <p:spPr bwMode="auto">
              <a:xfrm>
                <a:off x="3326" y="837"/>
                <a:ext cx="53" cy="54"/>
              </a:xfrm>
              <a:custGeom>
                <a:avLst/>
                <a:gdLst>
                  <a:gd name="T0" fmla="*/ 53 w 53"/>
                  <a:gd name="T1" fmla="*/ 0 h 54"/>
                  <a:gd name="T2" fmla="*/ 26 w 53"/>
                  <a:gd name="T3" fmla="*/ 54 h 54"/>
                  <a:gd name="T4" fmla="*/ 0 w 53"/>
                  <a:gd name="T5" fmla="*/ 0 h 54"/>
                  <a:gd name="T6" fmla="*/ 53 w 53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53" y="0"/>
                    </a:moveTo>
                    <a:lnTo>
                      <a:pt x="26" y="54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88"/>
              <p:cNvSpPr>
                <a:spLocks/>
              </p:cNvSpPr>
              <p:nvPr/>
            </p:nvSpPr>
            <p:spPr bwMode="auto">
              <a:xfrm>
                <a:off x="3114" y="721"/>
                <a:ext cx="53" cy="54"/>
              </a:xfrm>
              <a:custGeom>
                <a:avLst/>
                <a:gdLst>
                  <a:gd name="T0" fmla="*/ 53 w 53"/>
                  <a:gd name="T1" fmla="*/ 54 h 54"/>
                  <a:gd name="T2" fmla="*/ 0 w 53"/>
                  <a:gd name="T3" fmla="*/ 27 h 54"/>
                  <a:gd name="T4" fmla="*/ 53 w 53"/>
                  <a:gd name="T5" fmla="*/ 0 h 54"/>
                  <a:gd name="T6" fmla="*/ 53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53" y="54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89"/>
              <p:cNvSpPr>
                <a:spLocks/>
              </p:cNvSpPr>
              <p:nvPr/>
            </p:nvSpPr>
            <p:spPr bwMode="auto">
              <a:xfrm>
                <a:off x="3495" y="653"/>
                <a:ext cx="163" cy="191"/>
              </a:xfrm>
              <a:custGeom>
                <a:avLst/>
                <a:gdLst>
                  <a:gd name="T0" fmla="*/ 1 w 517"/>
                  <a:gd name="T1" fmla="*/ 0 h 608"/>
                  <a:gd name="T2" fmla="*/ 0 w 517"/>
                  <a:gd name="T3" fmla="*/ 0 h 608"/>
                  <a:gd name="T4" fmla="*/ 0 w 517"/>
                  <a:gd name="T5" fmla="*/ 0 h 608"/>
                  <a:gd name="T6" fmla="*/ 0 w 517"/>
                  <a:gd name="T7" fmla="*/ 0 h 608"/>
                  <a:gd name="T8" fmla="*/ 0 w 517"/>
                  <a:gd name="T9" fmla="*/ 0 h 608"/>
                  <a:gd name="T10" fmla="*/ 0 w 517"/>
                  <a:gd name="T11" fmla="*/ 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7"/>
                  <a:gd name="T19" fmla="*/ 0 h 608"/>
                  <a:gd name="T20" fmla="*/ 517 w 517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7" h="608">
                    <a:moveTo>
                      <a:pt x="517" y="0"/>
                    </a:move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0" y="608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0"/>
              <p:cNvSpPr>
                <a:spLocks/>
              </p:cNvSpPr>
              <p:nvPr/>
            </p:nvSpPr>
            <p:spPr bwMode="auto">
              <a:xfrm>
                <a:off x="3651" y="626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91"/>
              <p:cNvSpPr>
                <a:spLocks/>
              </p:cNvSpPr>
              <p:nvPr/>
            </p:nvSpPr>
            <p:spPr bwMode="auto">
              <a:xfrm>
                <a:off x="3468" y="837"/>
                <a:ext cx="53" cy="54"/>
              </a:xfrm>
              <a:custGeom>
                <a:avLst/>
                <a:gdLst>
                  <a:gd name="T0" fmla="*/ 53 w 53"/>
                  <a:gd name="T1" fmla="*/ 0 h 54"/>
                  <a:gd name="T2" fmla="*/ 27 w 53"/>
                  <a:gd name="T3" fmla="*/ 54 h 54"/>
                  <a:gd name="T4" fmla="*/ 0 w 53"/>
                  <a:gd name="T5" fmla="*/ 0 h 54"/>
                  <a:gd name="T6" fmla="*/ 53 w 53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53" y="0"/>
                    </a:moveTo>
                    <a:lnTo>
                      <a:pt x="27" y="54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2"/>
              <p:cNvSpPr>
                <a:spLocks/>
              </p:cNvSpPr>
              <p:nvPr/>
            </p:nvSpPr>
            <p:spPr bwMode="auto">
              <a:xfrm>
                <a:off x="3495" y="1556"/>
                <a:ext cx="210" cy="239"/>
              </a:xfrm>
              <a:custGeom>
                <a:avLst/>
                <a:gdLst>
                  <a:gd name="T0" fmla="*/ 0 w 668"/>
                  <a:gd name="T1" fmla="*/ 0 h 759"/>
                  <a:gd name="T2" fmla="*/ 0 w 668"/>
                  <a:gd name="T3" fmla="*/ 1 h 759"/>
                  <a:gd name="T4" fmla="*/ 0 w 668"/>
                  <a:gd name="T5" fmla="*/ 1 h 759"/>
                  <a:gd name="T6" fmla="*/ 0 w 668"/>
                  <a:gd name="T7" fmla="*/ 1 h 759"/>
                  <a:gd name="T8" fmla="*/ 1 w 668"/>
                  <a:gd name="T9" fmla="*/ 1 h 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759"/>
                  <a:gd name="T17" fmla="*/ 668 w 668"/>
                  <a:gd name="T18" fmla="*/ 759 h 7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759">
                    <a:moveTo>
                      <a:pt x="0" y="0"/>
                    </a:moveTo>
                    <a:lnTo>
                      <a:pt x="0" y="638"/>
                    </a:lnTo>
                    <a:cubicBezTo>
                      <a:pt x="0" y="705"/>
                      <a:pt x="54" y="759"/>
                      <a:pt x="121" y="759"/>
                    </a:cubicBezTo>
                    <a:cubicBezTo>
                      <a:pt x="121" y="759"/>
                      <a:pt x="121" y="759"/>
                      <a:pt x="121" y="759"/>
                    </a:cubicBezTo>
                    <a:lnTo>
                      <a:pt x="668" y="759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3"/>
              <p:cNvSpPr>
                <a:spLocks/>
              </p:cNvSpPr>
              <p:nvPr/>
            </p:nvSpPr>
            <p:spPr bwMode="auto">
              <a:xfrm>
                <a:off x="3468" y="1509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7 w 53"/>
                  <a:gd name="T3" fmla="*/ 0 h 53"/>
                  <a:gd name="T4" fmla="*/ 53 w 53"/>
                  <a:gd name="T5" fmla="*/ 53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27" y="0"/>
                    </a:lnTo>
                    <a:lnTo>
                      <a:pt x="5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4"/>
              <p:cNvSpPr>
                <a:spLocks/>
              </p:cNvSpPr>
              <p:nvPr/>
            </p:nvSpPr>
            <p:spPr bwMode="auto">
              <a:xfrm>
                <a:off x="3699" y="1768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95"/>
              <p:cNvSpPr>
                <a:spLocks noChangeShapeType="1"/>
              </p:cNvSpPr>
              <p:nvPr/>
            </p:nvSpPr>
            <p:spPr bwMode="auto">
              <a:xfrm>
                <a:off x="4540" y="1148"/>
                <a:ext cx="9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96"/>
              <p:cNvSpPr>
                <a:spLocks/>
              </p:cNvSpPr>
              <p:nvPr/>
            </p:nvSpPr>
            <p:spPr bwMode="auto">
              <a:xfrm>
                <a:off x="4494" y="1121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97"/>
              <p:cNvSpPr>
                <a:spLocks/>
              </p:cNvSpPr>
              <p:nvPr/>
            </p:nvSpPr>
            <p:spPr bwMode="auto">
              <a:xfrm>
                <a:off x="4631" y="1121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98"/>
              <p:cNvSpPr>
                <a:spLocks noChangeShapeType="1"/>
              </p:cNvSpPr>
              <p:nvPr/>
            </p:nvSpPr>
            <p:spPr bwMode="auto">
              <a:xfrm>
                <a:off x="4964" y="1034"/>
                <a:ext cx="5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99"/>
              <p:cNvSpPr>
                <a:spLocks/>
              </p:cNvSpPr>
              <p:nvPr/>
            </p:nvSpPr>
            <p:spPr bwMode="auto">
              <a:xfrm>
                <a:off x="4922" y="1009"/>
                <a:ext cx="48" cy="48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25 h 48"/>
                  <a:gd name="T4" fmla="*/ 48 w 48"/>
                  <a:gd name="T5" fmla="*/ 0 h 48"/>
                  <a:gd name="T6" fmla="*/ 48 w 48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48" y="48"/>
                    </a:moveTo>
                    <a:lnTo>
                      <a:pt x="0" y="25"/>
                    </a:lnTo>
                    <a:lnTo>
                      <a:pt x="48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00"/>
              <p:cNvSpPr>
                <a:spLocks/>
              </p:cNvSpPr>
              <p:nvPr/>
            </p:nvSpPr>
            <p:spPr bwMode="auto">
              <a:xfrm>
                <a:off x="5016" y="1009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5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0" y="0"/>
                    </a:moveTo>
                    <a:lnTo>
                      <a:pt x="48" y="25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01"/>
              <p:cNvSpPr>
                <a:spLocks/>
              </p:cNvSpPr>
              <p:nvPr/>
            </p:nvSpPr>
            <p:spPr bwMode="auto">
              <a:xfrm>
                <a:off x="4569" y="653"/>
                <a:ext cx="163" cy="191"/>
              </a:xfrm>
              <a:custGeom>
                <a:avLst/>
                <a:gdLst>
                  <a:gd name="T0" fmla="*/ 1 w 518"/>
                  <a:gd name="T1" fmla="*/ 1 h 608"/>
                  <a:gd name="T2" fmla="*/ 1 w 518"/>
                  <a:gd name="T3" fmla="*/ 0 h 608"/>
                  <a:gd name="T4" fmla="*/ 0 w 518"/>
                  <a:gd name="T5" fmla="*/ 0 h 608"/>
                  <a:gd name="T6" fmla="*/ 0 w 518"/>
                  <a:gd name="T7" fmla="*/ 0 h 608"/>
                  <a:gd name="T8" fmla="*/ 0 w 518"/>
                  <a:gd name="T9" fmla="*/ 0 h 6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8"/>
                  <a:gd name="T16" fmla="*/ 0 h 608"/>
                  <a:gd name="T17" fmla="*/ 518 w 518"/>
                  <a:gd name="T18" fmla="*/ 608 h 6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8" h="608">
                    <a:moveTo>
                      <a:pt x="518" y="608"/>
                    </a:moveTo>
                    <a:lnTo>
                      <a:pt x="518" y="121"/>
                    </a:lnTo>
                    <a:cubicBezTo>
                      <a:pt x="518" y="54"/>
                      <a:pt x="463" y="0"/>
                      <a:pt x="397" y="0"/>
                    </a:cubicBezTo>
                    <a:cubicBezTo>
                      <a:pt x="397" y="0"/>
                      <a:pt x="397" y="0"/>
                      <a:pt x="397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02"/>
              <p:cNvSpPr>
                <a:spLocks/>
              </p:cNvSpPr>
              <p:nvPr/>
            </p:nvSpPr>
            <p:spPr bwMode="auto">
              <a:xfrm>
                <a:off x="4705" y="837"/>
                <a:ext cx="53" cy="54"/>
              </a:xfrm>
              <a:custGeom>
                <a:avLst/>
                <a:gdLst>
                  <a:gd name="T0" fmla="*/ 53 w 53"/>
                  <a:gd name="T1" fmla="*/ 0 h 54"/>
                  <a:gd name="T2" fmla="*/ 27 w 53"/>
                  <a:gd name="T3" fmla="*/ 54 h 54"/>
                  <a:gd name="T4" fmla="*/ 0 w 53"/>
                  <a:gd name="T5" fmla="*/ 0 h 54"/>
                  <a:gd name="T6" fmla="*/ 53 w 53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53" y="0"/>
                    </a:moveTo>
                    <a:lnTo>
                      <a:pt x="27" y="54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03"/>
              <p:cNvSpPr>
                <a:spLocks/>
              </p:cNvSpPr>
              <p:nvPr/>
            </p:nvSpPr>
            <p:spPr bwMode="auto">
              <a:xfrm>
                <a:off x="4522" y="626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04"/>
              <p:cNvSpPr>
                <a:spLocks/>
              </p:cNvSpPr>
              <p:nvPr/>
            </p:nvSpPr>
            <p:spPr bwMode="auto">
              <a:xfrm>
                <a:off x="4874" y="653"/>
                <a:ext cx="144" cy="191"/>
              </a:xfrm>
              <a:custGeom>
                <a:avLst/>
                <a:gdLst>
                  <a:gd name="T0" fmla="*/ 0 w 457"/>
                  <a:gd name="T1" fmla="*/ 0 h 608"/>
                  <a:gd name="T2" fmla="*/ 0 w 457"/>
                  <a:gd name="T3" fmla="*/ 0 h 608"/>
                  <a:gd name="T4" fmla="*/ 0 w 457"/>
                  <a:gd name="T5" fmla="*/ 0 h 608"/>
                  <a:gd name="T6" fmla="*/ 0 w 457"/>
                  <a:gd name="T7" fmla="*/ 0 h 608"/>
                  <a:gd name="T8" fmla="*/ 0 w 457"/>
                  <a:gd name="T9" fmla="*/ 0 h 608"/>
                  <a:gd name="T10" fmla="*/ 0 w 457"/>
                  <a:gd name="T11" fmla="*/ 1 h 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7"/>
                  <a:gd name="T19" fmla="*/ 0 h 608"/>
                  <a:gd name="T20" fmla="*/ 457 w 457"/>
                  <a:gd name="T21" fmla="*/ 608 h 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7" h="608">
                    <a:moveTo>
                      <a:pt x="457" y="0"/>
                    </a:move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0" y="608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05"/>
              <p:cNvSpPr>
                <a:spLocks/>
              </p:cNvSpPr>
              <p:nvPr/>
            </p:nvSpPr>
            <p:spPr bwMode="auto">
              <a:xfrm>
                <a:off x="5011" y="626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06"/>
              <p:cNvSpPr>
                <a:spLocks/>
              </p:cNvSpPr>
              <p:nvPr/>
            </p:nvSpPr>
            <p:spPr bwMode="auto">
              <a:xfrm>
                <a:off x="4848" y="837"/>
                <a:ext cx="53" cy="54"/>
              </a:xfrm>
              <a:custGeom>
                <a:avLst/>
                <a:gdLst>
                  <a:gd name="T0" fmla="*/ 53 w 53"/>
                  <a:gd name="T1" fmla="*/ 0 h 54"/>
                  <a:gd name="T2" fmla="*/ 26 w 53"/>
                  <a:gd name="T3" fmla="*/ 54 h 54"/>
                  <a:gd name="T4" fmla="*/ 0 w 53"/>
                  <a:gd name="T5" fmla="*/ 0 h 54"/>
                  <a:gd name="T6" fmla="*/ 53 w 53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53" y="0"/>
                    </a:moveTo>
                    <a:lnTo>
                      <a:pt x="26" y="54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07"/>
              <p:cNvSpPr>
                <a:spLocks/>
              </p:cNvSpPr>
              <p:nvPr/>
            </p:nvSpPr>
            <p:spPr bwMode="auto">
              <a:xfrm>
                <a:off x="4542" y="1603"/>
                <a:ext cx="190" cy="192"/>
              </a:xfrm>
              <a:custGeom>
                <a:avLst/>
                <a:gdLst>
                  <a:gd name="T0" fmla="*/ 0 w 602"/>
                  <a:gd name="T1" fmla="*/ 1 h 608"/>
                  <a:gd name="T2" fmla="*/ 1 w 602"/>
                  <a:gd name="T3" fmla="*/ 1 h 608"/>
                  <a:gd name="T4" fmla="*/ 1 w 602"/>
                  <a:gd name="T5" fmla="*/ 1 h 608"/>
                  <a:gd name="T6" fmla="*/ 1 w 602"/>
                  <a:gd name="T7" fmla="*/ 1 h 608"/>
                  <a:gd name="T8" fmla="*/ 1 w 602"/>
                  <a:gd name="T9" fmla="*/ 0 h 6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2"/>
                  <a:gd name="T16" fmla="*/ 0 h 608"/>
                  <a:gd name="T17" fmla="*/ 602 w 602"/>
                  <a:gd name="T18" fmla="*/ 608 h 6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2" h="608">
                    <a:moveTo>
                      <a:pt x="0" y="608"/>
                    </a:moveTo>
                    <a:lnTo>
                      <a:pt x="481" y="608"/>
                    </a:lnTo>
                    <a:cubicBezTo>
                      <a:pt x="547" y="608"/>
                      <a:pt x="602" y="554"/>
                      <a:pt x="602" y="487"/>
                    </a:cubicBezTo>
                    <a:cubicBezTo>
                      <a:pt x="602" y="487"/>
                      <a:pt x="602" y="487"/>
                      <a:pt x="602" y="487"/>
                    </a:cubicBezTo>
                    <a:lnTo>
                      <a:pt x="602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08"/>
              <p:cNvSpPr>
                <a:spLocks/>
              </p:cNvSpPr>
              <p:nvPr/>
            </p:nvSpPr>
            <p:spPr bwMode="auto">
              <a:xfrm>
                <a:off x="4496" y="1768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09"/>
              <p:cNvSpPr>
                <a:spLocks/>
              </p:cNvSpPr>
              <p:nvPr/>
            </p:nvSpPr>
            <p:spPr bwMode="auto">
              <a:xfrm>
                <a:off x="4705" y="1557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7 w 53"/>
                  <a:gd name="T3" fmla="*/ 0 h 53"/>
                  <a:gd name="T4" fmla="*/ 53 w 53"/>
                  <a:gd name="T5" fmla="*/ 53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27" y="0"/>
                    </a:lnTo>
                    <a:lnTo>
                      <a:pt x="5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0"/>
              <p:cNvSpPr>
                <a:spLocks/>
              </p:cNvSpPr>
              <p:nvPr/>
            </p:nvSpPr>
            <p:spPr bwMode="auto">
              <a:xfrm>
                <a:off x="4874" y="1603"/>
                <a:ext cx="144" cy="239"/>
              </a:xfrm>
              <a:custGeom>
                <a:avLst/>
                <a:gdLst>
                  <a:gd name="T0" fmla="*/ 0 w 457"/>
                  <a:gd name="T1" fmla="*/ 0 h 760"/>
                  <a:gd name="T2" fmla="*/ 0 w 457"/>
                  <a:gd name="T3" fmla="*/ 1 h 760"/>
                  <a:gd name="T4" fmla="*/ 0 w 457"/>
                  <a:gd name="T5" fmla="*/ 1 h 760"/>
                  <a:gd name="T6" fmla="*/ 0 w 457"/>
                  <a:gd name="T7" fmla="*/ 1 h 760"/>
                  <a:gd name="T8" fmla="*/ 0 w 457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760"/>
                  <a:gd name="T17" fmla="*/ 457 w 457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760">
                    <a:moveTo>
                      <a:pt x="0" y="0"/>
                    </a:moveTo>
                    <a:lnTo>
                      <a:pt x="0" y="639"/>
                    </a:lnTo>
                    <a:cubicBezTo>
                      <a:pt x="0" y="705"/>
                      <a:pt x="54" y="760"/>
                      <a:pt x="121" y="760"/>
                    </a:cubicBezTo>
                    <a:cubicBezTo>
                      <a:pt x="121" y="760"/>
                      <a:pt x="121" y="760"/>
                      <a:pt x="121" y="760"/>
                    </a:cubicBezTo>
                    <a:lnTo>
                      <a:pt x="457" y="76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1"/>
              <p:cNvSpPr>
                <a:spLocks/>
              </p:cNvSpPr>
              <p:nvPr/>
            </p:nvSpPr>
            <p:spPr bwMode="auto">
              <a:xfrm>
                <a:off x="4848" y="1557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6 w 53"/>
                  <a:gd name="T3" fmla="*/ 0 h 53"/>
                  <a:gd name="T4" fmla="*/ 53 w 53"/>
                  <a:gd name="T5" fmla="*/ 53 h 53"/>
                  <a:gd name="T6" fmla="*/ 0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53"/>
                    </a:moveTo>
                    <a:lnTo>
                      <a:pt x="26" y="0"/>
                    </a:lnTo>
                    <a:lnTo>
                      <a:pt x="5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2"/>
              <p:cNvSpPr>
                <a:spLocks/>
              </p:cNvSpPr>
              <p:nvPr/>
            </p:nvSpPr>
            <p:spPr bwMode="auto">
              <a:xfrm>
                <a:off x="5011" y="1816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6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13"/>
              <p:cNvSpPr>
                <a:spLocks/>
              </p:cNvSpPr>
              <p:nvPr/>
            </p:nvSpPr>
            <p:spPr bwMode="auto">
              <a:xfrm>
                <a:off x="2591" y="2775"/>
                <a:ext cx="476" cy="209"/>
              </a:xfrm>
              <a:custGeom>
                <a:avLst/>
                <a:gdLst>
                  <a:gd name="T0" fmla="*/ 0 w 1512"/>
                  <a:gd name="T1" fmla="*/ 1 h 665"/>
                  <a:gd name="T2" fmla="*/ 1 w 1512"/>
                  <a:gd name="T3" fmla="*/ 1 h 665"/>
                  <a:gd name="T4" fmla="*/ 2 w 1512"/>
                  <a:gd name="T5" fmla="*/ 1 h 665"/>
                  <a:gd name="T6" fmla="*/ 2 w 1512"/>
                  <a:gd name="T7" fmla="*/ 1 h 665"/>
                  <a:gd name="T8" fmla="*/ 2 w 1512"/>
                  <a:gd name="T9" fmla="*/ 0 h 665"/>
                  <a:gd name="T10" fmla="*/ 1 w 1512"/>
                  <a:gd name="T11" fmla="*/ 0 h 665"/>
                  <a:gd name="T12" fmla="*/ 1 w 1512"/>
                  <a:gd name="T13" fmla="*/ 0 h 665"/>
                  <a:gd name="T14" fmla="*/ 0 w 1512"/>
                  <a:gd name="T15" fmla="*/ 0 h 665"/>
                  <a:gd name="T16" fmla="*/ 0 w 1512"/>
                  <a:gd name="T17" fmla="*/ 0 h 665"/>
                  <a:gd name="T18" fmla="*/ 0 w 1512"/>
                  <a:gd name="T19" fmla="*/ 1 h 665"/>
                  <a:gd name="T20" fmla="*/ 0 w 1512"/>
                  <a:gd name="T21" fmla="*/ 1 h 6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12"/>
                  <a:gd name="T34" fmla="*/ 0 h 665"/>
                  <a:gd name="T35" fmla="*/ 1512 w 1512"/>
                  <a:gd name="T36" fmla="*/ 665 h 6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12" h="665">
                    <a:moveTo>
                      <a:pt x="121" y="665"/>
                    </a:moveTo>
                    <a:lnTo>
                      <a:pt x="1391" y="665"/>
                    </a:lnTo>
                    <a:cubicBezTo>
                      <a:pt x="1458" y="665"/>
                      <a:pt x="1512" y="611"/>
                      <a:pt x="1512" y="544"/>
                    </a:cubicBezTo>
                    <a:cubicBezTo>
                      <a:pt x="1512" y="544"/>
                      <a:pt x="1512" y="544"/>
                      <a:pt x="1512" y="544"/>
                    </a:cubicBezTo>
                    <a:lnTo>
                      <a:pt x="1512" y="121"/>
                    </a:lnTo>
                    <a:cubicBezTo>
                      <a:pt x="1512" y="54"/>
                      <a:pt x="1458" y="0"/>
                      <a:pt x="1391" y="0"/>
                    </a:cubicBezTo>
                    <a:lnTo>
                      <a:pt x="121" y="0"/>
                    </a:lnTo>
                    <a:cubicBezTo>
                      <a:pt x="55" y="0"/>
                      <a:pt x="0" y="54"/>
                      <a:pt x="0" y="121"/>
                    </a:cubicBezTo>
                    <a:lnTo>
                      <a:pt x="0" y="544"/>
                    </a:lnTo>
                    <a:cubicBezTo>
                      <a:pt x="0" y="611"/>
                      <a:pt x="55" y="665"/>
                      <a:pt x="121" y="665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14"/>
              <p:cNvSpPr>
                <a:spLocks noEditPoints="1"/>
              </p:cNvSpPr>
              <p:nvPr/>
            </p:nvSpPr>
            <p:spPr bwMode="auto">
              <a:xfrm>
                <a:off x="2584" y="2767"/>
                <a:ext cx="490" cy="225"/>
              </a:xfrm>
              <a:custGeom>
                <a:avLst/>
                <a:gdLst>
                  <a:gd name="T0" fmla="*/ 0 w 1559"/>
                  <a:gd name="T1" fmla="*/ 1 h 714"/>
                  <a:gd name="T2" fmla="*/ 0 w 1559"/>
                  <a:gd name="T3" fmla="*/ 1 h 714"/>
                  <a:gd name="T4" fmla="*/ 0 w 1559"/>
                  <a:gd name="T5" fmla="*/ 1 h 714"/>
                  <a:gd name="T6" fmla="*/ 0 w 1559"/>
                  <a:gd name="T7" fmla="*/ 1 h 714"/>
                  <a:gd name="T8" fmla="*/ 0 w 1559"/>
                  <a:gd name="T9" fmla="*/ 1 h 714"/>
                  <a:gd name="T10" fmla="*/ 0 w 1559"/>
                  <a:gd name="T11" fmla="*/ 1 h 714"/>
                  <a:gd name="T12" fmla="*/ 1 w 1559"/>
                  <a:gd name="T13" fmla="*/ 1 h 714"/>
                  <a:gd name="T14" fmla="*/ 1 w 1559"/>
                  <a:gd name="T15" fmla="*/ 1 h 714"/>
                  <a:gd name="T16" fmla="*/ 1 w 1559"/>
                  <a:gd name="T17" fmla="*/ 1 h 714"/>
                  <a:gd name="T18" fmla="*/ 1 w 1559"/>
                  <a:gd name="T19" fmla="*/ 1 h 714"/>
                  <a:gd name="T20" fmla="*/ 1 w 1559"/>
                  <a:gd name="T21" fmla="*/ 1 h 714"/>
                  <a:gd name="T22" fmla="*/ 1 w 1559"/>
                  <a:gd name="T23" fmla="*/ 1 h 714"/>
                  <a:gd name="T24" fmla="*/ 1 w 1559"/>
                  <a:gd name="T25" fmla="*/ 1 h 714"/>
                  <a:gd name="T26" fmla="*/ 1 w 1559"/>
                  <a:gd name="T27" fmla="*/ 1 h 714"/>
                  <a:gd name="T28" fmla="*/ 1 w 1559"/>
                  <a:gd name="T29" fmla="*/ 1 h 714"/>
                  <a:gd name="T30" fmla="*/ 1 w 1559"/>
                  <a:gd name="T31" fmla="*/ 1 h 714"/>
                  <a:gd name="T32" fmla="*/ 1 w 1559"/>
                  <a:gd name="T33" fmla="*/ 1 h 714"/>
                  <a:gd name="T34" fmla="*/ 1 w 1559"/>
                  <a:gd name="T35" fmla="*/ 1 h 714"/>
                  <a:gd name="T36" fmla="*/ 1 w 1559"/>
                  <a:gd name="T37" fmla="*/ 1 h 714"/>
                  <a:gd name="T38" fmla="*/ 2 w 1559"/>
                  <a:gd name="T39" fmla="*/ 1 h 714"/>
                  <a:gd name="T40" fmla="*/ 2 w 1559"/>
                  <a:gd name="T41" fmla="*/ 1 h 714"/>
                  <a:gd name="T42" fmla="*/ 2 w 1559"/>
                  <a:gd name="T43" fmla="*/ 1 h 714"/>
                  <a:gd name="T44" fmla="*/ 2 w 1559"/>
                  <a:gd name="T45" fmla="*/ 0 h 714"/>
                  <a:gd name="T46" fmla="*/ 2 w 1559"/>
                  <a:gd name="T47" fmla="*/ 1 h 714"/>
                  <a:gd name="T48" fmla="*/ 2 w 1559"/>
                  <a:gd name="T49" fmla="*/ 0 h 714"/>
                  <a:gd name="T50" fmla="*/ 2 w 1559"/>
                  <a:gd name="T51" fmla="*/ 0 h 714"/>
                  <a:gd name="T52" fmla="*/ 2 w 1559"/>
                  <a:gd name="T53" fmla="*/ 0 h 714"/>
                  <a:gd name="T54" fmla="*/ 1 w 1559"/>
                  <a:gd name="T55" fmla="*/ 0 h 714"/>
                  <a:gd name="T56" fmla="*/ 2 w 1559"/>
                  <a:gd name="T57" fmla="*/ 0 h 714"/>
                  <a:gd name="T58" fmla="*/ 2 w 1559"/>
                  <a:gd name="T59" fmla="*/ 0 h 714"/>
                  <a:gd name="T60" fmla="*/ 1 w 1559"/>
                  <a:gd name="T61" fmla="*/ 0 h 714"/>
                  <a:gd name="T62" fmla="*/ 1 w 1559"/>
                  <a:gd name="T63" fmla="*/ 0 h 714"/>
                  <a:gd name="T64" fmla="*/ 1 w 1559"/>
                  <a:gd name="T65" fmla="*/ 0 h 714"/>
                  <a:gd name="T66" fmla="*/ 1 w 1559"/>
                  <a:gd name="T67" fmla="*/ 0 h 714"/>
                  <a:gd name="T68" fmla="*/ 1 w 1559"/>
                  <a:gd name="T69" fmla="*/ 0 h 714"/>
                  <a:gd name="T70" fmla="*/ 1 w 1559"/>
                  <a:gd name="T71" fmla="*/ 0 h 714"/>
                  <a:gd name="T72" fmla="*/ 1 w 1559"/>
                  <a:gd name="T73" fmla="*/ 0 h 714"/>
                  <a:gd name="T74" fmla="*/ 1 w 1559"/>
                  <a:gd name="T75" fmla="*/ 0 h 714"/>
                  <a:gd name="T76" fmla="*/ 1 w 1559"/>
                  <a:gd name="T77" fmla="*/ 0 h 714"/>
                  <a:gd name="T78" fmla="*/ 1 w 1559"/>
                  <a:gd name="T79" fmla="*/ 0 h 714"/>
                  <a:gd name="T80" fmla="*/ 1 w 1559"/>
                  <a:gd name="T81" fmla="*/ 0 h 714"/>
                  <a:gd name="T82" fmla="*/ 1 w 1559"/>
                  <a:gd name="T83" fmla="*/ 0 h 714"/>
                  <a:gd name="T84" fmla="*/ 1 w 1559"/>
                  <a:gd name="T85" fmla="*/ 0 h 714"/>
                  <a:gd name="T86" fmla="*/ 1 w 1559"/>
                  <a:gd name="T87" fmla="*/ 0 h 714"/>
                  <a:gd name="T88" fmla="*/ 0 w 1559"/>
                  <a:gd name="T89" fmla="*/ 0 h 714"/>
                  <a:gd name="T90" fmla="*/ 0 w 1559"/>
                  <a:gd name="T91" fmla="*/ 0 h 714"/>
                  <a:gd name="T92" fmla="*/ 0 w 1559"/>
                  <a:gd name="T93" fmla="*/ 0 h 714"/>
                  <a:gd name="T94" fmla="*/ 0 w 1559"/>
                  <a:gd name="T95" fmla="*/ 0 h 714"/>
                  <a:gd name="T96" fmla="*/ 0 w 1559"/>
                  <a:gd name="T97" fmla="*/ 0 h 714"/>
                  <a:gd name="T98" fmla="*/ 0 w 1559"/>
                  <a:gd name="T99" fmla="*/ 0 h 714"/>
                  <a:gd name="T100" fmla="*/ 0 w 1559"/>
                  <a:gd name="T101" fmla="*/ 0 h 714"/>
                  <a:gd name="T102" fmla="*/ 0 w 1559"/>
                  <a:gd name="T103" fmla="*/ 0 h 714"/>
                  <a:gd name="T104" fmla="*/ 0 w 1559"/>
                  <a:gd name="T105" fmla="*/ 0 h 714"/>
                  <a:gd name="T106" fmla="*/ 0 w 1559"/>
                  <a:gd name="T107" fmla="*/ 0 h 714"/>
                  <a:gd name="T108" fmla="*/ 0 w 1559"/>
                  <a:gd name="T109" fmla="*/ 0 h 714"/>
                  <a:gd name="T110" fmla="*/ 0 w 1559"/>
                  <a:gd name="T111" fmla="*/ 0 h 714"/>
                  <a:gd name="T112" fmla="*/ 0 w 1559"/>
                  <a:gd name="T113" fmla="*/ 1 h 714"/>
                  <a:gd name="T114" fmla="*/ 0 w 1559"/>
                  <a:gd name="T115" fmla="*/ 1 h 714"/>
                  <a:gd name="T116" fmla="*/ 0 w 1559"/>
                  <a:gd name="T117" fmla="*/ 1 h 714"/>
                  <a:gd name="T118" fmla="*/ 0 w 1559"/>
                  <a:gd name="T119" fmla="*/ 1 h 714"/>
                  <a:gd name="T120" fmla="*/ 0 w 1559"/>
                  <a:gd name="T121" fmla="*/ 1 h 7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59"/>
                  <a:gd name="T184" fmla="*/ 0 h 714"/>
                  <a:gd name="T185" fmla="*/ 1559 w 1559"/>
                  <a:gd name="T186" fmla="*/ 714 h 7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59" h="714">
                    <a:moveTo>
                      <a:pt x="147" y="668"/>
                    </a:moveTo>
                    <a:lnTo>
                      <a:pt x="149" y="668"/>
                    </a:lnTo>
                    <a:lnTo>
                      <a:pt x="144" y="667"/>
                    </a:lnTo>
                    <a:lnTo>
                      <a:pt x="189" y="667"/>
                    </a:lnTo>
                    <a:cubicBezTo>
                      <a:pt x="201" y="667"/>
                      <a:pt x="212" y="678"/>
                      <a:pt x="212" y="690"/>
                    </a:cubicBezTo>
                    <a:cubicBezTo>
                      <a:pt x="212" y="703"/>
                      <a:pt x="201" y="714"/>
                      <a:pt x="189" y="714"/>
                    </a:cubicBezTo>
                    <a:lnTo>
                      <a:pt x="144" y="714"/>
                    </a:lnTo>
                    <a:cubicBezTo>
                      <a:pt x="143" y="714"/>
                      <a:pt x="142" y="713"/>
                      <a:pt x="140" y="713"/>
                    </a:cubicBezTo>
                    <a:lnTo>
                      <a:pt x="138" y="713"/>
                    </a:lnTo>
                    <a:cubicBezTo>
                      <a:pt x="126" y="710"/>
                      <a:pt x="118" y="698"/>
                      <a:pt x="120" y="686"/>
                    </a:cubicBezTo>
                    <a:cubicBezTo>
                      <a:pt x="122" y="673"/>
                      <a:pt x="135" y="665"/>
                      <a:pt x="147" y="668"/>
                    </a:cubicBezTo>
                    <a:close/>
                    <a:moveTo>
                      <a:pt x="281" y="667"/>
                    </a:moveTo>
                    <a:lnTo>
                      <a:pt x="327" y="667"/>
                    </a:lnTo>
                    <a:cubicBezTo>
                      <a:pt x="340" y="667"/>
                      <a:pt x="350" y="678"/>
                      <a:pt x="350" y="690"/>
                    </a:cubicBezTo>
                    <a:cubicBezTo>
                      <a:pt x="350" y="703"/>
                      <a:pt x="340" y="714"/>
                      <a:pt x="327" y="714"/>
                    </a:cubicBezTo>
                    <a:lnTo>
                      <a:pt x="281" y="714"/>
                    </a:lnTo>
                    <a:cubicBezTo>
                      <a:pt x="268" y="714"/>
                      <a:pt x="258" y="703"/>
                      <a:pt x="258" y="690"/>
                    </a:cubicBezTo>
                    <a:cubicBezTo>
                      <a:pt x="258" y="678"/>
                      <a:pt x="268" y="667"/>
                      <a:pt x="281" y="667"/>
                    </a:cubicBezTo>
                    <a:close/>
                    <a:moveTo>
                      <a:pt x="419" y="667"/>
                    </a:moveTo>
                    <a:lnTo>
                      <a:pt x="465" y="667"/>
                    </a:lnTo>
                    <a:cubicBezTo>
                      <a:pt x="478" y="667"/>
                      <a:pt x="488" y="678"/>
                      <a:pt x="488" y="690"/>
                    </a:cubicBezTo>
                    <a:cubicBezTo>
                      <a:pt x="488" y="703"/>
                      <a:pt x="478" y="714"/>
                      <a:pt x="465" y="714"/>
                    </a:cubicBezTo>
                    <a:lnTo>
                      <a:pt x="419" y="714"/>
                    </a:lnTo>
                    <a:cubicBezTo>
                      <a:pt x="406" y="714"/>
                      <a:pt x="396" y="703"/>
                      <a:pt x="396" y="690"/>
                    </a:cubicBezTo>
                    <a:cubicBezTo>
                      <a:pt x="396" y="678"/>
                      <a:pt x="406" y="667"/>
                      <a:pt x="419" y="667"/>
                    </a:cubicBezTo>
                    <a:close/>
                    <a:moveTo>
                      <a:pt x="557" y="667"/>
                    </a:moveTo>
                    <a:lnTo>
                      <a:pt x="603" y="667"/>
                    </a:lnTo>
                    <a:cubicBezTo>
                      <a:pt x="616" y="667"/>
                      <a:pt x="627" y="678"/>
                      <a:pt x="627" y="690"/>
                    </a:cubicBezTo>
                    <a:cubicBezTo>
                      <a:pt x="627" y="703"/>
                      <a:pt x="616" y="714"/>
                      <a:pt x="603" y="714"/>
                    </a:cubicBezTo>
                    <a:lnTo>
                      <a:pt x="557" y="714"/>
                    </a:lnTo>
                    <a:cubicBezTo>
                      <a:pt x="545" y="714"/>
                      <a:pt x="534" y="703"/>
                      <a:pt x="534" y="690"/>
                    </a:cubicBezTo>
                    <a:cubicBezTo>
                      <a:pt x="534" y="678"/>
                      <a:pt x="545" y="667"/>
                      <a:pt x="557" y="667"/>
                    </a:cubicBezTo>
                    <a:close/>
                    <a:moveTo>
                      <a:pt x="696" y="667"/>
                    </a:moveTo>
                    <a:lnTo>
                      <a:pt x="742" y="667"/>
                    </a:lnTo>
                    <a:cubicBezTo>
                      <a:pt x="754" y="667"/>
                      <a:pt x="765" y="678"/>
                      <a:pt x="765" y="690"/>
                    </a:cubicBezTo>
                    <a:cubicBezTo>
                      <a:pt x="765" y="703"/>
                      <a:pt x="754" y="714"/>
                      <a:pt x="742" y="714"/>
                    </a:cubicBezTo>
                    <a:lnTo>
                      <a:pt x="696" y="714"/>
                    </a:lnTo>
                    <a:cubicBezTo>
                      <a:pt x="683" y="714"/>
                      <a:pt x="673" y="703"/>
                      <a:pt x="673" y="690"/>
                    </a:cubicBezTo>
                    <a:cubicBezTo>
                      <a:pt x="673" y="678"/>
                      <a:pt x="683" y="667"/>
                      <a:pt x="696" y="667"/>
                    </a:cubicBezTo>
                    <a:close/>
                    <a:moveTo>
                      <a:pt x="834" y="667"/>
                    </a:moveTo>
                    <a:lnTo>
                      <a:pt x="880" y="667"/>
                    </a:lnTo>
                    <a:cubicBezTo>
                      <a:pt x="893" y="667"/>
                      <a:pt x="903" y="678"/>
                      <a:pt x="903" y="690"/>
                    </a:cubicBezTo>
                    <a:cubicBezTo>
                      <a:pt x="903" y="703"/>
                      <a:pt x="893" y="714"/>
                      <a:pt x="880" y="714"/>
                    </a:cubicBezTo>
                    <a:lnTo>
                      <a:pt x="834" y="714"/>
                    </a:lnTo>
                    <a:cubicBezTo>
                      <a:pt x="821" y="714"/>
                      <a:pt x="811" y="703"/>
                      <a:pt x="811" y="690"/>
                    </a:cubicBezTo>
                    <a:cubicBezTo>
                      <a:pt x="811" y="678"/>
                      <a:pt x="821" y="667"/>
                      <a:pt x="834" y="667"/>
                    </a:cubicBezTo>
                    <a:close/>
                    <a:moveTo>
                      <a:pt x="972" y="667"/>
                    </a:moveTo>
                    <a:lnTo>
                      <a:pt x="1018" y="667"/>
                    </a:lnTo>
                    <a:cubicBezTo>
                      <a:pt x="1031" y="667"/>
                      <a:pt x="1041" y="678"/>
                      <a:pt x="1041" y="690"/>
                    </a:cubicBezTo>
                    <a:cubicBezTo>
                      <a:pt x="1041" y="703"/>
                      <a:pt x="1031" y="714"/>
                      <a:pt x="1018" y="714"/>
                    </a:cubicBezTo>
                    <a:lnTo>
                      <a:pt x="972" y="714"/>
                    </a:lnTo>
                    <a:cubicBezTo>
                      <a:pt x="959" y="714"/>
                      <a:pt x="949" y="703"/>
                      <a:pt x="949" y="690"/>
                    </a:cubicBezTo>
                    <a:cubicBezTo>
                      <a:pt x="949" y="678"/>
                      <a:pt x="959" y="667"/>
                      <a:pt x="972" y="667"/>
                    </a:cubicBezTo>
                    <a:close/>
                    <a:moveTo>
                      <a:pt x="1110" y="667"/>
                    </a:moveTo>
                    <a:lnTo>
                      <a:pt x="1156" y="667"/>
                    </a:lnTo>
                    <a:cubicBezTo>
                      <a:pt x="1169" y="667"/>
                      <a:pt x="1179" y="678"/>
                      <a:pt x="1179" y="690"/>
                    </a:cubicBezTo>
                    <a:cubicBezTo>
                      <a:pt x="1179" y="703"/>
                      <a:pt x="1169" y="714"/>
                      <a:pt x="1156" y="714"/>
                    </a:cubicBezTo>
                    <a:lnTo>
                      <a:pt x="1110" y="714"/>
                    </a:lnTo>
                    <a:cubicBezTo>
                      <a:pt x="1098" y="714"/>
                      <a:pt x="1087" y="703"/>
                      <a:pt x="1087" y="690"/>
                    </a:cubicBezTo>
                    <a:cubicBezTo>
                      <a:pt x="1087" y="678"/>
                      <a:pt x="1098" y="667"/>
                      <a:pt x="1110" y="667"/>
                    </a:cubicBezTo>
                    <a:close/>
                    <a:moveTo>
                      <a:pt x="1249" y="667"/>
                    </a:moveTo>
                    <a:lnTo>
                      <a:pt x="1295" y="667"/>
                    </a:lnTo>
                    <a:cubicBezTo>
                      <a:pt x="1307" y="667"/>
                      <a:pt x="1318" y="678"/>
                      <a:pt x="1318" y="690"/>
                    </a:cubicBezTo>
                    <a:cubicBezTo>
                      <a:pt x="1318" y="703"/>
                      <a:pt x="1307" y="714"/>
                      <a:pt x="1295" y="714"/>
                    </a:cubicBezTo>
                    <a:lnTo>
                      <a:pt x="1249" y="714"/>
                    </a:lnTo>
                    <a:cubicBezTo>
                      <a:pt x="1236" y="714"/>
                      <a:pt x="1226" y="703"/>
                      <a:pt x="1226" y="690"/>
                    </a:cubicBezTo>
                    <a:cubicBezTo>
                      <a:pt x="1226" y="678"/>
                      <a:pt x="1236" y="667"/>
                      <a:pt x="1249" y="667"/>
                    </a:cubicBezTo>
                    <a:close/>
                    <a:moveTo>
                      <a:pt x="1387" y="667"/>
                    </a:moveTo>
                    <a:lnTo>
                      <a:pt x="1414" y="667"/>
                    </a:lnTo>
                    <a:lnTo>
                      <a:pt x="1410" y="668"/>
                    </a:lnTo>
                    <a:lnTo>
                      <a:pt x="1428" y="664"/>
                    </a:lnTo>
                    <a:cubicBezTo>
                      <a:pt x="1441" y="662"/>
                      <a:pt x="1453" y="670"/>
                      <a:pt x="1455" y="683"/>
                    </a:cubicBezTo>
                    <a:cubicBezTo>
                      <a:pt x="1458" y="695"/>
                      <a:pt x="1449" y="707"/>
                      <a:pt x="1437" y="710"/>
                    </a:cubicBezTo>
                    <a:lnTo>
                      <a:pt x="1419" y="713"/>
                    </a:lnTo>
                    <a:cubicBezTo>
                      <a:pt x="1417" y="713"/>
                      <a:pt x="1416" y="714"/>
                      <a:pt x="1414" y="714"/>
                    </a:cubicBezTo>
                    <a:lnTo>
                      <a:pt x="1387" y="714"/>
                    </a:lnTo>
                    <a:cubicBezTo>
                      <a:pt x="1374" y="714"/>
                      <a:pt x="1364" y="703"/>
                      <a:pt x="1364" y="690"/>
                    </a:cubicBezTo>
                    <a:cubicBezTo>
                      <a:pt x="1364" y="678"/>
                      <a:pt x="1374" y="667"/>
                      <a:pt x="1387" y="667"/>
                    </a:cubicBezTo>
                    <a:close/>
                    <a:moveTo>
                      <a:pt x="1490" y="629"/>
                    </a:moveTo>
                    <a:lnTo>
                      <a:pt x="1507" y="604"/>
                    </a:lnTo>
                    <a:lnTo>
                      <a:pt x="1504" y="612"/>
                    </a:lnTo>
                    <a:lnTo>
                      <a:pt x="1507" y="597"/>
                    </a:lnTo>
                    <a:cubicBezTo>
                      <a:pt x="1509" y="585"/>
                      <a:pt x="1521" y="577"/>
                      <a:pt x="1534" y="579"/>
                    </a:cubicBezTo>
                    <a:cubicBezTo>
                      <a:pt x="1546" y="581"/>
                      <a:pt x="1554" y="593"/>
                      <a:pt x="1552" y="606"/>
                    </a:cubicBezTo>
                    <a:lnTo>
                      <a:pt x="1549" y="621"/>
                    </a:lnTo>
                    <a:cubicBezTo>
                      <a:pt x="1549" y="624"/>
                      <a:pt x="1547" y="627"/>
                      <a:pt x="1546" y="629"/>
                    </a:cubicBezTo>
                    <a:lnTo>
                      <a:pt x="1528" y="655"/>
                    </a:lnTo>
                    <a:cubicBezTo>
                      <a:pt x="1521" y="666"/>
                      <a:pt x="1507" y="668"/>
                      <a:pt x="1497" y="661"/>
                    </a:cubicBezTo>
                    <a:cubicBezTo>
                      <a:pt x="1486" y="654"/>
                      <a:pt x="1483" y="640"/>
                      <a:pt x="1490" y="629"/>
                    </a:cubicBezTo>
                    <a:close/>
                    <a:moveTo>
                      <a:pt x="1512" y="510"/>
                    </a:moveTo>
                    <a:lnTo>
                      <a:pt x="1512" y="464"/>
                    </a:lnTo>
                    <a:cubicBezTo>
                      <a:pt x="1512" y="451"/>
                      <a:pt x="1523" y="441"/>
                      <a:pt x="1535" y="441"/>
                    </a:cubicBezTo>
                    <a:cubicBezTo>
                      <a:pt x="1548" y="441"/>
                      <a:pt x="1559" y="451"/>
                      <a:pt x="1559" y="464"/>
                    </a:cubicBezTo>
                    <a:lnTo>
                      <a:pt x="1559" y="510"/>
                    </a:lnTo>
                    <a:cubicBezTo>
                      <a:pt x="1559" y="523"/>
                      <a:pt x="1548" y="533"/>
                      <a:pt x="1535" y="533"/>
                    </a:cubicBezTo>
                    <a:cubicBezTo>
                      <a:pt x="1523" y="533"/>
                      <a:pt x="1512" y="523"/>
                      <a:pt x="1512" y="510"/>
                    </a:cubicBezTo>
                    <a:close/>
                    <a:moveTo>
                      <a:pt x="1512" y="372"/>
                    </a:moveTo>
                    <a:lnTo>
                      <a:pt x="1512" y="326"/>
                    </a:lnTo>
                    <a:cubicBezTo>
                      <a:pt x="1512" y="313"/>
                      <a:pt x="1523" y="303"/>
                      <a:pt x="1535" y="303"/>
                    </a:cubicBezTo>
                    <a:cubicBezTo>
                      <a:pt x="1548" y="303"/>
                      <a:pt x="1559" y="313"/>
                      <a:pt x="1559" y="326"/>
                    </a:cubicBezTo>
                    <a:lnTo>
                      <a:pt x="1559" y="372"/>
                    </a:lnTo>
                    <a:cubicBezTo>
                      <a:pt x="1559" y="385"/>
                      <a:pt x="1548" y="395"/>
                      <a:pt x="1535" y="395"/>
                    </a:cubicBezTo>
                    <a:cubicBezTo>
                      <a:pt x="1523" y="395"/>
                      <a:pt x="1512" y="385"/>
                      <a:pt x="1512" y="372"/>
                    </a:cubicBezTo>
                    <a:close/>
                    <a:moveTo>
                      <a:pt x="1512" y="234"/>
                    </a:moveTo>
                    <a:lnTo>
                      <a:pt x="1512" y="187"/>
                    </a:lnTo>
                    <a:cubicBezTo>
                      <a:pt x="1512" y="175"/>
                      <a:pt x="1523" y="164"/>
                      <a:pt x="1535" y="164"/>
                    </a:cubicBezTo>
                    <a:cubicBezTo>
                      <a:pt x="1548" y="164"/>
                      <a:pt x="1559" y="175"/>
                      <a:pt x="1559" y="187"/>
                    </a:cubicBezTo>
                    <a:lnTo>
                      <a:pt x="1559" y="234"/>
                    </a:lnTo>
                    <a:cubicBezTo>
                      <a:pt x="1559" y="246"/>
                      <a:pt x="1548" y="257"/>
                      <a:pt x="1535" y="257"/>
                    </a:cubicBezTo>
                    <a:cubicBezTo>
                      <a:pt x="1523" y="257"/>
                      <a:pt x="1512" y="246"/>
                      <a:pt x="1512" y="234"/>
                    </a:cubicBezTo>
                    <a:close/>
                    <a:moveTo>
                      <a:pt x="1505" y="110"/>
                    </a:moveTo>
                    <a:lnTo>
                      <a:pt x="1481" y="73"/>
                    </a:lnTo>
                    <a:lnTo>
                      <a:pt x="1488" y="80"/>
                    </a:lnTo>
                    <a:lnTo>
                      <a:pt x="1486" y="78"/>
                    </a:lnTo>
                    <a:cubicBezTo>
                      <a:pt x="1475" y="71"/>
                      <a:pt x="1472" y="57"/>
                      <a:pt x="1479" y="46"/>
                    </a:cubicBezTo>
                    <a:cubicBezTo>
                      <a:pt x="1486" y="36"/>
                      <a:pt x="1501" y="33"/>
                      <a:pt x="1511" y="40"/>
                    </a:cubicBezTo>
                    <a:lnTo>
                      <a:pt x="1513" y="41"/>
                    </a:lnTo>
                    <a:cubicBezTo>
                      <a:pt x="1516" y="43"/>
                      <a:pt x="1518" y="45"/>
                      <a:pt x="1520" y="48"/>
                    </a:cubicBezTo>
                    <a:lnTo>
                      <a:pt x="1544" y="84"/>
                    </a:lnTo>
                    <a:cubicBezTo>
                      <a:pt x="1551" y="95"/>
                      <a:pt x="1548" y="109"/>
                      <a:pt x="1537" y="116"/>
                    </a:cubicBezTo>
                    <a:cubicBezTo>
                      <a:pt x="1527" y="123"/>
                      <a:pt x="1513" y="120"/>
                      <a:pt x="1505" y="110"/>
                    </a:cubicBezTo>
                    <a:close/>
                    <a:moveTo>
                      <a:pt x="1410" y="48"/>
                    </a:moveTo>
                    <a:lnTo>
                      <a:pt x="1410" y="48"/>
                    </a:lnTo>
                    <a:cubicBezTo>
                      <a:pt x="1398" y="46"/>
                      <a:pt x="1389" y="34"/>
                      <a:pt x="1392" y="21"/>
                    </a:cubicBezTo>
                    <a:cubicBezTo>
                      <a:pt x="1394" y="9"/>
                      <a:pt x="1406" y="0"/>
                      <a:pt x="1419" y="3"/>
                    </a:cubicBezTo>
                    <a:cubicBezTo>
                      <a:pt x="1431" y="5"/>
                      <a:pt x="1440" y="17"/>
                      <a:pt x="1437" y="30"/>
                    </a:cubicBezTo>
                    <a:cubicBezTo>
                      <a:pt x="1435" y="42"/>
                      <a:pt x="1423" y="50"/>
                      <a:pt x="1410" y="48"/>
                    </a:cubicBezTo>
                    <a:close/>
                    <a:moveTo>
                      <a:pt x="1414" y="49"/>
                    </a:moveTo>
                    <a:lnTo>
                      <a:pt x="1368" y="49"/>
                    </a:lnTo>
                    <a:cubicBezTo>
                      <a:pt x="1356" y="49"/>
                      <a:pt x="1345" y="38"/>
                      <a:pt x="1345" y="25"/>
                    </a:cubicBezTo>
                    <a:cubicBezTo>
                      <a:pt x="1345" y="13"/>
                      <a:pt x="1356" y="2"/>
                      <a:pt x="1368" y="2"/>
                    </a:cubicBezTo>
                    <a:lnTo>
                      <a:pt x="1414" y="2"/>
                    </a:lnTo>
                    <a:cubicBezTo>
                      <a:pt x="1427" y="2"/>
                      <a:pt x="1438" y="13"/>
                      <a:pt x="1438" y="25"/>
                    </a:cubicBezTo>
                    <a:cubicBezTo>
                      <a:pt x="1438" y="38"/>
                      <a:pt x="1427" y="49"/>
                      <a:pt x="1414" y="49"/>
                    </a:cubicBezTo>
                    <a:close/>
                    <a:moveTo>
                      <a:pt x="1276" y="49"/>
                    </a:moveTo>
                    <a:lnTo>
                      <a:pt x="1230" y="49"/>
                    </a:lnTo>
                    <a:cubicBezTo>
                      <a:pt x="1218" y="49"/>
                      <a:pt x="1207" y="38"/>
                      <a:pt x="1207" y="25"/>
                    </a:cubicBezTo>
                    <a:cubicBezTo>
                      <a:pt x="1207" y="13"/>
                      <a:pt x="1218" y="2"/>
                      <a:pt x="1230" y="2"/>
                    </a:cubicBezTo>
                    <a:lnTo>
                      <a:pt x="1276" y="2"/>
                    </a:lnTo>
                    <a:cubicBezTo>
                      <a:pt x="1289" y="2"/>
                      <a:pt x="1299" y="13"/>
                      <a:pt x="1299" y="25"/>
                    </a:cubicBezTo>
                    <a:cubicBezTo>
                      <a:pt x="1299" y="38"/>
                      <a:pt x="1289" y="49"/>
                      <a:pt x="1276" y="49"/>
                    </a:cubicBezTo>
                    <a:close/>
                    <a:moveTo>
                      <a:pt x="1138" y="49"/>
                    </a:moveTo>
                    <a:lnTo>
                      <a:pt x="1092" y="49"/>
                    </a:lnTo>
                    <a:cubicBezTo>
                      <a:pt x="1079" y="49"/>
                      <a:pt x="1069" y="38"/>
                      <a:pt x="1069" y="25"/>
                    </a:cubicBezTo>
                    <a:cubicBezTo>
                      <a:pt x="1069" y="13"/>
                      <a:pt x="1079" y="2"/>
                      <a:pt x="1092" y="2"/>
                    </a:cubicBezTo>
                    <a:lnTo>
                      <a:pt x="1138" y="2"/>
                    </a:lnTo>
                    <a:cubicBezTo>
                      <a:pt x="1151" y="2"/>
                      <a:pt x="1161" y="13"/>
                      <a:pt x="1161" y="25"/>
                    </a:cubicBezTo>
                    <a:cubicBezTo>
                      <a:pt x="1161" y="38"/>
                      <a:pt x="1151" y="49"/>
                      <a:pt x="1138" y="49"/>
                    </a:cubicBezTo>
                    <a:close/>
                    <a:moveTo>
                      <a:pt x="1000" y="49"/>
                    </a:moveTo>
                    <a:lnTo>
                      <a:pt x="954" y="49"/>
                    </a:lnTo>
                    <a:cubicBezTo>
                      <a:pt x="941" y="49"/>
                      <a:pt x="931" y="38"/>
                      <a:pt x="931" y="25"/>
                    </a:cubicBezTo>
                    <a:cubicBezTo>
                      <a:pt x="931" y="13"/>
                      <a:pt x="941" y="2"/>
                      <a:pt x="954" y="2"/>
                    </a:cubicBezTo>
                    <a:lnTo>
                      <a:pt x="1000" y="2"/>
                    </a:lnTo>
                    <a:cubicBezTo>
                      <a:pt x="1013" y="2"/>
                      <a:pt x="1023" y="13"/>
                      <a:pt x="1023" y="25"/>
                    </a:cubicBezTo>
                    <a:cubicBezTo>
                      <a:pt x="1023" y="38"/>
                      <a:pt x="1013" y="49"/>
                      <a:pt x="1000" y="49"/>
                    </a:cubicBezTo>
                    <a:close/>
                    <a:moveTo>
                      <a:pt x="862" y="49"/>
                    </a:moveTo>
                    <a:lnTo>
                      <a:pt x="816" y="49"/>
                    </a:lnTo>
                    <a:cubicBezTo>
                      <a:pt x="803" y="49"/>
                      <a:pt x="792" y="38"/>
                      <a:pt x="792" y="25"/>
                    </a:cubicBezTo>
                    <a:cubicBezTo>
                      <a:pt x="792" y="13"/>
                      <a:pt x="803" y="2"/>
                      <a:pt x="816" y="2"/>
                    </a:cubicBezTo>
                    <a:lnTo>
                      <a:pt x="862" y="2"/>
                    </a:lnTo>
                    <a:cubicBezTo>
                      <a:pt x="874" y="2"/>
                      <a:pt x="885" y="13"/>
                      <a:pt x="885" y="25"/>
                    </a:cubicBezTo>
                    <a:cubicBezTo>
                      <a:pt x="885" y="38"/>
                      <a:pt x="874" y="49"/>
                      <a:pt x="862" y="49"/>
                    </a:cubicBezTo>
                    <a:close/>
                    <a:moveTo>
                      <a:pt x="723" y="49"/>
                    </a:moveTo>
                    <a:lnTo>
                      <a:pt x="677" y="49"/>
                    </a:lnTo>
                    <a:cubicBezTo>
                      <a:pt x="665" y="49"/>
                      <a:pt x="654" y="38"/>
                      <a:pt x="654" y="25"/>
                    </a:cubicBezTo>
                    <a:cubicBezTo>
                      <a:pt x="654" y="13"/>
                      <a:pt x="665" y="2"/>
                      <a:pt x="677" y="2"/>
                    </a:cubicBezTo>
                    <a:lnTo>
                      <a:pt x="723" y="2"/>
                    </a:lnTo>
                    <a:cubicBezTo>
                      <a:pt x="736" y="2"/>
                      <a:pt x="746" y="13"/>
                      <a:pt x="746" y="25"/>
                    </a:cubicBezTo>
                    <a:cubicBezTo>
                      <a:pt x="746" y="38"/>
                      <a:pt x="736" y="49"/>
                      <a:pt x="723" y="49"/>
                    </a:cubicBezTo>
                    <a:close/>
                    <a:moveTo>
                      <a:pt x="585" y="49"/>
                    </a:moveTo>
                    <a:lnTo>
                      <a:pt x="539" y="49"/>
                    </a:lnTo>
                    <a:cubicBezTo>
                      <a:pt x="526" y="49"/>
                      <a:pt x="516" y="38"/>
                      <a:pt x="516" y="25"/>
                    </a:cubicBezTo>
                    <a:cubicBezTo>
                      <a:pt x="516" y="13"/>
                      <a:pt x="526" y="2"/>
                      <a:pt x="539" y="2"/>
                    </a:cubicBezTo>
                    <a:lnTo>
                      <a:pt x="585" y="2"/>
                    </a:lnTo>
                    <a:cubicBezTo>
                      <a:pt x="598" y="2"/>
                      <a:pt x="608" y="13"/>
                      <a:pt x="608" y="25"/>
                    </a:cubicBezTo>
                    <a:cubicBezTo>
                      <a:pt x="608" y="38"/>
                      <a:pt x="598" y="49"/>
                      <a:pt x="585" y="49"/>
                    </a:cubicBezTo>
                    <a:close/>
                    <a:moveTo>
                      <a:pt x="447" y="49"/>
                    </a:moveTo>
                    <a:lnTo>
                      <a:pt x="401" y="49"/>
                    </a:lnTo>
                    <a:cubicBezTo>
                      <a:pt x="388" y="49"/>
                      <a:pt x="378" y="38"/>
                      <a:pt x="378" y="25"/>
                    </a:cubicBezTo>
                    <a:cubicBezTo>
                      <a:pt x="378" y="13"/>
                      <a:pt x="388" y="2"/>
                      <a:pt x="401" y="2"/>
                    </a:cubicBezTo>
                    <a:lnTo>
                      <a:pt x="447" y="2"/>
                    </a:lnTo>
                    <a:cubicBezTo>
                      <a:pt x="460" y="2"/>
                      <a:pt x="470" y="13"/>
                      <a:pt x="470" y="25"/>
                    </a:cubicBezTo>
                    <a:cubicBezTo>
                      <a:pt x="470" y="38"/>
                      <a:pt x="460" y="49"/>
                      <a:pt x="447" y="49"/>
                    </a:cubicBezTo>
                    <a:close/>
                    <a:moveTo>
                      <a:pt x="309" y="49"/>
                    </a:moveTo>
                    <a:lnTo>
                      <a:pt x="263" y="49"/>
                    </a:lnTo>
                    <a:cubicBezTo>
                      <a:pt x="250" y="49"/>
                      <a:pt x="240" y="38"/>
                      <a:pt x="240" y="25"/>
                    </a:cubicBezTo>
                    <a:cubicBezTo>
                      <a:pt x="240" y="13"/>
                      <a:pt x="250" y="2"/>
                      <a:pt x="263" y="2"/>
                    </a:cubicBezTo>
                    <a:lnTo>
                      <a:pt x="309" y="2"/>
                    </a:lnTo>
                    <a:cubicBezTo>
                      <a:pt x="321" y="2"/>
                      <a:pt x="332" y="13"/>
                      <a:pt x="332" y="25"/>
                    </a:cubicBezTo>
                    <a:cubicBezTo>
                      <a:pt x="332" y="38"/>
                      <a:pt x="321" y="49"/>
                      <a:pt x="309" y="49"/>
                    </a:cubicBezTo>
                    <a:close/>
                    <a:moveTo>
                      <a:pt x="170" y="49"/>
                    </a:moveTo>
                    <a:lnTo>
                      <a:pt x="144" y="49"/>
                    </a:lnTo>
                    <a:lnTo>
                      <a:pt x="149" y="48"/>
                    </a:lnTo>
                    <a:lnTo>
                      <a:pt x="129" y="52"/>
                    </a:lnTo>
                    <a:cubicBezTo>
                      <a:pt x="117" y="54"/>
                      <a:pt x="104" y="46"/>
                      <a:pt x="102" y="34"/>
                    </a:cubicBezTo>
                    <a:cubicBezTo>
                      <a:pt x="100" y="21"/>
                      <a:pt x="108" y="9"/>
                      <a:pt x="120" y="7"/>
                    </a:cubicBezTo>
                    <a:lnTo>
                      <a:pt x="140" y="3"/>
                    </a:lnTo>
                    <a:cubicBezTo>
                      <a:pt x="142" y="3"/>
                      <a:pt x="143" y="2"/>
                      <a:pt x="144" y="2"/>
                    </a:cubicBezTo>
                    <a:lnTo>
                      <a:pt x="170" y="2"/>
                    </a:lnTo>
                    <a:cubicBezTo>
                      <a:pt x="183" y="2"/>
                      <a:pt x="193" y="13"/>
                      <a:pt x="193" y="25"/>
                    </a:cubicBezTo>
                    <a:cubicBezTo>
                      <a:pt x="193" y="38"/>
                      <a:pt x="183" y="49"/>
                      <a:pt x="170" y="49"/>
                    </a:cubicBezTo>
                    <a:close/>
                    <a:moveTo>
                      <a:pt x="68" y="89"/>
                    </a:moveTo>
                    <a:lnTo>
                      <a:pt x="53" y="112"/>
                    </a:lnTo>
                    <a:lnTo>
                      <a:pt x="56" y="104"/>
                    </a:lnTo>
                    <a:lnTo>
                      <a:pt x="52" y="122"/>
                    </a:lnTo>
                    <a:cubicBezTo>
                      <a:pt x="50" y="134"/>
                      <a:pt x="37" y="142"/>
                      <a:pt x="25" y="139"/>
                    </a:cubicBezTo>
                    <a:cubicBezTo>
                      <a:pt x="13" y="137"/>
                      <a:pt x="5" y="124"/>
                      <a:pt x="7" y="112"/>
                    </a:cubicBezTo>
                    <a:lnTo>
                      <a:pt x="11" y="95"/>
                    </a:lnTo>
                    <a:cubicBezTo>
                      <a:pt x="12" y="92"/>
                      <a:pt x="13" y="89"/>
                      <a:pt x="14" y="87"/>
                    </a:cubicBezTo>
                    <a:lnTo>
                      <a:pt x="30" y="63"/>
                    </a:lnTo>
                    <a:cubicBezTo>
                      <a:pt x="37" y="52"/>
                      <a:pt x="51" y="50"/>
                      <a:pt x="62" y="57"/>
                    </a:cubicBezTo>
                    <a:cubicBezTo>
                      <a:pt x="73" y="64"/>
                      <a:pt x="75" y="78"/>
                      <a:pt x="68" y="89"/>
                    </a:cubicBezTo>
                    <a:close/>
                    <a:moveTo>
                      <a:pt x="47" y="208"/>
                    </a:moveTo>
                    <a:lnTo>
                      <a:pt x="47" y="254"/>
                    </a:lnTo>
                    <a:cubicBezTo>
                      <a:pt x="47" y="267"/>
                      <a:pt x="36" y="277"/>
                      <a:pt x="23" y="277"/>
                    </a:cubicBezTo>
                    <a:cubicBezTo>
                      <a:pt x="11" y="277"/>
                      <a:pt x="0" y="267"/>
                      <a:pt x="0" y="254"/>
                    </a:cubicBezTo>
                    <a:lnTo>
                      <a:pt x="0" y="208"/>
                    </a:lnTo>
                    <a:cubicBezTo>
                      <a:pt x="0" y="195"/>
                      <a:pt x="11" y="185"/>
                      <a:pt x="23" y="185"/>
                    </a:cubicBezTo>
                    <a:cubicBezTo>
                      <a:pt x="36" y="185"/>
                      <a:pt x="47" y="195"/>
                      <a:pt x="47" y="208"/>
                    </a:cubicBezTo>
                    <a:close/>
                    <a:moveTo>
                      <a:pt x="47" y="346"/>
                    </a:moveTo>
                    <a:lnTo>
                      <a:pt x="47" y="393"/>
                    </a:lnTo>
                    <a:cubicBezTo>
                      <a:pt x="47" y="405"/>
                      <a:pt x="36" y="416"/>
                      <a:pt x="23" y="416"/>
                    </a:cubicBezTo>
                    <a:cubicBezTo>
                      <a:pt x="11" y="416"/>
                      <a:pt x="0" y="405"/>
                      <a:pt x="0" y="393"/>
                    </a:cubicBezTo>
                    <a:lnTo>
                      <a:pt x="0" y="346"/>
                    </a:lnTo>
                    <a:cubicBezTo>
                      <a:pt x="0" y="334"/>
                      <a:pt x="11" y="323"/>
                      <a:pt x="23" y="323"/>
                    </a:cubicBezTo>
                    <a:cubicBezTo>
                      <a:pt x="36" y="323"/>
                      <a:pt x="47" y="334"/>
                      <a:pt x="47" y="346"/>
                    </a:cubicBezTo>
                    <a:close/>
                    <a:moveTo>
                      <a:pt x="47" y="485"/>
                    </a:moveTo>
                    <a:lnTo>
                      <a:pt x="47" y="531"/>
                    </a:lnTo>
                    <a:cubicBezTo>
                      <a:pt x="47" y="543"/>
                      <a:pt x="36" y="554"/>
                      <a:pt x="23" y="554"/>
                    </a:cubicBezTo>
                    <a:cubicBezTo>
                      <a:pt x="11" y="554"/>
                      <a:pt x="0" y="543"/>
                      <a:pt x="0" y="531"/>
                    </a:cubicBezTo>
                    <a:lnTo>
                      <a:pt x="0" y="485"/>
                    </a:lnTo>
                    <a:cubicBezTo>
                      <a:pt x="0" y="472"/>
                      <a:pt x="11" y="462"/>
                      <a:pt x="23" y="462"/>
                    </a:cubicBezTo>
                    <a:cubicBezTo>
                      <a:pt x="36" y="462"/>
                      <a:pt x="47" y="472"/>
                      <a:pt x="47" y="485"/>
                    </a:cubicBezTo>
                    <a:close/>
                    <a:moveTo>
                      <a:pt x="56" y="608"/>
                    </a:moveTo>
                    <a:lnTo>
                      <a:pt x="79" y="643"/>
                    </a:lnTo>
                    <a:lnTo>
                      <a:pt x="72" y="636"/>
                    </a:lnTo>
                    <a:lnTo>
                      <a:pt x="76" y="639"/>
                    </a:lnTo>
                    <a:cubicBezTo>
                      <a:pt x="87" y="646"/>
                      <a:pt x="89" y="661"/>
                      <a:pt x="82" y="671"/>
                    </a:cubicBezTo>
                    <a:cubicBezTo>
                      <a:pt x="75" y="682"/>
                      <a:pt x="61" y="684"/>
                      <a:pt x="50" y="677"/>
                    </a:cubicBezTo>
                    <a:lnTo>
                      <a:pt x="46" y="674"/>
                    </a:lnTo>
                    <a:cubicBezTo>
                      <a:pt x="44" y="673"/>
                      <a:pt x="42" y="671"/>
                      <a:pt x="40" y="668"/>
                    </a:cubicBezTo>
                    <a:lnTo>
                      <a:pt x="17" y="634"/>
                    </a:lnTo>
                    <a:cubicBezTo>
                      <a:pt x="10" y="623"/>
                      <a:pt x="13" y="609"/>
                      <a:pt x="24" y="602"/>
                    </a:cubicBezTo>
                    <a:cubicBezTo>
                      <a:pt x="34" y="595"/>
                      <a:pt x="49" y="598"/>
                      <a:pt x="56" y="608"/>
                    </a:cubicBezTo>
                    <a:close/>
                  </a:path>
                </a:pathLst>
              </a:custGeom>
              <a:solidFill>
                <a:srgbClr val="003399"/>
              </a:solidFill>
              <a:ln w="7938">
                <a:solidFill>
                  <a:srgbClr val="00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115"/>
              <p:cNvSpPr>
                <a:spLocks noChangeArrowheads="1"/>
              </p:cNvSpPr>
              <p:nvPr/>
            </p:nvSpPr>
            <p:spPr bwMode="auto">
              <a:xfrm>
                <a:off x="2698" y="2797"/>
                <a:ext cx="31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Channel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19" name="Rectangle 116"/>
              <p:cNvSpPr>
                <a:spLocks noChangeArrowheads="1"/>
              </p:cNvSpPr>
              <p:nvPr/>
            </p:nvSpPr>
            <p:spPr bwMode="auto">
              <a:xfrm>
                <a:off x="2653" y="2878"/>
                <a:ext cx="36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Contoller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0" name="Rectangle 117"/>
              <p:cNvSpPr>
                <a:spLocks noChangeArrowheads="1"/>
              </p:cNvSpPr>
              <p:nvPr/>
            </p:nvSpPr>
            <p:spPr bwMode="auto">
              <a:xfrm>
                <a:off x="2965" y="2878"/>
                <a:ext cx="7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2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1" name="Rectangle 118"/>
              <p:cNvSpPr>
                <a:spLocks noChangeArrowheads="1"/>
              </p:cNvSpPr>
              <p:nvPr/>
            </p:nvSpPr>
            <p:spPr bwMode="auto">
              <a:xfrm>
                <a:off x="3875" y="2604"/>
                <a:ext cx="495" cy="285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2" name="Rectangle 119"/>
              <p:cNvSpPr>
                <a:spLocks noChangeArrowheads="1"/>
              </p:cNvSpPr>
              <p:nvPr/>
            </p:nvSpPr>
            <p:spPr bwMode="auto">
              <a:xfrm>
                <a:off x="3875" y="2604"/>
                <a:ext cx="495" cy="285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3" name="Rectangle 120"/>
              <p:cNvSpPr>
                <a:spLocks noChangeArrowheads="1"/>
              </p:cNvSpPr>
              <p:nvPr/>
            </p:nvSpPr>
            <p:spPr bwMode="auto">
              <a:xfrm>
                <a:off x="3956" y="2655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4" name="Rectangle 121"/>
              <p:cNvSpPr>
                <a:spLocks noChangeArrowheads="1"/>
              </p:cNvSpPr>
              <p:nvPr/>
            </p:nvSpPr>
            <p:spPr bwMode="auto">
              <a:xfrm>
                <a:off x="3997" y="2741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5" name="Rectangle 122"/>
              <p:cNvSpPr>
                <a:spLocks noChangeArrowheads="1"/>
              </p:cNvSpPr>
              <p:nvPr/>
            </p:nvSpPr>
            <p:spPr bwMode="auto">
              <a:xfrm>
                <a:off x="4168" y="2741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6" name="Rectangle 123"/>
              <p:cNvSpPr>
                <a:spLocks noChangeArrowheads="1"/>
              </p:cNvSpPr>
              <p:nvPr/>
            </p:nvSpPr>
            <p:spPr bwMode="auto">
              <a:xfrm>
                <a:off x="4208" y="2741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4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7" name="Rectangle 124"/>
              <p:cNvSpPr>
                <a:spLocks noChangeArrowheads="1"/>
              </p:cNvSpPr>
              <p:nvPr/>
            </p:nvSpPr>
            <p:spPr bwMode="auto">
              <a:xfrm>
                <a:off x="3875" y="2984"/>
                <a:ext cx="495" cy="286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8" name="Rectangle 125"/>
              <p:cNvSpPr>
                <a:spLocks noChangeArrowheads="1"/>
              </p:cNvSpPr>
              <p:nvPr/>
            </p:nvSpPr>
            <p:spPr bwMode="auto">
              <a:xfrm>
                <a:off x="3875" y="2984"/>
                <a:ext cx="495" cy="286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9" name="Rectangle 126"/>
              <p:cNvSpPr>
                <a:spLocks noChangeArrowheads="1"/>
              </p:cNvSpPr>
              <p:nvPr/>
            </p:nvSpPr>
            <p:spPr bwMode="auto">
              <a:xfrm>
                <a:off x="3956" y="3033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0" name="Rectangle 127"/>
              <p:cNvSpPr>
                <a:spLocks noChangeArrowheads="1"/>
              </p:cNvSpPr>
              <p:nvPr/>
            </p:nvSpPr>
            <p:spPr bwMode="auto">
              <a:xfrm>
                <a:off x="3997" y="3123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1" name="Rectangle 128"/>
              <p:cNvSpPr>
                <a:spLocks noChangeArrowheads="1"/>
              </p:cNvSpPr>
              <p:nvPr/>
            </p:nvSpPr>
            <p:spPr bwMode="auto">
              <a:xfrm>
                <a:off x="4168" y="3123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2" name="Rectangle 129"/>
              <p:cNvSpPr>
                <a:spLocks noChangeArrowheads="1"/>
              </p:cNvSpPr>
              <p:nvPr/>
            </p:nvSpPr>
            <p:spPr bwMode="auto">
              <a:xfrm>
                <a:off x="4208" y="3123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5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3" name="Rectangle 130"/>
              <p:cNvSpPr>
                <a:spLocks noChangeArrowheads="1"/>
              </p:cNvSpPr>
              <p:nvPr/>
            </p:nvSpPr>
            <p:spPr bwMode="auto">
              <a:xfrm>
                <a:off x="3875" y="3365"/>
                <a:ext cx="495" cy="285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4" name="Rectangle 131"/>
              <p:cNvSpPr>
                <a:spLocks noChangeArrowheads="1"/>
              </p:cNvSpPr>
              <p:nvPr/>
            </p:nvSpPr>
            <p:spPr bwMode="auto">
              <a:xfrm>
                <a:off x="3875" y="3365"/>
                <a:ext cx="495" cy="285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5" name="Rectangle 132"/>
              <p:cNvSpPr>
                <a:spLocks noChangeArrowheads="1"/>
              </p:cNvSpPr>
              <p:nvPr/>
            </p:nvSpPr>
            <p:spPr bwMode="auto">
              <a:xfrm>
                <a:off x="3956" y="3415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6" name="Rectangle 133"/>
              <p:cNvSpPr>
                <a:spLocks noChangeArrowheads="1"/>
              </p:cNvSpPr>
              <p:nvPr/>
            </p:nvSpPr>
            <p:spPr bwMode="auto">
              <a:xfrm>
                <a:off x="3997" y="3501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7" name="Rectangle 134"/>
              <p:cNvSpPr>
                <a:spLocks noChangeArrowheads="1"/>
              </p:cNvSpPr>
              <p:nvPr/>
            </p:nvSpPr>
            <p:spPr bwMode="auto">
              <a:xfrm>
                <a:off x="4168" y="3501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8" name="Rectangle 135"/>
              <p:cNvSpPr>
                <a:spLocks noChangeArrowheads="1"/>
              </p:cNvSpPr>
              <p:nvPr/>
            </p:nvSpPr>
            <p:spPr bwMode="auto">
              <a:xfrm>
                <a:off x="4208" y="3501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6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9" name="Rectangle 136"/>
              <p:cNvSpPr>
                <a:spLocks noChangeArrowheads="1"/>
              </p:cNvSpPr>
              <p:nvPr/>
            </p:nvSpPr>
            <p:spPr bwMode="auto">
              <a:xfrm>
                <a:off x="3875" y="3746"/>
                <a:ext cx="495" cy="285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0" name="Rectangle 137"/>
              <p:cNvSpPr>
                <a:spLocks noChangeArrowheads="1"/>
              </p:cNvSpPr>
              <p:nvPr/>
            </p:nvSpPr>
            <p:spPr bwMode="auto">
              <a:xfrm>
                <a:off x="3875" y="3746"/>
                <a:ext cx="495" cy="285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1" name="Rectangle 138"/>
              <p:cNvSpPr>
                <a:spLocks noChangeArrowheads="1"/>
              </p:cNvSpPr>
              <p:nvPr/>
            </p:nvSpPr>
            <p:spPr bwMode="auto">
              <a:xfrm>
                <a:off x="3956" y="3793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2" name="Rectangle 139"/>
              <p:cNvSpPr>
                <a:spLocks noChangeArrowheads="1"/>
              </p:cNvSpPr>
              <p:nvPr/>
            </p:nvSpPr>
            <p:spPr bwMode="auto">
              <a:xfrm>
                <a:off x="3997" y="3884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3" name="Rectangle 140"/>
              <p:cNvSpPr>
                <a:spLocks noChangeArrowheads="1"/>
              </p:cNvSpPr>
              <p:nvPr/>
            </p:nvSpPr>
            <p:spPr bwMode="auto">
              <a:xfrm>
                <a:off x="4168" y="3884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4" name="Rectangle 141"/>
              <p:cNvSpPr>
                <a:spLocks noChangeArrowheads="1"/>
              </p:cNvSpPr>
              <p:nvPr/>
            </p:nvSpPr>
            <p:spPr bwMode="auto">
              <a:xfrm>
                <a:off x="4208" y="3884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7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5" name="Line 142"/>
              <p:cNvSpPr>
                <a:spLocks noChangeShapeType="1"/>
              </p:cNvSpPr>
              <p:nvPr/>
            </p:nvSpPr>
            <p:spPr bwMode="auto">
              <a:xfrm>
                <a:off x="3161" y="3413"/>
                <a:ext cx="97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43"/>
              <p:cNvSpPr>
                <a:spLocks/>
              </p:cNvSpPr>
              <p:nvPr/>
            </p:nvSpPr>
            <p:spPr bwMode="auto">
              <a:xfrm>
                <a:off x="3114" y="3386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44"/>
              <p:cNvSpPr>
                <a:spLocks/>
              </p:cNvSpPr>
              <p:nvPr/>
            </p:nvSpPr>
            <p:spPr bwMode="auto">
              <a:xfrm>
                <a:off x="3251" y="3386"/>
                <a:ext cx="54" cy="53"/>
              </a:xfrm>
              <a:custGeom>
                <a:avLst/>
                <a:gdLst>
                  <a:gd name="T0" fmla="*/ 0 w 54"/>
                  <a:gd name="T1" fmla="*/ 0 h 53"/>
                  <a:gd name="T2" fmla="*/ 54 w 54"/>
                  <a:gd name="T3" fmla="*/ 27 h 53"/>
                  <a:gd name="T4" fmla="*/ 0 w 54"/>
                  <a:gd name="T5" fmla="*/ 53 h 53"/>
                  <a:gd name="T6" fmla="*/ 0 w 54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0" y="0"/>
                    </a:moveTo>
                    <a:lnTo>
                      <a:pt x="54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145"/>
              <p:cNvSpPr>
                <a:spLocks noChangeShapeType="1"/>
              </p:cNvSpPr>
              <p:nvPr/>
            </p:nvSpPr>
            <p:spPr bwMode="auto">
              <a:xfrm>
                <a:off x="3589" y="3127"/>
                <a:ext cx="116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46"/>
              <p:cNvSpPr>
                <a:spLocks/>
              </p:cNvSpPr>
              <p:nvPr/>
            </p:nvSpPr>
            <p:spPr bwMode="auto">
              <a:xfrm>
                <a:off x="3542" y="3101"/>
                <a:ext cx="54" cy="53"/>
              </a:xfrm>
              <a:custGeom>
                <a:avLst/>
                <a:gdLst>
                  <a:gd name="T0" fmla="*/ 54 w 54"/>
                  <a:gd name="T1" fmla="*/ 53 h 53"/>
                  <a:gd name="T2" fmla="*/ 0 w 54"/>
                  <a:gd name="T3" fmla="*/ 26 h 53"/>
                  <a:gd name="T4" fmla="*/ 54 w 54"/>
                  <a:gd name="T5" fmla="*/ 0 h 53"/>
                  <a:gd name="T6" fmla="*/ 54 w 54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54" y="53"/>
                    </a:moveTo>
                    <a:lnTo>
                      <a:pt x="0" y="26"/>
                    </a:lnTo>
                    <a:lnTo>
                      <a:pt x="54" y="0"/>
                    </a:ln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47"/>
              <p:cNvSpPr>
                <a:spLocks/>
              </p:cNvSpPr>
              <p:nvPr/>
            </p:nvSpPr>
            <p:spPr bwMode="auto">
              <a:xfrm>
                <a:off x="3699" y="3101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6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48"/>
              <p:cNvSpPr>
                <a:spLocks noChangeShapeType="1"/>
              </p:cNvSpPr>
              <p:nvPr/>
            </p:nvSpPr>
            <p:spPr bwMode="auto">
              <a:xfrm>
                <a:off x="3589" y="3508"/>
                <a:ext cx="10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49"/>
              <p:cNvSpPr>
                <a:spLocks/>
              </p:cNvSpPr>
              <p:nvPr/>
            </p:nvSpPr>
            <p:spPr bwMode="auto">
              <a:xfrm>
                <a:off x="3542" y="3481"/>
                <a:ext cx="54" cy="53"/>
              </a:xfrm>
              <a:custGeom>
                <a:avLst/>
                <a:gdLst>
                  <a:gd name="T0" fmla="*/ 54 w 54"/>
                  <a:gd name="T1" fmla="*/ 53 h 53"/>
                  <a:gd name="T2" fmla="*/ 0 w 54"/>
                  <a:gd name="T3" fmla="*/ 27 h 53"/>
                  <a:gd name="T4" fmla="*/ 54 w 54"/>
                  <a:gd name="T5" fmla="*/ 0 h 53"/>
                  <a:gd name="T6" fmla="*/ 54 w 54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53"/>
                  <a:gd name="T14" fmla="*/ 54 w 54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53">
                    <a:moveTo>
                      <a:pt x="54" y="53"/>
                    </a:moveTo>
                    <a:lnTo>
                      <a:pt x="0" y="27"/>
                    </a:lnTo>
                    <a:lnTo>
                      <a:pt x="54" y="0"/>
                    </a:ln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50"/>
              <p:cNvSpPr>
                <a:spLocks/>
              </p:cNvSpPr>
              <p:nvPr/>
            </p:nvSpPr>
            <p:spPr bwMode="auto">
              <a:xfrm>
                <a:off x="3691" y="3481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51"/>
              <p:cNvSpPr>
                <a:spLocks/>
              </p:cNvSpPr>
              <p:nvPr/>
            </p:nvSpPr>
            <p:spPr bwMode="auto">
              <a:xfrm>
                <a:off x="3123" y="2889"/>
                <a:ext cx="229" cy="96"/>
              </a:xfrm>
              <a:custGeom>
                <a:avLst/>
                <a:gdLst>
                  <a:gd name="T0" fmla="*/ 1 w 729"/>
                  <a:gd name="T1" fmla="*/ 0 h 305"/>
                  <a:gd name="T2" fmla="*/ 1 w 729"/>
                  <a:gd name="T3" fmla="*/ 0 h 305"/>
                  <a:gd name="T4" fmla="*/ 1 w 729"/>
                  <a:gd name="T5" fmla="*/ 0 h 305"/>
                  <a:gd name="T6" fmla="*/ 1 w 729"/>
                  <a:gd name="T7" fmla="*/ 0 h 305"/>
                  <a:gd name="T8" fmla="*/ 0 w 729"/>
                  <a:gd name="T9" fmla="*/ 0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9"/>
                  <a:gd name="T16" fmla="*/ 0 h 305"/>
                  <a:gd name="T17" fmla="*/ 729 w 729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9" h="305">
                    <a:moveTo>
                      <a:pt x="729" y="305"/>
                    </a:moveTo>
                    <a:lnTo>
                      <a:pt x="729" y="121"/>
                    </a:lnTo>
                    <a:cubicBezTo>
                      <a:pt x="729" y="54"/>
                      <a:pt x="675" y="0"/>
                      <a:pt x="608" y="0"/>
                    </a:cubicBezTo>
                    <a:cubicBezTo>
                      <a:pt x="608" y="0"/>
                      <a:pt x="608" y="0"/>
                      <a:pt x="60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52"/>
              <p:cNvSpPr>
                <a:spLocks/>
              </p:cNvSpPr>
              <p:nvPr/>
            </p:nvSpPr>
            <p:spPr bwMode="auto">
              <a:xfrm>
                <a:off x="3326" y="2979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26 w 53"/>
                  <a:gd name="T3" fmla="*/ 53 h 53"/>
                  <a:gd name="T4" fmla="*/ 0 w 53"/>
                  <a:gd name="T5" fmla="*/ 0 h 53"/>
                  <a:gd name="T6" fmla="*/ 53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0"/>
                    </a:moveTo>
                    <a:lnTo>
                      <a:pt x="26" y="53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53"/>
              <p:cNvSpPr>
                <a:spLocks/>
              </p:cNvSpPr>
              <p:nvPr/>
            </p:nvSpPr>
            <p:spPr bwMode="auto">
              <a:xfrm>
                <a:off x="3076" y="2863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54"/>
              <p:cNvSpPr>
                <a:spLocks/>
              </p:cNvSpPr>
              <p:nvPr/>
            </p:nvSpPr>
            <p:spPr bwMode="auto">
              <a:xfrm>
                <a:off x="3495" y="2746"/>
                <a:ext cx="210" cy="239"/>
              </a:xfrm>
              <a:custGeom>
                <a:avLst/>
                <a:gdLst>
                  <a:gd name="T0" fmla="*/ 1 w 668"/>
                  <a:gd name="T1" fmla="*/ 0 h 759"/>
                  <a:gd name="T2" fmla="*/ 0 w 668"/>
                  <a:gd name="T3" fmla="*/ 0 h 759"/>
                  <a:gd name="T4" fmla="*/ 0 w 668"/>
                  <a:gd name="T5" fmla="*/ 0 h 759"/>
                  <a:gd name="T6" fmla="*/ 0 w 668"/>
                  <a:gd name="T7" fmla="*/ 0 h 759"/>
                  <a:gd name="T8" fmla="*/ 0 w 668"/>
                  <a:gd name="T9" fmla="*/ 1 h 7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759"/>
                  <a:gd name="T17" fmla="*/ 668 w 668"/>
                  <a:gd name="T18" fmla="*/ 759 h 7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759">
                    <a:moveTo>
                      <a:pt x="668" y="0"/>
                    </a:move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0" y="759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55"/>
              <p:cNvSpPr>
                <a:spLocks/>
              </p:cNvSpPr>
              <p:nvPr/>
            </p:nvSpPr>
            <p:spPr bwMode="auto">
              <a:xfrm>
                <a:off x="3699" y="2720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6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56"/>
              <p:cNvSpPr>
                <a:spLocks/>
              </p:cNvSpPr>
              <p:nvPr/>
            </p:nvSpPr>
            <p:spPr bwMode="auto">
              <a:xfrm>
                <a:off x="3468" y="2979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27 w 53"/>
                  <a:gd name="T3" fmla="*/ 53 h 53"/>
                  <a:gd name="T4" fmla="*/ 0 w 53"/>
                  <a:gd name="T5" fmla="*/ 0 h 53"/>
                  <a:gd name="T6" fmla="*/ 53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0"/>
                    </a:moveTo>
                    <a:lnTo>
                      <a:pt x="27" y="53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57"/>
              <p:cNvSpPr>
                <a:spLocks/>
              </p:cNvSpPr>
              <p:nvPr/>
            </p:nvSpPr>
            <p:spPr bwMode="auto">
              <a:xfrm>
                <a:off x="3495" y="3697"/>
                <a:ext cx="210" cy="191"/>
              </a:xfrm>
              <a:custGeom>
                <a:avLst/>
                <a:gdLst>
                  <a:gd name="T0" fmla="*/ 0 w 668"/>
                  <a:gd name="T1" fmla="*/ 0 h 608"/>
                  <a:gd name="T2" fmla="*/ 0 w 668"/>
                  <a:gd name="T3" fmla="*/ 1 h 608"/>
                  <a:gd name="T4" fmla="*/ 0 w 668"/>
                  <a:gd name="T5" fmla="*/ 1 h 608"/>
                  <a:gd name="T6" fmla="*/ 0 w 668"/>
                  <a:gd name="T7" fmla="*/ 1 h 608"/>
                  <a:gd name="T8" fmla="*/ 1 w 668"/>
                  <a:gd name="T9" fmla="*/ 1 h 6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608"/>
                  <a:gd name="T17" fmla="*/ 668 w 668"/>
                  <a:gd name="T18" fmla="*/ 608 h 6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608">
                    <a:moveTo>
                      <a:pt x="0" y="0"/>
                    </a:moveTo>
                    <a:lnTo>
                      <a:pt x="0" y="487"/>
                    </a:lnTo>
                    <a:cubicBezTo>
                      <a:pt x="0" y="554"/>
                      <a:pt x="54" y="608"/>
                      <a:pt x="121" y="608"/>
                    </a:cubicBezTo>
                    <a:cubicBezTo>
                      <a:pt x="121" y="608"/>
                      <a:pt x="121" y="608"/>
                      <a:pt x="121" y="608"/>
                    </a:cubicBezTo>
                    <a:lnTo>
                      <a:pt x="668" y="608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58"/>
              <p:cNvSpPr>
                <a:spLocks/>
              </p:cNvSpPr>
              <p:nvPr/>
            </p:nvSpPr>
            <p:spPr bwMode="auto">
              <a:xfrm>
                <a:off x="3468" y="3650"/>
                <a:ext cx="53" cy="54"/>
              </a:xfrm>
              <a:custGeom>
                <a:avLst/>
                <a:gdLst>
                  <a:gd name="T0" fmla="*/ 0 w 53"/>
                  <a:gd name="T1" fmla="*/ 54 h 54"/>
                  <a:gd name="T2" fmla="*/ 27 w 53"/>
                  <a:gd name="T3" fmla="*/ 0 h 54"/>
                  <a:gd name="T4" fmla="*/ 53 w 53"/>
                  <a:gd name="T5" fmla="*/ 54 h 54"/>
                  <a:gd name="T6" fmla="*/ 0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0" y="54"/>
                    </a:moveTo>
                    <a:lnTo>
                      <a:pt x="27" y="0"/>
                    </a:lnTo>
                    <a:lnTo>
                      <a:pt x="5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59"/>
              <p:cNvSpPr>
                <a:spLocks/>
              </p:cNvSpPr>
              <p:nvPr/>
            </p:nvSpPr>
            <p:spPr bwMode="auto">
              <a:xfrm>
                <a:off x="3699" y="3862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6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160"/>
              <p:cNvSpPr>
                <a:spLocks noChangeShapeType="1"/>
              </p:cNvSpPr>
              <p:nvPr/>
            </p:nvSpPr>
            <p:spPr bwMode="auto">
              <a:xfrm>
                <a:off x="4540" y="3127"/>
                <a:ext cx="9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61"/>
              <p:cNvSpPr>
                <a:spLocks/>
              </p:cNvSpPr>
              <p:nvPr/>
            </p:nvSpPr>
            <p:spPr bwMode="auto">
              <a:xfrm>
                <a:off x="4494" y="3101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62"/>
              <p:cNvSpPr>
                <a:spLocks/>
              </p:cNvSpPr>
              <p:nvPr/>
            </p:nvSpPr>
            <p:spPr bwMode="auto">
              <a:xfrm>
                <a:off x="4631" y="3101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6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163"/>
              <p:cNvSpPr>
                <a:spLocks noChangeShapeType="1"/>
              </p:cNvSpPr>
              <p:nvPr/>
            </p:nvSpPr>
            <p:spPr bwMode="auto">
              <a:xfrm>
                <a:off x="4540" y="3508"/>
                <a:ext cx="9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64"/>
              <p:cNvSpPr>
                <a:spLocks/>
              </p:cNvSpPr>
              <p:nvPr/>
            </p:nvSpPr>
            <p:spPr bwMode="auto">
              <a:xfrm>
                <a:off x="4494" y="3481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65"/>
              <p:cNvSpPr>
                <a:spLocks/>
              </p:cNvSpPr>
              <p:nvPr/>
            </p:nvSpPr>
            <p:spPr bwMode="auto">
              <a:xfrm>
                <a:off x="4631" y="3481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166"/>
              <p:cNvSpPr>
                <a:spLocks noChangeShapeType="1"/>
              </p:cNvSpPr>
              <p:nvPr/>
            </p:nvSpPr>
            <p:spPr bwMode="auto">
              <a:xfrm>
                <a:off x="4964" y="3508"/>
                <a:ext cx="5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67"/>
              <p:cNvSpPr>
                <a:spLocks/>
              </p:cNvSpPr>
              <p:nvPr/>
            </p:nvSpPr>
            <p:spPr bwMode="auto">
              <a:xfrm>
                <a:off x="4922" y="3484"/>
                <a:ext cx="48" cy="48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24 h 48"/>
                  <a:gd name="T4" fmla="*/ 48 w 48"/>
                  <a:gd name="T5" fmla="*/ 0 h 48"/>
                  <a:gd name="T6" fmla="*/ 48 w 48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48" y="48"/>
                    </a:moveTo>
                    <a:lnTo>
                      <a:pt x="0" y="24"/>
                    </a:lnTo>
                    <a:lnTo>
                      <a:pt x="48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68"/>
              <p:cNvSpPr>
                <a:spLocks/>
              </p:cNvSpPr>
              <p:nvPr/>
            </p:nvSpPr>
            <p:spPr bwMode="auto">
              <a:xfrm>
                <a:off x="5016" y="3484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4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0" y="0"/>
                    </a:moveTo>
                    <a:lnTo>
                      <a:pt x="48" y="24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169"/>
              <p:cNvSpPr>
                <a:spLocks noChangeShapeType="1"/>
              </p:cNvSpPr>
              <p:nvPr/>
            </p:nvSpPr>
            <p:spPr bwMode="auto">
              <a:xfrm>
                <a:off x="4964" y="3127"/>
                <a:ext cx="5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70"/>
              <p:cNvSpPr>
                <a:spLocks/>
              </p:cNvSpPr>
              <p:nvPr/>
            </p:nvSpPr>
            <p:spPr bwMode="auto">
              <a:xfrm>
                <a:off x="4922" y="3103"/>
                <a:ext cx="48" cy="48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24 h 48"/>
                  <a:gd name="T4" fmla="*/ 48 w 48"/>
                  <a:gd name="T5" fmla="*/ 0 h 48"/>
                  <a:gd name="T6" fmla="*/ 48 w 48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48" y="48"/>
                    </a:moveTo>
                    <a:lnTo>
                      <a:pt x="0" y="24"/>
                    </a:lnTo>
                    <a:lnTo>
                      <a:pt x="48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71"/>
              <p:cNvSpPr>
                <a:spLocks/>
              </p:cNvSpPr>
              <p:nvPr/>
            </p:nvSpPr>
            <p:spPr bwMode="auto">
              <a:xfrm>
                <a:off x="5016" y="3103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4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0" y="0"/>
                    </a:moveTo>
                    <a:lnTo>
                      <a:pt x="48" y="24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72"/>
              <p:cNvSpPr>
                <a:spLocks/>
              </p:cNvSpPr>
              <p:nvPr/>
            </p:nvSpPr>
            <p:spPr bwMode="auto">
              <a:xfrm>
                <a:off x="4540" y="2746"/>
                <a:ext cx="192" cy="192"/>
              </a:xfrm>
              <a:custGeom>
                <a:avLst/>
                <a:gdLst>
                  <a:gd name="T0" fmla="*/ 1 w 608"/>
                  <a:gd name="T1" fmla="*/ 1 h 608"/>
                  <a:gd name="T2" fmla="*/ 1 w 608"/>
                  <a:gd name="T3" fmla="*/ 0 h 608"/>
                  <a:gd name="T4" fmla="*/ 1 w 608"/>
                  <a:gd name="T5" fmla="*/ 0 h 608"/>
                  <a:gd name="T6" fmla="*/ 1 w 608"/>
                  <a:gd name="T7" fmla="*/ 0 h 608"/>
                  <a:gd name="T8" fmla="*/ 0 w 608"/>
                  <a:gd name="T9" fmla="*/ 0 h 6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8"/>
                  <a:gd name="T16" fmla="*/ 0 h 608"/>
                  <a:gd name="T17" fmla="*/ 608 w 608"/>
                  <a:gd name="T18" fmla="*/ 608 h 6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8" h="608">
                    <a:moveTo>
                      <a:pt x="608" y="608"/>
                    </a:moveTo>
                    <a:lnTo>
                      <a:pt x="608" y="121"/>
                    </a:lnTo>
                    <a:cubicBezTo>
                      <a:pt x="608" y="54"/>
                      <a:pt x="553" y="0"/>
                      <a:pt x="487" y="0"/>
                    </a:cubicBezTo>
                    <a:cubicBezTo>
                      <a:pt x="487" y="0"/>
                      <a:pt x="487" y="0"/>
                      <a:pt x="487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73"/>
              <p:cNvSpPr>
                <a:spLocks/>
              </p:cNvSpPr>
              <p:nvPr/>
            </p:nvSpPr>
            <p:spPr bwMode="auto">
              <a:xfrm>
                <a:off x="4705" y="2931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27 w 53"/>
                  <a:gd name="T3" fmla="*/ 53 h 53"/>
                  <a:gd name="T4" fmla="*/ 0 w 53"/>
                  <a:gd name="T5" fmla="*/ 0 h 53"/>
                  <a:gd name="T6" fmla="*/ 53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0"/>
                    </a:moveTo>
                    <a:lnTo>
                      <a:pt x="27" y="53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74"/>
              <p:cNvSpPr>
                <a:spLocks/>
              </p:cNvSpPr>
              <p:nvPr/>
            </p:nvSpPr>
            <p:spPr bwMode="auto">
              <a:xfrm>
                <a:off x="4494" y="2720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75"/>
              <p:cNvSpPr>
                <a:spLocks/>
              </p:cNvSpPr>
              <p:nvPr/>
            </p:nvSpPr>
            <p:spPr bwMode="auto">
              <a:xfrm>
                <a:off x="4874" y="2699"/>
                <a:ext cx="144" cy="239"/>
              </a:xfrm>
              <a:custGeom>
                <a:avLst/>
                <a:gdLst>
                  <a:gd name="T0" fmla="*/ 0 w 457"/>
                  <a:gd name="T1" fmla="*/ 0 h 759"/>
                  <a:gd name="T2" fmla="*/ 0 w 457"/>
                  <a:gd name="T3" fmla="*/ 0 h 759"/>
                  <a:gd name="T4" fmla="*/ 0 w 457"/>
                  <a:gd name="T5" fmla="*/ 0 h 759"/>
                  <a:gd name="T6" fmla="*/ 0 w 457"/>
                  <a:gd name="T7" fmla="*/ 0 h 759"/>
                  <a:gd name="T8" fmla="*/ 0 w 457"/>
                  <a:gd name="T9" fmla="*/ 0 h 759"/>
                  <a:gd name="T10" fmla="*/ 0 w 457"/>
                  <a:gd name="T11" fmla="*/ 1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7"/>
                  <a:gd name="T19" fmla="*/ 0 h 759"/>
                  <a:gd name="T20" fmla="*/ 457 w 457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7" h="759">
                    <a:moveTo>
                      <a:pt x="457" y="0"/>
                    </a:move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0" y="759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76"/>
              <p:cNvSpPr>
                <a:spLocks/>
              </p:cNvSpPr>
              <p:nvPr/>
            </p:nvSpPr>
            <p:spPr bwMode="auto">
              <a:xfrm>
                <a:off x="5011" y="2672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77"/>
              <p:cNvSpPr>
                <a:spLocks/>
              </p:cNvSpPr>
              <p:nvPr/>
            </p:nvSpPr>
            <p:spPr bwMode="auto">
              <a:xfrm>
                <a:off x="4848" y="2931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26 w 53"/>
                  <a:gd name="T3" fmla="*/ 53 h 53"/>
                  <a:gd name="T4" fmla="*/ 0 w 53"/>
                  <a:gd name="T5" fmla="*/ 0 h 53"/>
                  <a:gd name="T6" fmla="*/ 53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0"/>
                    </a:moveTo>
                    <a:lnTo>
                      <a:pt x="26" y="53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78"/>
              <p:cNvSpPr>
                <a:spLocks/>
              </p:cNvSpPr>
              <p:nvPr/>
            </p:nvSpPr>
            <p:spPr bwMode="auto">
              <a:xfrm>
                <a:off x="4540" y="3697"/>
                <a:ext cx="192" cy="191"/>
              </a:xfrm>
              <a:custGeom>
                <a:avLst/>
                <a:gdLst>
                  <a:gd name="T0" fmla="*/ 0 w 608"/>
                  <a:gd name="T1" fmla="*/ 1 h 608"/>
                  <a:gd name="T2" fmla="*/ 1 w 608"/>
                  <a:gd name="T3" fmla="*/ 1 h 608"/>
                  <a:gd name="T4" fmla="*/ 1 w 608"/>
                  <a:gd name="T5" fmla="*/ 1 h 608"/>
                  <a:gd name="T6" fmla="*/ 1 w 608"/>
                  <a:gd name="T7" fmla="*/ 1 h 608"/>
                  <a:gd name="T8" fmla="*/ 1 w 608"/>
                  <a:gd name="T9" fmla="*/ 0 h 6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8"/>
                  <a:gd name="T16" fmla="*/ 0 h 608"/>
                  <a:gd name="T17" fmla="*/ 608 w 608"/>
                  <a:gd name="T18" fmla="*/ 608 h 6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8" h="608">
                    <a:moveTo>
                      <a:pt x="0" y="608"/>
                    </a:moveTo>
                    <a:lnTo>
                      <a:pt x="487" y="608"/>
                    </a:lnTo>
                    <a:cubicBezTo>
                      <a:pt x="553" y="608"/>
                      <a:pt x="608" y="554"/>
                      <a:pt x="608" y="487"/>
                    </a:cubicBezTo>
                    <a:cubicBezTo>
                      <a:pt x="608" y="487"/>
                      <a:pt x="608" y="487"/>
                      <a:pt x="608" y="487"/>
                    </a:cubicBezTo>
                    <a:lnTo>
                      <a:pt x="608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79"/>
              <p:cNvSpPr>
                <a:spLocks/>
              </p:cNvSpPr>
              <p:nvPr/>
            </p:nvSpPr>
            <p:spPr bwMode="auto">
              <a:xfrm>
                <a:off x="4494" y="3862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80"/>
              <p:cNvSpPr>
                <a:spLocks/>
              </p:cNvSpPr>
              <p:nvPr/>
            </p:nvSpPr>
            <p:spPr bwMode="auto">
              <a:xfrm>
                <a:off x="4705" y="3650"/>
                <a:ext cx="53" cy="54"/>
              </a:xfrm>
              <a:custGeom>
                <a:avLst/>
                <a:gdLst>
                  <a:gd name="T0" fmla="*/ 0 w 53"/>
                  <a:gd name="T1" fmla="*/ 54 h 54"/>
                  <a:gd name="T2" fmla="*/ 27 w 53"/>
                  <a:gd name="T3" fmla="*/ 0 h 54"/>
                  <a:gd name="T4" fmla="*/ 53 w 53"/>
                  <a:gd name="T5" fmla="*/ 54 h 54"/>
                  <a:gd name="T6" fmla="*/ 0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0" y="54"/>
                    </a:moveTo>
                    <a:lnTo>
                      <a:pt x="27" y="0"/>
                    </a:lnTo>
                    <a:lnTo>
                      <a:pt x="5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81"/>
              <p:cNvSpPr>
                <a:spLocks/>
              </p:cNvSpPr>
              <p:nvPr/>
            </p:nvSpPr>
            <p:spPr bwMode="auto">
              <a:xfrm>
                <a:off x="4874" y="3697"/>
                <a:ext cx="144" cy="191"/>
              </a:xfrm>
              <a:custGeom>
                <a:avLst/>
                <a:gdLst>
                  <a:gd name="T0" fmla="*/ 0 w 457"/>
                  <a:gd name="T1" fmla="*/ 0 h 608"/>
                  <a:gd name="T2" fmla="*/ 0 w 457"/>
                  <a:gd name="T3" fmla="*/ 1 h 608"/>
                  <a:gd name="T4" fmla="*/ 0 w 457"/>
                  <a:gd name="T5" fmla="*/ 1 h 608"/>
                  <a:gd name="T6" fmla="*/ 0 w 457"/>
                  <a:gd name="T7" fmla="*/ 1 h 608"/>
                  <a:gd name="T8" fmla="*/ 0 w 457"/>
                  <a:gd name="T9" fmla="*/ 1 h 6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608"/>
                  <a:gd name="T17" fmla="*/ 457 w 457"/>
                  <a:gd name="T18" fmla="*/ 608 h 6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608">
                    <a:moveTo>
                      <a:pt x="0" y="0"/>
                    </a:moveTo>
                    <a:lnTo>
                      <a:pt x="0" y="487"/>
                    </a:lnTo>
                    <a:cubicBezTo>
                      <a:pt x="0" y="554"/>
                      <a:pt x="54" y="608"/>
                      <a:pt x="121" y="608"/>
                    </a:cubicBezTo>
                    <a:cubicBezTo>
                      <a:pt x="121" y="608"/>
                      <a:pt x="121" y="608"/>
                      <a:pt x="121" y="608"/>
                    </a:cubicBezTo>
                    <a:lnTo>
                      <a:pt x="457" y="608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82"/>
              <p:cNvSpPr>
                <a:spLocks/>
              </p:cNvSpPr>
              <p:nvPr/>
            </p:nvSpPr>
            <p:spPr bwMode="auto">
              <a:xfrm>
                <a:off x="4848" y="3650"/>
                <a:ext cx="53" cy="54"/>
              </a:xfrm>
              <a:custGeom>
                <a:avLst/>
                <a:gdLst>
                  <a:gd name="T0" fmla="*/ 0 w 53"/>
                  <a:gd name="T1" fmla="*/ 54 h 54"/>
                  <a:gd name="T2" fmla="*/ 26 w 53"/>
                  <a:gd name="T3" fmla="*/ 0 h 54"/>
                  <a:gd name="T4" fmla="*/ 53 w 53"/>
                  <a:gd name="T5" fmla="*/ 54 h 54"/>
                  <a:gd name="T6" fmla="*/ 0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0" y="54"/>
                    </a:moveTo>
                    <a:lnTo>
                      <a:pt x="26" y="0"/>
                    </a:lnTo>
                    <a:lnTo>
                      <a:pt x="5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83"/>
              <p:cNvSpPr>
                <a:spLocks/>
              </p:cNvSpPr>
              <p:nvPr/>
            </p:nvSpPr>
            <p:spPr bwMode="auto">
              <a:xfrm>
                <a:off x="5011" y="3862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6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84"/>
              <p:cNvSpPr>
                <a:spLocks/>
              </p:cNvSpPr>
              <p:nvPr/>
            </p:nvSpPr>
            <p:spPr bwMode="auto">
              <a:xfrm>
                <a:off x="3161" y="3697"/>
                <a:ext cx="191" cy="96"/>
              </a:xfrm>
              <a:custGeom>
                <a:avLst/>
                <a:gdLst>
                  <a:gd name="T0" fmla="*/ 0 w 608"/>
                  <a:gd name="T1" fmla="*/ 0 h 306"/>
                  <a:gd name="T2" fmla="*/ 1 w 608"/>
                  <a:gd name="T3" fmla="*/ 0 h 306"/>
                  <a:gd name="T4" fmla="*/ 1 w 608"/>
                  <a:gd name="T5" fmla="*/ 0 h 306"/>
                  <a:gd name="T6" fmla="*/ 1 w 608"/>
                  <a:gd name="T7" fmla="*/ 0 h 306"/>
                  <a:gd name="T8" fmla="*/ 1 w 608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8"/>
                  <a:gd name="T16" fmla="*/ 0 h 306"/>
                  <a:gd name="T17" fmla="*/ 608 w 608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8" h="306">
                    <a:moveTo>
                      <a:pt x="0" y="306"/>
                    </a:moveTo>
                    <a:lnTo>
                      <a:pt x="487" y="306"/>
                    </a:lnTo>
                    <a:cubicBezTo>
                      <a:pt x="554" y="306"/>
                      <a:pt x="608" y="252"/>
                      <a:pt x="608" y="185"/>
                    </a:cubicBezTo>
                    <a:cubicBezTo>
                      <a:pt x="608" y="185"/>
                      <a:pt x="608" y="185"/>
                      <a:pt x="608" y="185"/>
                    </a:cubicBezTo>
                    <a:lnTo>
                      <a:pt x="608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85"/>
              <p:cNvSpPr>
                <a:spLocks/>
              </p:cNvSpPr>
              <p:nvPr/>
            </p:nvSpPr>
            <p:spPr bwMode="auto">
              <a:xfrm>
                <a:off x="3114" y="3767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86"/>
              <p:cNvSpPr>
                <a:spLocks/>
              </p:cNvSpPr>
              <p:nvPr/>
            </p:nvSpPr>
            <p:spPr bwMode="auto">
              <a:xfrm>
                <a:off x="3326" y="3650"/>
                <a:ext cx="53" cy="54"/>
              </a:xfrm>
              <a:custGeom>
                <a:avLst/>
                <a:gdLst>
                  <a:gd name="T0" fmla="*/ 0 w 53"/>
                  <a:gd name="T1" fmla="*/ 54 h 54"/>
                  <a:gd name="T2" fmla="*/ 26 w 53"/>
                  <a:gd name="T3" fmla="*/ 0 h 54"/>
                  <a:gd name="T4" fmla="*/ 53 w 53"/>
                  <a:gd name="T5" fmla="*/ 54 h 54"/>
                  <a:gd name="T6" fmla="*/ 0 w 5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4"/>
                  <a:gd name="T14" fmla="*/ 53 w 5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4">
                    <a:moveTo>
                      <a:pt x="0" y="54"/>
                    </a:moveTo>
                    <a:lnTo>
                      <a:pt x="26" y="0"/>
                    </a:lnTo>
                    <a:lnTo>
                      <a:pt x="5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87"/>
              <p:cNvSpPr>
                <a:spLocks/>
              </p:cNvSpPr>
              <p:nvPr/>
            </p:nvSpPr>
            <p:spPr bwMode="auto">
              <a:xfrm>
                <a:off x="3419" y="2366"/>
                <a:ext cx="315" cy="619"/>
              </a:xfrm>
              <a:custGeom>
                <a:avLst/>
                <a:gdLst>
                  <a:gd name="T0" fmla="*/ 0 w 1001"/>
                  <a:gd name="T1" fmla="*/ 2 h 1968"/>
                  <a:gd name="T2" fmla="*/ 0 w 1001"/>
                  <a:gd name="T3" fmla="*/ 0 h 1968"/>
                  <a:gd name="T4" fmla="*/ 0 w 1001"/>
                  <a:gd name="T5" fmla="*/ 0 h 1968"/>
                  <a:gd name="T6" fmla="*/ 1 w 1001"/>
                  <a:gd name="T7" fmla="*/ 0 h 19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1"/>
                  <a:gd name="T13" fmla="*/ 0 h 1968"/>
                  <a:gd name="T14" fmla="*/ 1001 w 1001"/>
                  <a:gd name="T15" fmla="*/ 1968 h 19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1" h="1968">
                    <a:moveTo>
                      <a:pt x="0" y="1968"/>
                    </a:moveTo>
                    <a:lnTo>
                      <a:pt x="0" y="181"/>
                    </a:lnTo>
                    <a:cubicBezTo>
                      <a:pt x="0" y="81"/>
                      <a:pt x="81" y="0"/>
                      <a:pt x="181" y="0"/>
                    </a:cubicBezTo>
                    <a:lnTo>
                      <a:pt x="1001" y="0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88"/>
              <p:cNvSpPr>
                <a:spLocks/>
              </p:cNvSpPr>
              <p:nvPr/>
            </p:nvSpPr>
            <p:spPr bwMode="auto">
              <a:xfrm>
                <a:off x="3392" y="2979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27 w 53"/>
                  <a:gd name="T3" fmla="*/ 53 h 53"/>
                  <a:gd name="T4" fmla="*/ 0 w 53"/>
                  <a:gd name="T5" fmla="*/ 0 h 53"/>
                  <a:gd name="T6" fmla="*/ 53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0"/>
                    </a:moveTo>
                    <a:lnTo>
                      <a:pt x="27" y="53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89"/>
              <p:cNvSpPr>
                <a:spLocks/>
              </p:cNvSpPr>
              <p:nvPr/>
            </p:nvSpPr>
            <p:spPr bwMode="auto">
              <a:xfrm>
                <a:off x="3727" y="2339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90"/>
              <p:cNvSpPr>
                <a:spLocks/>
              </p:cNvSpPr>
              <p:nvPr/>
            </p:nvSpPr>
            <p:spPr bwMode="auto">
              <a:xfrm>
                <a:off x="4493" y="2318"/>
                <a:ext cx="314" cy="620"/>
              </a:xfrm>
              <a:custGeom>
                <a:avLst/>
                <a:gdLst>
                  <a:gd name="T0" fmla="*/ 0 w 1001"/>
                  <a:gd name="T1" fmla="*/ 0 h 1969"/>
                  <a:gd name="T2" fmla="*/ 1 w 1001"/>
                  <a:gd name="T3" fmla="*/ 0 h 1969"/>
                  <a:gd name="T4" fmla="*/ 1 w 1001"/>
                  <a:gd name="T5" fmla="*/ 0 h 1969"/>
                  <a:gd name="T6" fmla="*/ 1 w 1001"/>
                  <a:gd name="T7" fmla="*/ 2 h 19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1"/>
                  <a:gd name="T13" fmla="*/ 0 h 1969"/>
                  <a:gd name="T14" fmla="*/ 1001 w 1001"/>
                  <a:gd name="T15" fmla="*/ 1969 h 19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1" h="1969">
                    <a:moveTo>
                      <a:pt x="0" y="0"/>
                    </a:moveTo>
                    <a:lnTo>
                      <a:pt x="820" y="0"/>
                    </a:lnTo>
                    <a:cubicBezTo>
                      <a:pt x="920" y="0"/>
                      <a:pt x="1001" y="82"/>
                      <a:pt x="1001" y="182"/>
                    </a:cubicBezTo>
                    <a:lnTo>
                      <a:pt x="1001" y="1969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91"/>
              <p:cNvSpPr>
                <a:spLocks/>
              </p:cNvSpPr>
              <p:nvPr/>
            </p:nvSpPr>
            <p:spPr bwMode="auto">
              <a:xfrm>
                <a:off x="4446" y="2292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6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6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92"/>
              <p:cNvSpPr>
                <a:spLocks/>
              </p:cNvSpPr>
              <p:nvPr/>
            </p:nvSpPr>
            <p:spPr bwMode="auto">
              <a:xfrm>
                <a:off x="4781" y="2931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26 w 53"/>
                  <a:gd name="T3" fmla="*/ 53 h 53"/>
                  <a:gd name="T4" fmla="*/ 0 w 53"/>
                  <a:gd name="T5" fmla="*/ 0 h 53"/>
                  <a:gd name="T6" fmla="*/ 53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0"/>
                    </a:moveTo>
                    <a:lnTo>
                      <a:pt x="26" y="53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Rectangle 193"/>
              <p:cNvSpPr>
                <a:spLocks noChangeArrowheads="1"/>
              </p:cNvSpPr>
              <p:nvPr/>
            </p:nvSpPr>
            <p:spPr bwMode="auto">
              <a:xfrm>
                <a:off x="2675" y="1918"/>
                <a:ext cx="475" cy="30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97" name="Rectangle 194"/>
              <p:cNvSpPr>
                <a:spLocks noChangeArrowheads="1"/>
              </p:cNvSpPr>
              <p:nvPr/>
            </p:nvSpPr>
            <p:spPr bwMode="auto">
              <a:xfrm>
                <a:off x="2779" y="1940"/>
                <a:ext cx="32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Control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98" name="Rectangle 195"/>
              <p:cNvSpPr>
                <a:spLocks noChangeArrowheads="1"/>
              </p:cNvSpPr>
              <p:nvPr/>
            </p:nvSpPr>
            <p:spPr bwMode="auto">
              <a:xfrm>
                <a:off x="2728" y="2020"/>
                <a:ext cx="43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Processor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99" name="Rectangle 196"/>
              <p:cNvSpPr>
                <a:spLocks noChangeArrowheads="1"/>
              </p:cNvSpPr>
              <p:nvPr/>
            </p:nvSpPr>
            <p:spPr bwMode="auto">
              <a:xfrm>
                <a:off x="2799" y="2101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(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0" name="Rectangle 197"/>
              <p:cNvSpPr>
                <a:spLocks noChangeArrowheads="1"/>
              </p:cNvSpPr>
              <p:nvPr/>
            </p:nvSpPr>
            <p:spPr bwMode="auto">
              <a:xfrm>
                <a:off x="2824" y="2101"/>
                <a:ext cx="232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1" name="Rectangle 198"/>
              <p:cNvSpPr>
                <a:spLocks noChangeArrowheads="1"/>
              </p:cNvSpPr>
              <p:nvPr/>
            </p:nvSpPr>
            <p:spPr bwMode="auto">
              <a:xfrm>
                <a:off x="3000" y="2101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)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2" name="Rectangle 199"/>
              <p:cNvSpPr>
                <a:spLocks noChangeArrowheads="1"/>
              </p:cNvSpPr>
              <p:nvPr/>
            </p:nvSpPr>
            <p:spPr bwMode="auto">
              <a:xfrm>
                <a:off x="2770" y="2318"/>
                <a:ext cx="380" cy="286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3" name="Rectangle 200"/>
              <p:cNvSpPr>
                <a:spLocks noChangeArrowheads="1"/>
              </p:cNvSpPr>
              <p:nvPr/>
            </p:nvSpPr>
            <p:spPr bwMode="auto">
              <a:xfrm>
                <a:off x="2889" y="2328"/>
                <a:ext cx="17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Ext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4" name="Rectangle 201"/>
              <p:cNvSpPr>
                <a:spLocks noChangeArrowheads="1"/>
              </p:cNvSpPr>
              <p:nvPr/>
            </p:nvSpPr>
            <p:spPr bwMode="auto">
              <a:xfrm>
                <a:off x="3010" y="2328"/>
                <a:ext cx="6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.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5" name="Rectangle 202"/>
              <p:cNvSpPr>
                <a:spLocks noChangeArrowheads="1"/>
              </p:cNvSpPr>
              <p:nvPr/>
            </p:nvSpPr>
            <p:spPr bwMode="auto">
              <a:xfrm>
                <a:off x="2859" y="2408"/>
                <a:ext cx="22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6" name="Rectangle 203"/>
              <p:cNvSpPr>
                <a:spLocks noChangeArrowheads="1"/>
              </p:cNvSpPr>
              <p:nvPr/>
            </p:nvSpPr>
            <p:spPr bwMode="auto">
              <a:xfrm>
                <a:off x="3035" y="2408"/>
                <a:ext cx="6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.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7" name="Rectangle 204"/>
              <p:cNvSpPr>
                <a:spLocks noChangeArrowheads="1"/>
              </p:cNvSpPr>
              <p:nvPr/>
            </p:nvSpPr>
            <p:spPr bwMode="auto">
              <a:xfrm>
                <a:off x="2915" y="2489"/>
                <a:ext cx="7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8" name="Rectangle 205"/>
              <p:cNvSpPr>
                <a:spLocks noChangeArrowheads="1"/>
              </p:cNvSpPr>
              <p:nvPr/>
            </p:nvSpPr>
            <p:spPr bwMode="auto">
              <a:xfrm>
                <a:off x="2940" y="2489"/>
                <a:ext cx="6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/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9" name="Rectangle 206"/>
              <p:cNvSpPr>
                <a:spLocks noChangeArrowheads="1"/>
              </p:cNvSpPr>
              <p:nvPr/>
            </p:nvSpPr>
            <p:spPr bwMode="auto">
              <a:xfrm>
                <a:off x="2960" y="2489"/>
                <a:ext cx="9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Black" pitchFamily="34" charset="0"/>
                  </a:rPr>
                  <a:t>F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408"/>
            <p:cNvGrpSpPr>
              <a:grpSpLocks/>
            </p:cNvGrpSpPr>
            <p:nvPr/>
          </p:nvGrpSpPr>
          <p:grpSpPr bwMode="auto">
            <a:xfrm>
              <a:off x="2603" y="510"/>
              <a:ext cx="2945" cy="3521"/>
              <a:chOff x="2603" y="510"/>
              <a:chExt cx="2945" cy="3521"/>
            </a:xfrm>
          </p:grpSpPr>
          <p:sp>
            <p:nvSpPr>
              <p:cNvPr id="10" name="Freeform 208"/>
              <p:cNvSpPr>
                <a:spLocks/>
              </p:cNvSpPr>
              <p:nvPr/>
            </p:nvSpPr>
            <p:spPr bwMode="auto">
              <a:xfrm>
                <a:off x="2603" y="2394"/>
                <a:ext cx="143" cy="153"/>
              </a:xfrm>
              <a:custGeom>
                <a:avLst/>
                <a:gdLst>
                  <a:gd name="T0" fmla="*/ 0 w 143"/>
                  <a:gd name="T1" fmla="*/ 76 h 153"/>
                  <a:gd name="T2" fmla="*/ 36 w 143"/>
                  <a:gd name="T3" fmla="*/ 0 h 153"/>
                  <a:gd name="T4" fmla="*/ 36 w 143"/>
                  <a:gd name="T5" fmla="*/ 38 h 153"/>
                  <a:gd name="T6" fmla="*/ 107 w 143"/>
                  <a:gd name="T7" fmla="*/ 38 h 153"/>
                  <a:gd name="T8" fmla="*/ 107 w 143"/>
                  <a:gd name="T9" fmla="*/ 0 h 153"/>
                  <a:gd name="T10" fmla="*/ 143 w 143"/>
                  <a:gd name="T11" fmla="*/ 76 h 153"/>
                  <a:gd name="T12" fmla="*/ 107 w 143"/>
                  <a:gd name="T13" fmla="*/ 153 h 153"/>
                  <a:gd name="T14" fmla="*/ 107 w 143"/>
                  <a:gd name="T15" fmla="*/ 115 h 153"/>
                  <a:gd name="T16" fmla="*/ 36 w 143"/>
                  <a:gd name="T17" fmla="*/ 115 h 153"/>
                  <a:gd name="T18" fmla="*/ 36 w 143"/>
                  <a:gd name="T19" fmla="*/ 153 h 153"/>
                  <a:gd name="T20" fmla="*/ 0 w 143"/>
                  <a:gd name="T21" fmla="*/ 76 h 1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153"/>
                  <a:gd name="T35" fmla="*/ 143 w 143"/>
                  <a:gd name="T36" fmla="*/ 153 h 1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153">
                    <a:moveTo>
                      <a:pt x="0" y="76"/>
                    </a:moveTo>
                    <a:lnTo>
                      <a:pt x="36" y="0"/>
                    </a:lnTo>
                    <a:lnTo>
                      <a:pt x="36" y="38"/>
                    </a:lnTo>
                    <a:lnTo>
                      <a:pt x="107" y="38"/>
                    </a:lnTo>
                    <a:lnTo>
                      <a:pt x="107" y="0"/>
                    </a:lnTo>
                    <a:lnTo>
                      <a:pt x="143" y="76"/>
                    </a:lnTo>
                    <a:lnTo>
                      <a:pt x="107" y="153"/>
                    </a:lnTo>
                    <a:lnTo>
                      <a:pt x="107" y="115"/>
                    </a:lnTo>
                    <a:lnTo>
                      <a:pt x="36" y="115"/>
                    </a:lnTo>
                    <a:lnTo>
                      <a:pt x="36" y="15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2603" y="2394"/>
                <a:ext cx="143" cy="153"/>
              </a:xfrm>
              <a:custGeom>
                <a:avLst/>
                <a:gdLst>
                  <a:gd name="T0" fmla="*/ 0 w 143"/>
                  <a:gd name="T1" fmla="*/ 76 h 153"/>
                  <a:gd name="T2" fmla="*/ 36 w 143"/>
                  <a:gd name="T3" fmla="*/ 0 h 153"/>
                  <a:gd name="T4" fmla="*/ 36 w 143"/>
                  <a:gd name="T5" fmla="*/ 38 h 153"/>
                  <a:gd name="T6" fmla="*/ 107 w 143"/>
                  <a:gd name="T7" fmla="*/ 38 h 153"/>
                  <a:gd name="T8" fmla="*/ 107 w 143"/>
                  <a:gd name="T9" fmla="*/ 0 h 153"/>
                  <a:gd name="T10" fmla="*/ 143 w 143"/>
                  <a:gd name="T11" fmla="*/ 76 h 153"/>
                  <a:gd name="T12" fmla="*/ 107 w 143"/>
                  <a:gd name="T13" fmla="*/ 153 h 153"/>
                  <a:gd name="T14" fmla="*/ 107 w 143"/>
                  <a:gd name="T15" fmla="*/ 115 h 153"/>
                  <a:gd name="T16" fmla="*/ 36 w 143"/>
                  <a:gd name="T17" fmla="*/ 115 h 153"/>
                  <a:gd name="T18" fmla="*/ 36 w 143"/>
                  <a:gd name="T19" fmla="*/ 153 h 153"/>
                  <a:gd name="T20" fmla="*/ 0 w 143"/>
                  <a:gd name="T21" fmla="*/ 76 h 1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"/>
                  <a:gd name="T34" fmla="*/ 0 h 153"/>
                  <a:gd name="T35" fmla="*/ 143 w 143"/>
                  <a:gd name="T36" fmla="*/ 153 h 1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" h="153">
                    <a:moveTo>
                      <a:pt x="0" y="76"/>
                    </a:moveTo>
                    <a:lnTo>
                      <a:pt x="36" y="0"/>
                    </a:lnTo>
                    <a:lnTo>
                      <a:pt x="36" y="38"/>
                    </a:lnTo>
                    <a:lnTo>
                      <a:pt x="107" y="38"/>
                    </a:lnTo>
                    <a:lnTo>
                      <a:pt x="107" y="0"/>
                    </a:lnTo>
                    <a:lnTo>
                      <a:pt x="143" y="76"/>
                    </a:lnTo>
                    <a:lnTo>
                      <a:pt x="107" y="153"/>
                    </a:lnTo>
                    <a:lnTo>
                      <a:pt x="107" y="115"/>
                    </a:lnTo>
                    <a:lnTo>
                      <a:pt x="36" y="115"/>
                    </a:lnTo>
                    <a:lnTo>
                      <a:pt x="36" y="153"/>
                    </a:lnTo>
                    <a:lnTo>
                      <a:pt x="0" y="76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210"/>
              <p:cNvSpPr>
                <a:spLocks noChangeArrowheads="1"/>
              </p:cNvSpPr>
              <p:nvPr/>
            </p:nvSpPr>
            <p:spPr bwMode="auto">
              <a:xfrm>
                <a:off x="4968" y="2086"/>
                <a:ext cx="45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000000"/>
                    </a:solidFill>
                    <a:latin typeface="Arial Narrow" pitchFamily="34" charset="0"/>
                  </a:rPr>
                  <a:t>Hierarchical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Rectangle 211"/>
              <p:cNvSpPr>
                <a:spLocks noChangeArrowheads="1"/>
              </p:cNvSpPr>
              <p:nvPr/>
            </p:nvSpPr>
            <p:spPr bwMode="auto">
              <a:xfrm>
                <a:off x="4928" y="2182"/>
                <a:ext cx="53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000000"/>
                    </a:solidFill>
                    <a:latin typeface="Arial Narrow" pitchFamily="34" charset="0"/>
                  </a:rPr>
                  <a:t>Star Topology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Rectangle 212"/>
              <p:cNvSpPr>
                <a:spLocks noChangeArrowheads="1"/>
              </p:cNvSpPr>
              <p:nvPr/>
            </p:nvSpPr>
            <p:spPr bwMode="auto">
              <a:xfrm>
                <a:off x="4873" y="2277"/>
                <a:ext cx="31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000000"/>
                    </a:solidFill>
                    <a:latin typeface="Arial Narrow" pitchFamily="34" charset="0"/>
                  </a:rPr>
                  <a:t>Network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" name="Rectangle 213"/>
              <p:cNvSpPr>
                <a:spLocks noChangeArrowheads="1"/>
              </p:cNvSpPr>
              <p:nvPr/>
            </p:nvSpPr>
            <p:spPr bwMode="auto">
              <a:xfrm>
                <a:off x="5190" y="2277"/>
                <a:ext cx="70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80008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" name="Rectangle 214"/>
              <p:cNvSpPr>
                <a:spLocks noChangeArrowheads="1"/>
              </p:cNvSpPr>
              <p:nvPr/>
            </p:nvSpPr>
            <p:spPr bwMode="auto">
              <a:xfrm>
                <a:off x="5220" y="2277"/>
                <a:ext cx="9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000000"/>
                    </a:solidFill>
                    <a:latin typeface="Arial Narrow" pitchFamily="34" charset="0"/>
                  </a:rPr>
                  <a:t>on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Rectangle 215"/>
              <p:cNvSpPr>
                <a:spLocks noChangeArrowheads="1"/>
              </p:cNvSpPr>
              <p:nvPr/>
            </p:nvSpPr>
            <p:spPr bwMode="auto">
              <a:xfrm>
                <a:off x="5316" y="2277"/>
                <a:ext cx="70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80008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" name="Rectangle 216"/>
              <p:cNvSpPr>
                <a:spLocks noChangeArrowheads="1"/>
              </p:cNvSpPr>
              <p:nvPr/>
            </p:nvSpPr>
            <p:spPr bwMode="auto">
              <a:xfrm>
                <a:off x="5341" y="2277"/>
                <a:ext cx="17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 i="1">
                    <a:solidFill>
                      <a:srgbClr val="000000"/>
                    </a:solidFill>
                    <a:latin typeface="Arial Narrow" pitchFamily="34" charset="0"/>
                  </a:rPr>
                  <a:t>Chip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" name="Rectangle 217"/>
              <p:cNvSpPr>
                <a:spLocks noChangeArrowheads="1"/>
              </p:cNvSpPr>
              <p:nvPr/>
            </p:nvSpPr>
            <p:spPr bwMode="auto">
              <a:xfrm>
                <a:off x="5059" y="2379"/>
                <a:ext cx="50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800080"/>
                    </a:solidFill>
                    <a:latin typeface="Arial Narrow" pitchFamily="34" charset="0"/>
                  </a:rPr>
                  <a:t>(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Rectangle 218"/>
              <p:cNvSpPr>
                <a:spLocks noChangeArrowheads="1"/>
              </p:cNvSpPr>
              <p:nvPr/>
            </p:nvSpPr>
            <p:spPr bwMode="auto">
              <a:xfrm>
                <a:off x="5079" y="2379"/>
                <a:ext cx="1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000000"/>
                    </a:solidFill>
                    <a:latin typeface="Arial Narrow" pitchFamily="34" charset="0"/>
                  </a:rPr>
                  <a:t>400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/>
            </p:nvSpPr>
            <p:spPr bwMode="auto">
              <a:xfrm>
                <a:off x="5195" y="2379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000000"/>
                    </a:solidFill>
                    <a:latin typeface="Arial Narrow" pitchFamily="34" charset="0"/>
                  </a:rPr>
                  <a:t>MHz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" name="Rectangle 220"/>
              <p:cNvSpPr>
                <a:spLocks noChangeArrowheads="1"/>
              </p:cNvSpPr>
              <p:nvPr/>
            </p:nvSpPr>
            <p:spPr bwMode="auto">
              <a:xfrm>
                <a:off x="5321" y="2379"/>
                <a:ext cx="50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800080"/>
                    </a:solidFill>
                    <a:latin typeface="Arial Narrow" pitchFamily="34" charset="0"/>
                  </a:rPr>
                  <a:t>)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4684" y="891"/>
                <a:ext cx="238" cy="666"/>
              </a:xfrm>
              <a:custGeom>
                <a:avLst/>
                <a:gdLst>
                  <a:gd name="T0" fmla="*/ 0 w 756"/>
                  <a:gd name="T1" fmla="*/ 2 h 2116"/>
                  <a:gd name="T2" fmla="*/ 1 w 756"/>
                  <a:gd name="T3" fmla="*/ 2 h 2116"/>
                  <a:gd name="T4" fmla="*/ 1 w 756"/>
                  <a:gd name="T5" fmla="*/ 2 h 2116"/>
                  <a:gd name="T6" fmla="*/ 1 w 756"/>
                  <a:gd name="T7" fmla="*/ 2 h 2116"/>
                  <a:gd name="T8" fmla="*/ 1 w 756"/>
                  <a:gd name="T9" fmla="*/ 0 h 2116"/>
                  <a:gd name="T10" fmla="*/ 1 w 756"/>
                  <a:gd name="T11" fmla="*/ 0 h 2116"/>
                  <a:gd name="T12" fmla="*/ 1 w 756"/>
                  <a:gd name="T13" fmla="*/ 0 h 2116"/>
                  <a:gd name="T14" fmla="*/ 0 w 756"/>
                  <a:gd name="T15" fmla="*/ 0 h 2116"/>
                  <a:gd name="T16" fmla="*/ 0 w 756"/>
                  <a:gd name="T17" fmla="*/ 0 h 2116"/>
                  <a:gd name="T18" fmla="*/ 0 w 756"/>
                  <a:gd name="T19" fmla="*/ 2 h 2116"/>
                  <a:gd name="T20" fmla="*/ 0 w 756"/>
                  <a:gd name="T21" fmla="*/ 2 h 2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6"/>
                  <a:gd name="T34" fmla="*/ 0 h 2116"/>
                  <a:gd name="T35" fmla="*/ 756 w 756"/>
                  <a:gd name="T36" fmla="*/ 2116 h 2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6" h="2116">
                    <a:moveTo>
                      <a:pt x="121" y="2116"/>
                    </a:moveTo>
                    <a:lnTo>
                      <a:pt x="635" y="2116"/>
                    </a:lnTo>
                    <a:cubicBezTo>
                      <a:pt x="702" y="2116"/>
                      <a:pt x="756" y="2062"/>
                      <a:pt x="756" y="1996"/>
                    </a:cubicBezTo>
                    <a:cubicBezTo>
                      <a:pt x="756" y="1996"/>
                      <a:pt x="756" y="1996"/>
                      <a:pt x="756" y="1996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5" y="0"/>
                      <a:pt x="0" y="54"/>
                      <a:pt x="0" y="121"/>
                    </a:cubicBezTo>
                    <a:lnTo>
                      <a:pt x="0" y="1996"/>
                    </a:lnTo>
                    <a:cubicBezTo>
                      <a:pt x="0" y="2062"/>
                      <a:pt x="55" y="2116"/>
                      <a:pt x="121" y="2116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4684" y="891"/>
                <a:ext cx="238" cy="666"/>
              </a:xfrm>
              <a:custGeom>
                <a:avLst/>
                <a:gdLst>
                  <a:gd name="T0" fmla="*/ 0 w 756"/>
                  <a:gd name="T1" fmla="*/ 2 h 2116"/>
                  <a:gd name="T2" fmla="*/ 1 w 756"/>
                  <a:gd name="T3" fmla="*/ 2 h 2116"/>
                  <a:gd name="T4" fmla="*/ 1 w 756"/>
                  <a:gd name="T5" fmla="*/ 2 h 2116"/>
                  <a:gd name="T6" fmla="*/ 1 w 756"/>
                  <a:gd name="T7" fmla="*/ 2 h 2116"/>
                  <a:gd name="T8" fmla="*/ 1 w 756"/>
                  <a:gd name="T9" fmla="*/ 0 h 2116"/>
                  <a:gd name="T10" fmla="*/ 1 w 756"/>
                  <a:gd name="T11" fmla="*/ 0 h 2116"/>
                  <a:gd name="T12" fmla="*/ 1 w 756"/>
                  <a:gd name="T13" fmla="*/ 0 h 2116"/>
                  <a:gd name="T14" fmla="*/ 0 w 756"/>
                  <a:gd name="T15" fmla="*/ 0 h 2116"/>
                  <a:gd name="T16" fmla="*/ 0 w 756"/>
                  <a:gd name="T17" fmla="*/ 0 h 2116"/>
                  <a:gd name="T18" fmla="*/ 0 w 756"/>
                  <a:gd name="T19" fmla="*/ 2 h 2116"/>
                  <a:gd name="T20" fmla="*/ 0 w 756"/>
                  <a:gd name="T21" fmla="*/ 2 h 2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6"/>
                  <a:gd name="T34" fmla="*/ 0 h 2116"/>
                  <a:gd name="T35" fmla="*/ 756 w 756"/>
                  <a:gd name="T36" fmla="*/ 2116 h 2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6" h="2116">
                    <a:moveTo>
                      <a:pt x="121" y="2116"/>
                    </a:moveTo>
                    <a:lnTo>
                      <a:pt x="635" y="2116"/>
                    </a:lnTo>
                    <a:cubicBezTo>
                      <a:pt x="702" y="2116"/>
                      <a:pt x="756" y="2062"/>
                      <a:pt x="756" y="1996"/>
                    </a:cubicBezTo>
                    <a:cubicBezTo>
                      <a:pt x="756" y="1996"/>
                      <a:pt x="756" y="1996"/>
                      <a:pt x="756" y="1996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5" y="0"/>
                      <a:pt x="0" y="54"/>
                      <a:pt x="0" y="121"/>
                    </a:cubicBezTo>
                    <a:lnTo>
                      <a:pt x="0" y="1996"/>
                    </a:lnTo>
                    <a:cubicBezTo>
                      <a:pt x="0" y="2062"/>
                      <a:pt x="55" y="2116"/>
                      <a:pt x="121" y="2116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23"/>
              <p:cNvSpPr>
                <a:spLocks noChangeArrowheads="1"/>
              </p:cNvSpPr>
              <p:nvPr/>
            </p:nvSpPr>
            <p:spPr bwMode="auto">
              <a:xfrm>
                <a:off x="4717" y="1145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X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" name="Rectangle 224"/>
              <p:cNvSpPr>
                <a:spLocks noChangeArrowheads="1"/>
              </p:cNvSpPr>
              <p:nvPr/>
            </p:nvSpPr>
            <p:spPr bwMode="auto">
              <a:xfrm>
                <a:off x="4762" y="1145"/>
                <a:ext cx="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" name="Rectangle 225"/>
              <p:cNvSpPr>
                <a:spLocks noChangeArrowheads="1"/>
              </p:cNvSpPr>
              <p:nvPr/>
            </p:nvSpPr>
            <p:spPr bwMode="auto">
              <a:xfrm>
                <a:off x="4782" y="1145"/>
                <a:ext cx="1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bar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" name="Rectangle 226"/>
              <p:cNvSpPr>
                <a:spLocks noChangeArrowheads="1"/>
              </p:cNvSpPr>
              <p:nvPr/>
            </p:nvSpPr>
            <p:spPr bwMode="auto">
              <a:xfrm>
                <a:off x="4742" y="1226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S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Rectangle 227"/>
              <p:cNvSpPr>
                <a:spLocks noChangeArrowheads="1"/>
              </p:cNvSpPr>
              <p:nvPr/>
            </p:nvSpPr>
            <p:spPr bwMode="auto">
              <a:xfrm>
                <a:off x="4782" y="1226"/>
                <a:ext cx="5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/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" name="Rectangle 228"/>
              <p:cNvSpPr>
                <a:spLocks noChangeArrowheads="1"/>
              </p:cNvSpPr>
              <p:nvPr/>
            </p:nvSpPr>
            <p:spPr bwMode="auto">
              <a:xfrm>
                <a:off x="4802" y="1226"/>
                <a:ext cx="10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W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3305" y="3032"/>
                <a:ext cx="237" cy="618"/>
              </a:xfrm>
              <a:custGeom>
                <a:avLst/>
                <a:gdLst>
                  <a:gd name="T0" fmla="*/ 0 w 756"/>
                  <a:gd name="T1" fmla="*/ 2 h 1965"/>
                  <a:gd name="T2" fmla="*/ 1 w 756"/>
                  <a:gd name="T3" fmla="*/ 2 h 1965"/>
                  <a:gd name="T4" fmla="*/ 1 w 756"/>
                  <a:gd name="T5" fmla="*/ 2 h 1965"/>
                  <a:gd name="T6" fmla="*/ 1 w 756"/>
                  <a:gd name="T7" fmla="*/ 2 h 1965"/>
                  <a:gd name="T8" fmla="*/ 1 w 756"/>
                  <a:gd name="T9" fmla="*/ 2 h 1965"/>
                  <a:gd name="T10" fmla="*/ 1 w 756"/>
                  <a:gd name="T11" fmla="*/ 0 h 1965"/>
                  <a:gd name="T12" fmla="*/ 1 w 756"/>
                  <a:gd name="T13" fmla="*/ 0 h 1965"/>
                  <a:gd name="T14" fmla="*/ 1 w 756"/>
                  <a:gd name="T15" fmla="*/ 0 h 1965"/>
                  <a:gd name="T16" fmla="*/ 0 w 756"/>
                  <a:gd name="T17" fmla="*/ 0 h 1965"/>
                  <a:gd name="T18" fmla="*/ 0 w 756"/>
                  <a:gd name="T19" fmla="*/ 0 h 1965"/>
                  <a:gd name="T20" fmla="*/ 0 w 756"/>
                  <a:gd name="T21" fmla="*/ 2 h 1965"/>
                  <a:gd name="T22" fmla="*/ 0 w 756"/>
                  <a:gd name="T23" fmla="*/ 2 h 19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6"/>
                  <a:gd name="T37" fmla="*/ 0 h 1965"/>
                  <a:gd name="T38" fmla="*/ 756 w 756"/>
                  <a:gd name="T39" fmla="*/ 1965 h 19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6" h="1965">
                    <a:moveTo>
                      <a:pt x="121" y="1965"/>
                    </a:moveTo>
                    <a:lnTo>
                      <a:pt x="635" y="1965"/>
                    </a:lnTo>
                    <a:cubicBezTo>
                      <a:pt x="702" y="1965"/>
                      <a:pt x="756" y="1911"/>
                      <a:pt x="756" y="1845"/>
                    </a:cubicBezTo>
                    <a:cubicBezTo>
                      <a:pt x="756" y="1845"/>
                      <a:pt x="756" y="1845"/>
                      <a:pt x="756" y="1845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lnTo>
                      <a:pt x="0" y="1845"/>
                    </a:lnTo>
                    <a:cubicBezTo>
                      <a:pt x="0" y="1911"/>
                      <a:pt x="54" y="1965"/>
                      <a:pt x="121" y="1965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3305" y="3032"/>
                <a:ext cx="237" cy="618"/>
              </a:xfrm>
              <a:custGeom>
                <a:avLst/>
                <a:gdLst>
                  <a:gd name="T0" fmla="*/ 0 w 756"/>
                  <a:gd name="T1" fmla="*/ 2 h 1965"/>
                  <a:gd name="T2" fmla="*/ 1 w 756"/>
                  <a:gd name="T3" fmla="*/ 2 h 1965"/>
                  <a:gd name="T4" fmla="*/ 1 w 756"/>
                  <a:gd name="T5" fmla="*/ 2 h 1965"/>
                  <a:gd name="T6" fmla="*/ 1 w 756"/>
                  <a:gd name="T7" fmla="*/ 2 h 1965"/>
                  <a:gd name="T8" fmla="*/ 1 w 756"/>
                  <a:gd name="T9" fmla="*/ 2 h 1965"/>
                  <a:gd name="T10" fmla="*/ 1 w 756"/>
                  <a:gd name="T11" fmla="*/ 0 h 1965"/>
                  <a:gd name="T12" fmla="*/ 1 w 756"/>
                  <a:gd name="T13" fmla="*/ 0 h 1965"/>
                  <a:gd name="T14" fmla="*/ 1 w 756"/>
                  <a:gd name="T15" fmla="*/ 0 h 1965"/>
                  <a:gd name="T16" fmla="*/ 0 w 756"/>
                  <a:gd name="T17" fmla="*/ 0 h 1965"/>
                  <a:gd name="T18" fmla="*/ 0 w 756"/>
                  <a:gd name="T19" fmla="*/ 0 h 1965"/>
                  <a:gd name="T20" fmla="*/ 0 w 756"/>
                  <a:gd name="T21" fmla="*/ 2 h 1965"/>
                  <a:gd name="T22" fmla="*/ 0 w 756"/>
                  <a:gd name="T23" fmla="*/ 2 h 19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6"/>
                  <a:gd name="T37" fmla="*/ 0 h 1965"/>
                  <a:gd name="T38" fmla="*/ 756 w 756"/>
                  <a:gd name="T39" fmla="*/ 1965 h 19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6" h="1965">
                    <a:moveTo>
                      <a:pt x="121" y="1965"/>
                    </a:moveTo>
                    <a:lnTo>
                      <a:pt x="635" y="1965"/>
                    </a:lnTo>
                    <a:cubicBezTo>
                      <a:pt x="702" y="1965"/>
                      <a:pt x="756" y="1911"/>
                      <a:pt x="756" y="1845"/>
                    </a:cubicBezTo>
                    <a:cubicBezTo>
                      <a:pt x="756" y="1845"/>
                      <a:pt x="756" y="1845"/>
                      <a:pt x="756" y="1845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4" y="0"/>
                      <a:pt x="0" y="54"/>
                      <a:pt x="0" y="121"/>
                    </a:cubicBezTo>
                    <a:lnTo>
                      <a:pt x="0" y="1845"/>
                    </a:lnTo>
                    <a:cubicBezTo>
                      <a:pt x="0" y="1911"/>
                      <a:pt x="54" y="1965"/>
                      <a:pt x="121" y="1965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231"/>
              <p:cNvSpPr>
                <a:spLocks noChangeArrowheads="1"/>
              </p:cNvSpPr>
              <p:nvPr/>
            </p:nvSpPr>
            <p:spPr bwMode="auto">
              <a:xfrm>
                <a:off x="3337" y="3260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X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" name="Rectangle 232"/>
              <p:cNvSpPr>
                <a:spLocks noChangeArrowheads="1"/>
              </p:cNvSpPr>
              <p:nvPr/>
            </p:nvSpPr>
            <p:spPr bwMode="auto">
              <a:xfrm>
                <a:off x="3383" y="3260"/>
                <a:ext cx="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" name="Rectangle 233"/>
              <p:cNvSpPr>
                <a:spLocks noChangeArrowheads="1"/>
              </p:cNvSpPr>
              <p:nvPr/>
            </p:nvSpPr>
            <p:spPr bwMode="auto">
              <a:xfrm>
                <a:off x="3403" y="3260"/>
                <a:ext cx="1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bar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6" name="Rectangle 234"/>
              <p:cNvSpPr>
                <a:spLocks noChangeArrowheads="1"/>
              </p:cNvSpPr>
              <p:nvPr/>
            </p:nvSpPr>
            <p:spPr bwMode="auto">
              <a:xfrm>
                <a:off x="3363" y="3341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S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7" name="Rectangle 235"/>
              <p:cNvSpPr>
                <a:spLocks noChangeArrowheads="1"/>
              </p:cNvSpPr>
              <p:nvPr/>
            </p:nvSpPr>
            <p:spPr bwMode="auto">
              <a:xfrm>
                <a:off x="3403" y="3341"/>
                <a:ext cx="5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/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8" name="Rectangle 236"/>
              <p:cNvSpPr>
                <a:spLocks noChangeArrowheads="1"/>
              </p:cNvSpPr>
              <p:nvPr/>
            </p:nvSpPr>
            <p:spPr bwMode="auto">
              <a:xfrm>
                <a:off x="3423" y="3341"/>
                <a:ext cx="10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W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4684" y="2984"/>
                <a:ext cx="238" cy="666"/>
              </a:xfrm>
              <a:custGeom>
                <a:avLst/>
                <a:gdLst>
                  <a:gd name="T0" fmla="*/ 0 w 756"/>
                  <a:gd name="T1" fmla="*/ 2 h 2116"/>
                  <a:gd name="T2" fmla="*/ 1 w 756"/>
                  <a:gd name="T3" fmla="*/ 2 h 2116"/>
                  <a:gd name="T4" fmla="*/ 1 w 756"/>
                  <a:gd name="T5" fmla="*/ 2 h 2116"/>
                  <a:gd name="T6" fmla="*/ 1 w 756"/>
                  <a:gd name="T7" fmla="*/ 2 h 2116"/>
                  <a:gd name="T8" fmla="*/ 1 w 756"/>
                  <a:gd name="T9" fmla="*/ 0 h 2116"/>
                  <a:gd name="T10" fmla="*/ 1 w 756"/>
                  <a:gd name="T11" fmla="*/ 0 h 2116"/>
                  <a:gd name="T12" fmla="*/ 0 w 756"/>
                  <a:gd name="T13" fmla="*/ 0 h 2116"/>
                  <a:gd name="T14" fmla="*/ 0 w 756"/>
                  <a:gd name="T15" fmla="*/ 0 h 2116"/>
                  <a:gd name="T16" fmla="*/ 0 w 756"/>
                  <a:gd name="T17" fmla="*/ 2 h 2116"/>
                  <a:gd name="T18" fmla="*/ 0 w 756"/>
                  <a:gd name="T19" fmla="*/ 2 h 2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2116"/>
                  <a:gd name="T32" fmla="*/ 756 w 756"/>
                  <a:gd name="T33" fmla="*/ 2116 h 2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2116">
                    <a:moveTo>
                      <a:pt x="121" y="2116"/>
                    </a:moveTo>
                    <a:lnTo>
                      <a:pt x="635" y="2116"/>
                    </a:lnTo>
                    <a:cubicBezTo>
                      <a:pt x="702" y="2116"/>
                      <a:pt x="756" y="2062"/>
                      <a:pt x="756" y="1996"/>
                    </a:cubicBezTo>
                    <a:cubicBezTo>
                      <a:pt x="756" y="1996"/>
                      <a:pt x="756" y="1996"/>
                      <a:pt x="756" y="1996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5" y="0"/>
                      <a:pt x="0" y="54"/>
                      <a:pt x="0" y="121"/>
                    </a:cubicBezTo>
                    <a:lnTo>
                      <a:pt x="0" y="1996"/>
                    </a:lnTo>
                    <a:cubicBezTo>
                      <a:pt x="0" y="2062"/>
                      <a:pt x="55" y="2116"/>
                      <a:pt x="121" y="2116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4684" y="2984"/>
                <a:ext cx="238" cy="666"/>
              </a:xfrm>
              <a:custGeom>
                <a:avLst/>
                <a:gdLst>
                  <a:gd name="T0" fmla="*/ 0 w 756"/>
                  <a:gd name="T1" fmla="*/ 2 h 2116"/>
                  <a:gd name="T2" fmla="*/ 1 w 756"/>
                  <a:gd name="T3" fmla="*/ 2 h 2116"/>
                  <a:gd name="T4" fmla="*/ 1 w 756"/>
                  <a:gd name="T5" fmla="*/ 2 h 2116"/>
                  <a:gd name="T6" fmla="*/ 1 w 756"/>
                  <a:gd name="T7" fmla="*/ 2 h 2116"/>
                  <a:gd name="T8" fmla="*/ 1 w 756"/>
                  <a:gd name="T9" fmla="*/ 0 h 2116"/>
                  <a:gd name="T10" fmla="*/ 1 w 756"/>
                  <a:gd name="T11" fmla="*/ 0 h 2116"/>
                  <a:gd name="T12" fmla="*/ 0 w 756"/>
                  <a:gd name="T13" fmla="*/ 0 h 2116"/>
                  <a:gd name="T14" fmla="*/ 0 w 756"/>
                  <a:gd name="T15" fmla="*/ 0 h 2116"/>
                  <a:gd name="T16" fmla="*/ 0 w 756"/>
                  <a:gd name="T17" fmla="*/ 2 h 2116"/>
                  <a:gd name="T18" fmla="*/ 0 w 756"/>
                  <a:gd name="T19" fmla="*/ 2 h 2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2116"/>
                  <a:gd name="T32" fmla="*/ 756 w 756"/>
                  <a:gd name="T33" fmla="*/ 2116 h 2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2116">
                    <a:moveTo>
                      <a:pt x="121" y="2116"/>
                    </a:moveTo>
                    <a:lnTo>
                      <a:pt x="635" y="2116"/>
                    </a:lnTo>
                    <a:cubicBezTo>
                      <a:pt x="702" y="2116"/>
                      <a:pt x="756" y="2062"/>
                      <a:pt x="756" y="1996"/>
                    </a:cubicBezTo>
                    <a:cubicBezTo>
                      <a:pt x="756" y="1996"/>
                      <a:pt x="756" y="1996"/>
                      <a:pt x="756" y="1996"/>
                    </a:cubicBezTo>
                    <a:lnTo>
                      <a:pt x="756" y="121"/>
                    </a:lnTo>
                    <a:cubicBezTo>
                      <a:pt x="756" y="54"/>
                      <a:pt x="702" y="0"/>
                      <a:pt x="635" y="0"/>
                    </a:cubicBezTo>
                    <a:lnTo>
                      <a:pt x="121" y="0"/>
                    </a:lnTo>
                    <a:cubicBezTo>
                      <a:pt x="55" y="0"/>
                      <a:pt x="0" y="54"/>
                      <a:pt x="0" y="121"/>
                    </a:cubicBezTo>
                    <a:lnTo>
                      <a:pt x="0" y="1996"/>
                    </a:lnTo>
                    <a:cubicBezTo>
                      <a:pt x="0" y="2062"/>
                      <a:pt x="55" y="2116"/>
                      <a:pt x="121" y="2116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239"/>
              <p:cNvSpPr>
                <a:spLocks noChangeArrowheads="1"/>
              </p:cNvSpPr>
              <p:nvPr/>
            </p:nvSpPr>
            <p:spPr bwMode="auto">
              <a:xfrm>
                <a:off x="4717" y="3235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X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2" name="Rectangle 240"/>
              <p:cNvSpPr>
                <a:spLocks noChangeArrowheads="1"/>
              </p:cNvSpPr>
              <p:nvPr/>
            </p:nvSpPr>
            <p:spPr bwMode="auto">
              <a:xfrm>
                <a:off x="4762" y="3235"/>
                <a:ext cx="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-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3" name="Rectangle 241"/>
              <p:cNvSpPr>
                <a:spLocks noChangeArrowheads="1"/>
              </p:cNvSpPr>
              <p:nvPr/>
            </p:nvSpPr>
            <p:spPr bwMode="auto">
              <a:xfrm>
                <a:off x="4782" y="3235"/>
                <a:ext cx="14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bar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" name="Rectangle 242"/>
              <p:cNvSpPr>
                <a:spLocks noChangeArrowheads="1"/>
              </p:cNvSpPr>
              <p:nvPr/>
            </p:nvSpPr>
            <p:spPr bwMode="auto">
              <a:xfrm>
                <a:off x="4742" y="3316"/>
                <a:ext cx="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S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5" name="Rectangle 243"/>
              <p:cNvSpPr>
                <a:spLocks noChangeArrowheads="1"/>
              </p:cNvSpPr>
              <p:nvPr/>
            </p:nvSpPr>
            <p:spPr bwMode="auto">
              <a:xfrm>
                <a:off x="4782" y="3316"/>
                <a:ext cx="5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/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" name="Rectangle 244"/>
              <p:cNvSpPr>
                <a:spLocks noChangeArrowheads="1"/>
              </p:cNvSpPr>
              <p:nvPr/>
            </p:nvSpPr>
            <p:spPr bwMode="auto">
              <a:xfrm>
                <a:off x="4802" y="3316"/>
                <a:ext cx="10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>
                    <a:solidFill>
                      <a:srgbClr val="FFFF00"/>
                    </a:solidFill>
                    <a:latin typeface="Arial Narrow" pitchFamily="34" charset="0"/>
                  </a:rPr>
                  <a:t>W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" name="Freeform 245"/>
              <p:cNvSpPr>
                <a:spLocks/>
              </p:cNvSpPr>
              <p:nvPr/>
            </p:nvSpPr>
            <p:spPr bwMode="auto">
              <a:xfrm>
                <a:off x="3205" y="2271"/>
                <a:ext cx="100" cy="238"/>
              </a:xfrm>
              <a:custGeom>
                <a:avLst/>
                <a:gdLst>
                  <a:gd name="T0" fmla="*/ 100 w 100"/>
                  <a:gd name="T1" fmla="*/ 0 h 238"/>
                  <a:gd name="T2" fmla="*/ 100 w 100"/>
                  <a:gd name="T3" fmla="*/ 238 h 238"/>
                  <a:gd name="T4" fmla="*/ 0 w 100"/>
                  <a:gd name="T5" fmla="*/ 238 h 238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38"/>
                  <a:gd name="T11" fmla="*/ 100 w 100"/>
                  <a:gd name="T12" fmla="*/ 238 h 2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38">
                    <a:moveTo>
                      <a:pt x="100" y="0"/>
                    </a:moveTo>
                    <a:lnTo>
                      <a:pt x="100" y="238"/>
                    </a:lnTo>
                    <a:lnTo>
                      <a:pt x="0" y="238"/>
                    </a:lnTo>
                  </a:path>
                </a:pathLst>
              </a:cu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46"/>
              <p:cNvSpPr>
                <a:spLocks/>
              </p:cNvSpPr>
              <p:nvPr/>
            </p:nvSpPr>
            <p:spPr bwMode="auto">
              <a:xfrm>
                <a:off x="3150" y="2477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32 h 63"/>
                  <a:gd name="T4" fmla="*/ 63 w 63"/>
                  <a:gd name="T5" fmla="*/ 0 h 63"/>
                  <a:gd name="T6" fmla="*/ 63 w 63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63" y="63"/>
                    </a:moveTo>
                    <a:lnTo>
                      <a:pt x="0" y="32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247"/>
              <p:cNvSpPr>
                <a:spLocks noChangeArrowheads="1"/>
              </p:cNvSpPr>
              <p:nvPr/>
            </p:nvSpPr>
            <p:spPr bwMode="auto">
              <a:xfrm>
                <a:off x="5207" y="510"/>
                <a:ext cx="333" cy="286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0" name="Rectangle 248"/>
              <p:cNvSpPr>
                <a:spLocks noChangeArrowheads="1"/>
              </p:cNvSpPr>
              <p:nvPr/>
            </p:nvSpPr>
            <p:spPr bwMode="auto">
              <a:xfrm>
                <a:off x="5260" y="535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1" name="Rectangle 249"/>
              <p:cNvSpPr>
                <a:spLocks noChangeArrowheads="1"/>
              </p:cNvSpPr>
              <p:nvPr/>
            </p:nvSpPr>
            <p:spPr bwMode="auto">
              <a:xfrm>
                <a:off x="5346" y="646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2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2" name="Rectangle 250"/>
              <p:cNvSpPr>
                <a:spLocks noChangeArrowheads="1"/>
              </p:cNvSpPr>
              <p:nvPr/>
            </p:nvSpPr>
            <p:spPr bwMode="auto">
              <a:xfrm>
                <a:off x="5207" y="891"/>
                <a:ext cx="333" cy="28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" name="Rectangle 251"/>
              <p:cNvSpPr>
                <a:spLocks noChangeArrowheads="1"/>
              </p:cNvSpPr>
              <p:nvPr/>
            </p:nvSpPr>
            <p:spPr bwMode="auto">
              <a:xfrm>
                <a:off x="5260" y="913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4" name="Rectangle 252"/>
              <p:cNvSpPr>
                <a:spLocks noChangeArrowheads="1"/>
              </p:cNvSpPr>
              <p:nvPr/>
            </p:nvSpPr>
            <p:spPr bwMode="auto">
              <a:xfrm>
                <a:off x="5346" y="1028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3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5" name="Rectangle 253"/>
              <p:cNvSpPr>
                <a:spLocks noChangeArrowheads="1"/>
              </p:cNvSpPr>
              <p:nvPr/>
            </p:nvSpPr>
            <p:spPr bwMode="auto">
              <a:xfrm>
                <a:off x="5207" y="1271"/>
                <a:ext cx="333" cy="286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6" name="Rectangle 254"/>
              <p:cNvSpPr>
                <a:spLocks noChangeArrowheads="1"/>
              </p:cNvSpPr>
              <p:nvPr/>
            </p:nvSpPr>
            <p:spPr bwMode="auto">
              <a:xfrm>
                <a:off x="5260" y="1295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7" name="Rectangle 255"/>
              <p:cNvSpPr>
                <a:spLocks noChangeArrowheads="1"/>
              </p:cNvSpPr>
              <p:nvPr/>
            </p:nvSpPr>
            <p:spPr bwMode="auto">
              <a:xfrm>
                <a:off x="5346" y="1406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4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8" name="Rectangle 256"/>
              <p:cNvSpPr>
                <a:spLocks noChangeArrowheads="1"/>
              </p:cNvSpPr>
              <p:nvPr/>
            </p:nvSpPr>
            <p:spPr bwMode="auto">
              <a:xfrm>
                <a:off x="4427" y="510"/>
                <a:ext cx="95" cy="428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9" name="Rectangle 257"/>
              <p:cNvSpPr>
                <a:spLocks noChangeArrowheads="1"/>
              </p:cNvSpPr>
              <p:nvPr/>
            </p:nvSpPr>
            <p:spPr bwMode="auto">
              <a:xfrm>
                <a:off x="4427" y="510"/>
                <a:ext cx="95" cy="428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0" name="Rectangle 258"/>
              <p:cNvSpPr>
                <a:spLocks noChangeArrowheads="1"/>
              </p:cNvSpPr>
              <p:nvPr/>
            </p:nvSpPr>
            <p:spPr bwMode="auto">
              <a:xfrm rot="5400000">
                <a:off x="4414" y="66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1" name="Rectangle 259"/>
              <p:cNvSpPr>
                <a:spLocks noChangeArrowheads="1"/>
              </p:cNvSpPr>
              <p:nvPr/>
            </p:nvSpPr>
            <p:spPr bwMode="auto">
              <a:xfrm rot="5400000">
                <a:off x="4432" y="70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2" name="Rectangle 260"/>
              <p:cNvSpPr>
                <a:spLocks noChangeArrowheads="1"/>
              </p:cNvSpPr>
              <p:nvPr/>
            </p:nvSpPr>
            <p:spPr bwMode="auto">
              <a:xfrm>
                <a:off x="4398" y="1700"/>
                <a:ext cx="96" cy="238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3" name="Rectangle 261"/>
              <p:cNvSpPr>
                <a:spLocks noChangeArrowheads="1"/>
              </p:cNvSpPr>
              <p:nvPr/>
            </p:nvSpPr>
            <p:spPr bwMode="auto">
              <a:xfrm>
                <a:off x="4398" y="1700"/>
                <a:ext cx="96" cy="238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4" name="Rectangle 262"/>
              <p:cNvSpPr>
                <a:spLocks noChangeArrowheads="1"/>
              </p:cNvSpPr>
              <p:nvPr/>
            </p:nvSpPr>
            <p:spPr bwMode="auto">
              <a:xfrm rot="5400000">
                <a:off x="4384" y="175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5" name="Rectangle 263"/>
              <p:cNvSpPr>
                <a:spLocks noChangeArrowheads="1"/>
              </p:cNvSpPr>
              <p:nvPr/>
            </p:nvSpPr>
            <p:spPr bwMode="auto">
              <a:xfrm rot="5400000">
                <a:off x="4402" y="1802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6" name="Rectangle 264"/>
              <p:cNvSpPr>
                <a:spLocks noChangeArrowheads="1"/>
              </p:cNvSpPr>
              <p:nvPr/>
            </p:nvSpPr>
            <p:spPr bwMode="auto">
              <a:xfrm>
                <a:off x="3704" y="510"/>
                <a:ext cx="95" cy="428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7" name="Rectangle 265"/>
              <p:cNvSpPr>
                <a:spLocks noChangeArrowheads="1"/>
              </p:cNvSpPr>
              <p:nvPr/>
            </p:nvSpPr>
            <p:spPr bwMode="auto">
              <a:xfrm>
                <a:off x="3704" y="510"/>
                <a:ext cx="95" cy="428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8" name="Rectangle 266"/>
              <p:cNvSpPr>
                <a:spLocks noChangeArrowheads="1"/>
              </p:cNvSpPr>
              <p:nvPr/>
            </p:nvSpPr>
            <p:spPr bwMode="auto">
              <a:xfrm rot="5400000">
                <a:off x="3689" y="66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9" name="Rectangle 267"/>
              <p:cNvSpPr>
                <a:spLocks noChangeArrowheads="1"/>
              </p:cNvSpPr>
              <p:nvPr/>
            </p:nvSpPr>
            <p:spPr bwMode="auto">
              <a:xfrm rot="5400000">
                <a:off x="3707" y="70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0" name="Rectangle 268"/>
              <p:cNvSpPr>
                <a:spLocks noChangeArrowheads="1"/>
              </p:cNvSpPr>
              <p:nvPr/>
            </p:nvSpPr>
            <p:spPr bwMode="auto">
              <a:xfrm>
                <a:off x="3752" y="1700"/>
                <a:ext cx="95" cy="238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1" name="Rectangle 269"/>
              <p:cNvSpPr>
                <a:spLocks noChangeArrowheads="1"/>
              </p:cNvSpPr>
              <p:nvPr/>
            </p:nvSpPr>
            <p:spPr bwMode="auto">
              <a:xfrm>
                <a:off x="3752" y="1700"/>
                <a:ext cx="95" cy="238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2" name="Rectangle 270"/>
              <p:cNvSpPr>
                <a:spLocks noChangeArrowheads="1"/>
              </p:cNvSpPr>
              <p:nvPr/>
            </p:nvSpPr>
            <p:spPr bwMode="auto">
              <a:xfrm rot="5400000">
                <a:off x="3734" y="175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3" name="Rectangle 271"/>
              <p:cNvSpPr>
                <a:spLocks noChangeArrowheads="1"/>
              </p:cNvSpPr>
              <p:nvPr/>
            </p:nvSpPr>
            <p:spPr bwMode="auto">
              <a:xfrm rot="5400000">
                <a:off x="3752" y="1802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4" name="Rectangle 272"/>
              <p:cNvSpPr>
                <a:spLocks noChangeArrowheads="1"/>
              </p:cNvSpPr>
              <p:nvPr/>
            </p:nvSpPr>
            <p:spPr bwMode="auto">
              <a:xfrm>
                <a:off x="4398" y="2604"/>
                <a:ext cx="96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5" name="Rectangle 273"/>
              <p:cNvSpPr>
                <a:spLocks noChangeArrowheads="1"/>
              </p:cNvSpPr>
              <p:nvPr/>
            </p:nvSpPr>
            <p:spPr bwMode="auto">
              <a:xfrm>
                <a:off x="4398" y="2604"/>
                <a:ext cx="96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6" name="Rectangle 274"/>
              <p:cNvSpPr>
                <a:spLocks noChangeArrowheads="1"/>
              </p:cNvSpPr>
              <p:nvPr/>
            </p:nvSpPr>
            <p:spPr bwMode="auto">
              <a:xfrm rot="5400000">
                <a:off x="4384" y="268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7" name="Rectangle 275"/>
              <p:cNvSpPr>
                <a:spLocks noChangeArrowheads="1"/>
              </p:cNvSpPr>
              <p:nvPr/>
            </p:nvSpPr>
            <p:spPr bwMode="auto">
              <a:xfrm rot="5400000">
                <a:off x="4402" y="2728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8" name="Rectangle 276"/>
              <p:cNvSpPr>
                <a:spLocks noChangeArrowheads="1"/>
              </p:cNvSpPr>
              <p:nvPr/>
            </p:nvSpPr>
            <p:spPr bwMode="auto">
              <a:xfrm>
                <a:off x="4398" y="2984"/>
                <a:ext cx="96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9" name="Rectangle 277"/>
              <p:cNvSpPr>
                <a:spLocks noChangeArrowheads="1"/>
              </p:cNvSpPr>
              <p:nvPr/>
            </p:nvSpPr>
            <p:spPr bwMode="auto">
              <a:xfrm>
                <a:off x="4398" y="2984"/>
                <a:ext cx="96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0" name="Rectangle 278"/>
              <p:cNvSpPr>
                <a:spLocks noChangeArrowheads="1"/>
              </p:cNvSpPr>
              <p:nvPr/>
            </p:nvSpPr>
            <p:spPr bwMode="auto">
              <a:xfrm rot="5400000">
                <a:off x="4384" y="306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1" name="Rectangle 279"/>
              <p:cNvSpPr>
                <a:spLocks noChangeArrowheads="1"/>
              </p:cNvSpPr>
              <p:nvPr/>
            </p:nvSpPr>
            <p:spPr bwMode="auto">
              <a:xfrm rot="5400000">
                <a:off x="4402" y="3111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2" name="Rectangle 280"/>
              <p:cNvSpPr>
                <a:spLocks noChangeArrowheads="1"/>
              </p:cNvSpPr>
              <p:nvPr/>
            </p:nvSpPr>
            <p:spPr bwMode="auto">
              <a:xfrm>
                <a:off x="4398" y="3365"/>
                <a:ext cx="96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3" name="Rectangle 281"/>
              <p:cNvSpPr>
                <a:spLocks noChangeArrowheads="1"/>
              </p:cNvSpPr>
              <p:nvPr/>
            </p:nvSpPr>
            <p:spPr bwMode="auto">
              <a:xfrm>
                <a:off x="4398" y="3365"/>
                <a:ext cx="96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4" name="Rectangle 282"/>
              <p:cNvSpPr>
                <a:spLocks noChangeArrowheads="1"/>
              </p:cNvSpPr>
              <p:nvPr/>
            </p:nvSpPr>
            <p:spPr bwMode="auto">
              <a:xfrm rot="5400000">
                <a:off x="4384" y="344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5" name="Rectangle 283"/>
              <p:cNvSpPr>
                <a:spLocks noChangeArrowheads="1"/>
              </p:cNvSpPr>
              <p:nvPr/>
            </p:nvSpPr>
            <p:spPr bwMode="auto">
              <a:xfrm rot="5400000">
                <a:off x="4402" y="348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6" name="Rectangle 284"/>
              <p:cNvSpPr>
                <a:spLocks noChangeArrowheads="1"/>
              </p:cNvSpPr>
              <p:nvPr/>
            </p:nvSpPr>
            <p:spPr bwMode="auto">
              <a:xfrm>
                <a:off x="4398" y="3746"/>
                <a:ext cx="96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7" name="Rectangle 285"/>
              <p:cNvSpPr>
                <a:spLocks noChangeArrowheads="1"/>
              </p:cNvSpPr>
              <p:nvPr/>
            </p:nvSpPr>
            <p:spPr bwMode="auto">
              <a:xfrm>
                <a:off x="4398" y="3746"/>
                <a:ext cx="96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8" name="Rectangle 286"/>
              <p:cNvSpPr>
                <a:spLocks noChangeArrowheads="1"/>
              </p:cNvSpPr>
              <p:nvPr/>
            </p:nvSpPr>
            <p:spPr bwMode="auto">
              <a:xfrm rot="5400000">
                <a:off x="4384" y="382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9" name="Rectangle 287"/>
              <p:cNvSpPr>
                <a:spLocks noChangeArrowheads="1"/>
              </p:cNvSpPr>
              <p:nvPr/>
            </p:nvSpPr>
            <p:spPr bwMode="auto">
              <a:xfrm rot="5400000">
                <a:off x="4402" y="3871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0" name="Rectangle 288"/>
              <p:cNvSpPr>
                <a:spLocks noChangeArrowheads="1"/>
              </p:cNvSpPr>
              <p:nvPr/>
            </p:nvSpPr>
            <p:spPr bwMode="auto">
              <a:xfrm>
                <a:off x="3752" y="2604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1" name="Rectangle 289"/>
              <p:cNvSpPr>
                <a:spLocks noChangeArrowheads="1"/>
              </p:cNvSpPr>
              <p:nvPr/>
            </p:nvSpPr>
            <p:spPr bwMode="auto">
              <a:xfrm>
                <a:off x="3752" y="2604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2" name="Rectangle 290"/>
              <p:cNvSpPr>
                <a:spLocks noChangeArrowheads="1"/>
              </p:cNvSpPr>
              <p:nvPr/>
            </p:nvSpPr>
            <p:spPr bwMode="auto">
              <a:xfrm rot="5400000">
                <a:off x="3734" y="268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3" name="Rectangle 291"/>
              <p:cNvSpPr>
                <a:spLocks noChangeArrowheads="1"/>
              </p:cNvSpPr>
              <p:nvPr/>
            </p:nvSpPr>
            <p:spPr bwMode="auto">
              <a:xfrm rot="5400000">
                <a:off x="3752" y="2728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4" name="Rectangle 292"/>
              <p:cNvSpPr>
                <a:spLocks noChangeArrowheads="1"/>
              </p:cNvSpPr>
              <p:nvPr/>
            </p:nvSpPr>
            <p:spPr bwMode="auto">
              <a:xfrm>
                <a:off x="3752" y="2984"/>
                <a:ext cx="95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5" name="Rectangle 293"/>
              <p:cNvSpPr>
                <a:spLocks noChangeArrowheads="1"/>
              </p:cNvSpPr>
              <p:nvPr/>
            </p:nvSpPr>
            <p:spPr bwMode="auto">
              <a:xfrm>
                <a:off x="3752" y="2984"/>
                <a:ext cx="95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6" name="Rectangle 294"/>
              <p:cNvSpPr>
                <a:spLocks noChangeArrowheads="1"/>
              </p:cNvSpPr>
              <p:nvPr/>
            </p:nvSpPr>
            <p:spPr bwMode="auto">
              <a:xfrm rot="5400000">
                <a:off x="3734" y="306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7" name="Rectangle 295"/>
              <p:cNvSpPr>
                <a:spLocks noChangeArrowheads="1"/>
              </p:cNvSpPr>
              <p:nvPr/>
            </p:nvSpPr>
            <p:spPr bwMode="auto">
              <a:xfrm rot="5400000">
                <a:off x="3752" y="3111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8" name="Rectangle 296"/>
              <p:cNvSpPr>
                <a:spLocks noChangeArrowheads="1"/>
              </p:cNvSpPr>
              <p:nvPr/>
            </p:nvSpPr>
            <p:spPr bwMode="auto">
              <a:xfrm>
                <a:off x="3752" y="3365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9" name="Rectangle 297"/>
              <p:cNvSpPr>
                <a:spLocks noChangeArrowheads="1"/>
              </p:cNvSpPr>
              <p:nvPr/>
            </p:nvSpPr>
            <p:spPr bwMode="auto">
              <a:xfrm>
                <a:off x="3752" y="3365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0" name="Rectangle 298"/>
              <p:cNvSpPr>
                <a:spLocks noChangeArrowheads="1"/>
              </p:cNvSpPr>
              <p:nvPr/>
            </p:nvSpPr>
            <p:spPr bwMode="auto">
              <a:xfrm rot="5400000">
                <a:off x="3734" y="344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1" name="Rectangle 299"/>
              <p:cNvSpPr>
                <a:spLocks noChangeArrowheads="1"/>
              </p:cNvSpPr>
              <p:nvPr/>
            </p:nvSpPr>
            <p:spPr bwMode="auto">
              <a:xfrm rot="5400000">
                <a:off x="3752" y="348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2" name="Rectangle 300"/>
              <p:cNvSpPr>
                <a:spLocks noChangeArrowheads="1"/>
              </p:cNvSpPr>
              <p:nvPr/>
            </p:nvSpPr>
            <p:spPr bwMode="auto">
              <a:xfrm>
                <a:off x="3752" y="3746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3" name="Rectangle 301"/>
              <p:cNvSpPr>
                <a:spLocks noChangeArrowheads="1"/>
              </p:cNvSpPr>
              <p:nvPr/>
            </p:nvSpPr>
            <p:spPr bwMode="auto">
              <a:xfrm>
                <a:off x="3752" y="3746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4" name="Rectangle 302"/>
              <p:cNvSpPr>
                <a:spLocks noChangeArrowheads="1"/>
              </p:cNvSpPr>
              <p:nvPr/>
            </p:nvSpPr>
            <p:spPr bwMode="auto">
              <a:xfrm rot="5400000">
                <a:off x="3734" y="382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5" name="Rectangle 303"/>
              <p:cNvSpPr>
                <a:spLocks noChangeArrowheads="1"/>
              </p:cNvSpPr>
              <p:nvPr/>
            </p:nvSpPr>
            <p:spPr bwMode="auto">
              <a:xfrm rot="5400000">
                <a:off x="3752" y="3871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6" name="Line 304"/>
              <p:cNvSpPr>
                <a:spLocks noChangeShapeType="1"/>
              </p:cNvSpPr>
              <p:nvPr/>
            </p:nvSpPr>
            <p:spPr bwMode="auto">
              <a:xfrm>
                <a:off x="4540" y="1481"/>
                <a:ext cx="9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05"/>
              <p:cNvSpPr>
                <a:spLocks/>
              </p:cNvSpPr>
              <p:nvPr/>
            </p:nvSpPr>
            <p:spPr bwMode="auto">
              <a:xfrm>
                <a:off x="4494" y="1454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0 w 53"/>
                  <a:gd name="T3" fmla="*/ 27 h 53"/>
                  <a:gd name="T4" fmla="*/ 53 w 53"/>
                  <a:gd name="T5" fmla="*/ 0 h 53"/>
                  <a:gd name="T6" fmla="*/ 53 w 5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53" y="53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06"/>
              <p:cNvSpPr>
                <a:spLocks/>
              </p:cNvSpPr>
              <p:nvPr/>
            </p:nvSpPr>
            <p:spPr bwMode="auto">
              <a:xfrm>
                <a:off x="4631" y="1454"/>
                <a:ext cx="53" cy="53"/>
              </a:xfrm>
              <a:custGeom>
                <a:avLst/>
                <a:gdLst>
                  <a:gd name="T0" fmla="*/ 0 w 53"/>
                  <a:gd name="T1" fmla="*/ 0 h 53"/>
                  <a:gd name="T2" fmla="*/ 53 w 53"/>
                  <a:gd name="T3" fmla="*/ 27 h 53"/>
                  <a:gd name="T4" fmla="*/ 0 w 53"/>
                  <a:gd name="T5" fmla="*/ 53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7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07"/>
              <p:cNvSpPr>
                <a:spLocks noChangeShapeType="1"/>
              </p:cNvSpPr>
              <p:nvPr/>
            </p:nvSpPr>
            <p:spPr bwMode="auto">
              <a:xfrm>
                <a:off x="4964" y="1414"/>
                <a:ext cx="58" cy="1"/>
              </a:xfrm>
              <a:prstGeom prst="line">
                <a:avLst/>
              </a:prstGeom>
              <a:noFill/>
              <a:ln w="22225" cap="rnd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08"/>
              <p:cNvSpPr>
                <a:spLocks/>
              </p:cNvSpPr>
              <p:nvPr/>
            </p:nvSpPr>
            <p:spPr bwMode="auto">
              <a:xfrm>
                <a:off x="4922" y="1390"/>
                <a:ext cx="48" cy="48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24 h 48"/>
                  <a:gd name="T4" fmla="*/ 48 w 48"/>
                  <a:gd name="T5" fmla="*/ 0 h 48"/>
                  <a:gd name="T6" fmla="*/ 48 w 48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48" y="48"/>
                    </a:moveTo>
                    <a:lnTo>
                      <a:pt x="0" y="24"/>
                    </a:lnTo>
                    <a:lnTo>
                      <a:pt x="48" y="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09"/>
              <p:cNvSpPr>
                <a:spLocks/>
              </p:cNvSpPr>
              <p:nvPr/>
            </p:nvSpPr>
            <p:spPr bwMode="auto">
              <a:xfrm>
                <a:off x="5016" y="1390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4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0" y="0"/>
                    </a:moveTo>
                    <a:lnTo>
                      <a:pt x="48" y="24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310"/>
              <p:cNvSpPr>
                <a:spLocks noChangeArrowheads="1"/>
              </p:cNvSpPr>
              <p:nvPr/>
            </p:nvSpPr>
            <p:spPr bwMode="auto">
              <a:xfrm>
                <a:off x="5207" y="2984"/>
                <a:ext cx="333" cy="286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3" name="Rectangle 311"/>
              <p:cNvSpPr>
                <a:spLocks noChangeArrowheads="1"/>
              </p:cNvSpPr>
              <p:nvPr/>
            </p:nvSpPr>
            <p:spPr bwMode="auto">
              <a:xfrm>
                <a:off x="5260" y="3008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4" name="Rectangle 312"/>
              <p:cNvSpPr>
                <a:spLocks noChangeArrowheads="1"/>
              </p:cNvSpPr>
              <p:nvPr/>
            </p:nvSpPr>
            <p:spPr bwMode="auto">
              <a:xfrm>
                <a:off x="5346" y="3119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7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5" name="Rectangle 313"/>
              <p:cNvSpPr>
                <a:spLocks noChangeArrowheads="1"/>
              </p:cNvSpPr>
              <p:nvPr/>
            </p:nvSpPr>
            <p:spPr bwMode="auto">
              <a:xfrm>
                <a:off x="5207" y="3365"/>
                <a:ext cx="333" cy="28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6" name="Rectangle 314"/>
              <p:cNvSpPr>
                <a:spLocks noChangeArrowheads="1"/>
              </p:cNvSpPr>
              <p:nvPr/>
            </p:nvSpPr>
            <p:spPr bwMode="auto">
              <a:xfrm>
                <a:off x="5260" y="3390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7" name="Rectangle 315"/>
              <p:cNvSpPr>
                <a:spLocks noChangeArrowheads="1"/>
              </p:cNvSpPr>
              <p:nvPr/>
            </p:nvSpPr>
            <p:spPr bwMode="auto">
              <a:xfrm>
                <a:off x="5346" y="3501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8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8" name="Rectangle 316"/>
              <p:cNvSpPr>
                <a:spLocks noChangeArrowheads="1"/>
              </p:cNvSpPr>
              <p:nvPr/>
            </p:nvSpPr>
            <p:spPr bwMode="auto">
              <a:xfrm>
                <a:off x="5207" y="3746"/>
                <a:ext cx="333" cy="28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9" name="Rectangle 317"/>
              <p:cNvSpPr>
                <a:spLocks noChangeArrowheads="1"/>
              </p:cNvSpPr>
              <p:nvPr/>
            </p:nvSpPr>
            <p:spPr bwMode="auto">
              <a:xfrm>
                <a:off x="5260" y="3768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0" name="Rectangle 318"/>
              <p:cNvSpPr>
                <a:spLocks noChangeArrowheads="1"/>
              </p:cNvSpPr>
              <p:nvPr/>
            </p:nvSpPr>
            <p:spPr bwMode="auto">
              <a:xfrm>
                <a:off x="5346" y="3884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9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1" name="Freeform 319"/>
              <p:cNvSpPr>
                <a:spLocks/>
              </p:cNvSpPr>
              <p:nvPr/>
            </p:nvSpPr>
            <p:spPr bwMode="auto">
              <a:xfrm>
                <a:off x="5064" y="2604"/>
                <a:ext cx="476" cy="209"/>
              </a:xfrm>
              <a:custGeom>
                <a:avLst/>
                <a:gdLst>
                  <a:gd name="T0" fmla="*/ 0 w 1512"/>
                  <a:gd name="T1" fmla="*/ 1 h 666"/>
                  <a:gd name="T2" fmla="*/ 1 w 1512"/>
                  <a:gd name="T3" fmla="*/ 1 h 666"/>
                  <a:gd name="T4" fmla="*/ 2 w 1512"/>
                  <a:gd name="T5" fmla="*/ 1 h 666"/>
                  <a:gd name="T6" fmla="*/ 2 w 1512"/>
                  <a:gd name="T7" fmla="*/ 1 h 666"/>
                  <a:gd name="T8" fmla="*/ 2 w 1512"/>
                  <a:gd name="T9" fmla="*/ 1 h 666"/>
                  <a:gd name="T10" fmla="*/ 2 w 1512"/>
                  <a:gd name="T11" fmla="*/ 0 h 666"/>
                  <a:gd name="T12" fmla="*/ 1 w 1512"/>
                  <a:gd name="T13" fmla="*/ 0 h 666"/>
                  <a:gd name="T14" fmla="*/ 1 w 1512"/>
                  <a:gd name="T15" fmla="*/ 0 h 666"/>
                  <a:gd name="T16" fmla="*/ 0 w 1512"/>
                  <a:gd name="T17" fmla="*/ 0 h 666"/>
                  <a:gd name="T18" fmla="*/ 0 w 1512"/>
                  <a:gd name="T19" fmla="*/ 0 h 666"/>
                  <a:gd name="T20" fmla="*/ 0 w 1512"/>
                  <a:gd name="T21" fmla="*/ 1 h 666"/>
                  <a:gd name="T22" fmla="*/ 0 w 1512"/>
                  <a:gd name="T23" fmla="*/ 1 h 6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12"/>
                  <a:gd name="T37" fmla="*/ 0 h 666"/>
                  <a:gd name="T38" fmla="*/ 1512 w 1512"/>
                  <a:gd name="T39" fmla="*/ 666 h 6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12" h="666">
                    <a:moveTo>
                      <a:pt x="121" y="666"/>
                    </a:moveTo>
                    <a:lnTo>
                      <a:pt x="1391" y="666"/>
                    </a:lnTo>
                    <a:cubicBezTo>
                      <a:pt x="1458" y="666"/>
                      <a:pt x="1512" y="612"/>
                      <a:pt x="1512" y="545"/>
                    </a:cubicBezTo>
                    <a:cubicBezTo>
                      <a:pt x="1512" y="545"/>
                      <a:pt x="1512" y="545"/>
                      <a:pt x="1512" y="545"/>
                    </a:cubicBezTo>
                    <a:lnTo>
                      <a:pt x="1512" y="121"/>
                    </a:lnTo>
                    <a:cubicBezTo>
                      <a:pt x="1512" y="55"/>
                      <a:pt x="1458" y="0"/>
                      <a:pt x="1391" y="0"/>
                    </a:cubicBezTo>
                    <a:lnTo>
                      <a:pt x="121" y="0"/>
                    </a:lnTo>
                    <a:cubicBezTo>
                      <a:pt x="54" y="0"/>
                      <a:pt x="0" y="55"/>
                      <a:pt x="0" y="121"/>
                    </a:cubicBezTo>
                    <a:lnTo>
                      <a:pt x="0" y="545"/>
                    </a:lnTo>
                    <a:cubicBezTo>
                      <a:pt x="0" y="612"/>
                      <a:pt x="54" y="666"/>
                      <a:pt x="121" y="666"/>
                    </a:cubicBezTo>
                    <a:close/>
                  </a:path>
                </a:pathLst>
              </a:custGeom>
              <a:solidFill>
                <a:srgbClr val="6666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320"/>
              <p:cNvSpPr>
                <a:spLocks noEditPoints="1"/>
              </p:cNvSpPr>
              <p:nvPr/>
            </p:nvSpPr>
            <p:spPr bwMode="auto">
              <a:xfrm>
                <a:off x="5057" y="2596"/>
                <a:ext cx="491" cy="225"/>
              </a:xfrm>
              <a:custGeom>
                <a:avLst/>
                <a:gdLst>
                  <a:gd name="T0" fmla="*/ 0 w 1559"/>
                  <a:gd name="T1" fmla="*/ 1 h 715"/>
                  <a:gd name="T2" fmla="*/ 0 w 1559"/>
                  <a:gd name="T3" fmla="*/ 1 h 715"/>
                  <a:gd name="T4" fmla="*/ 0 w 1559"/>
                  <a:gd name="T5" fmla="*/ 1 h 715"/>
                  <a:gd name="T6" fmla="*/ 0 w 1559"/>
                  <a:gd name="T7" fmla="*/ 1 h 715"/>
                  <a:gd name="T8" fmla="*/ 0 w 1559"/>
                  <a:gd name="T9" fmla="*/ 1 h 715"/>
                  <a:gd name="T10" fmla="*/ 0 w 1559"/>
                  <a:gd name="T11" fmla="*/ 1 h 715"/>
                  <a:gd name="T12" fmla="*/ 1 w 1559"/>
                  <a:gd name="T13" fmla="*/ 1 h 715"/>
                  <a:gd name="T14" fmla="*/ 1 w 1559"/>
                  <a:gd name="T15" fmla="*/ 1 h 715"/>
                  <a:gd name="T16" fmla="*/ 1 w 1559"/>
                  <a:gd name="T17" fmla="*/ 1 h 715"/>
                  <a:gd name="T18" fmla="*/ 1 w 1559"/>
                  <a:gd name="T19" fmla="*/ 1 h 715"/>
                  <a:gd name="T20" fmla="*/ 1 w 1559"/>
                  <a:gd name="T21" fmla="*/ 1 h 715"/>
                  <a:gd name="T22" fmla="*/ 1 w 1559"/>
                  <a:gd name="T23" fmla="*/ 1 h 715"/>
                  <a:gd name="T24" fmla="*/ 1 w 1559"/>
                  <a:gd name="T25" fmla="*/ 1 h 715"/>
                  <a:gd name="T26" fmla="*/ 1 w 1559"/>
                  <a:gd name="T27" fmla="*/ 1 h 715"/>
                  <a:gd name="T28" fmla="*/ 1 w 1559"/>
                  <a:gd name="T29" fmla="*/ 1 h 715"/>
                  <a:gd name="T30" fmla="*/ 1 w 1559"/>
                  <a:gd name="T31" fmla="*/ 1 h 715"/>
                  <a:gd name="T32" fmla="*/ 1 w 1559"/>
                  <a:gd name="T33" fmla="*/ 1 h 715"/>
                  <a:gd name="T34" fmla="*/ 1 w 1559"/>
                  <a:gd name="T35" fmla="*/ 1 h 715"/>
                  <a:gd name="T36" fmla="*/ 1 w 1559"/>
                  <a:gd name="T37" fmla="*/ 1 h 715"/>
                  <a:gd name="T38" fmla="*/ 2 w 1559"/>
                  <a:gd name="T39" fmla="*/ 1 h 715"/>
                  <a:gd name="T40" fmla="*/ 2 w 1559"/>
                  <a:gd name="T41" fmla="*/ 1 h 715"/>
                  <a:gd name="T42" fmla="*/ 2 w 1559"/>
                  <a:gd name="T43" fmla="*/ 1 h 715"/>
                  <a:gd name="T44" fmla="*/ 2 w 1559"/>
                  <a:gd name="T45" fmla="*/ 0 h 715"/>
                  <a:gd name="T46" fmla="*/ 2 w 1559"/>
                  <a:gd name="T47" fmla="*/ 1 h 715"/>
                  <a:gd name="T48" fmla="*/ 2 w 1559"/>
                  <a:gd name="T49" fmla="*/ 0 h 715"/>
                  <a:gd name="T50" fmla="*/ 2 w 1559"/>
                  <a:gd name="T51" fmla="*/ 0 h 715"/>
                  <a:gd name="T52" fmla="*/ 2 w 1559"/>
                  <a:gd name="T53" fmla="*/ 0 h 715"/>
                  <a:gd name="T54" fmla="*/ 1 w 1559"/>
                  <a:gd name="T55" fmla="*/ 0 h 715"/>
                  <a:gd name="T56" fmla="*/ 2 w 1559"/>
                  <a:gd name="T57" fmla="*/ 0 h 715"/>
                  <a:gd name="T58" fmla="*/ 2 w 1559"/>
                  <a:gd name="T59" fmla="*/ 0 h 715"/>
                  <a:gd name="T60" fmla="*/ 1 w 1559"/>
                  <a:gd name="T61" fmla="*/ 0 h 715"/>
                  <a:gd name="T62" fmla="*/ 1 w 1559"/>
                  <a:gd name="T63" fmla="*/ 0 h 715"/>
                  <a:gd name="T64" fmla="*/ 1 w 1559"/>
                  <a:gd name="T65" fmla="*/ 0 h 715"/>
                  <a:gd name="T66" fmla="*/ 1 w 1559"/>
                  <a:gd name="T67" fmla="*/ 0 h 715"/>
                  <a:gd name="T68" fmla="*/ 1 w 1559"/>
                  <a:gd name="T69" fmla="*/ 0 h 715"/>
                  <a:gd name="T70" fmla="*/ 1 w 1559"/>
                  <a:gd name="T71" fmla="*/ 0 h 715"/>
                  <a:gd name="T72" fmla="*/ 1 w 1559"/>
                  <a:gd name="T73" fmla="*/ 0 h 715"/>
                  <a:gd name="T74" fmla="*/ 1 w 1559"/>
                  <a:gd name="T75" fmla="*/ 0 h 715"/>
                  <a:gd name="T76" fmla="*/ 1 w 1559"/>
                  <a:gd name="T77" fmla="*/ 0 h 715"/>
                  <a:gd name="T78" fmla="*/ 1 w 1559"/>
                  <a:gd name="T79" fmla="*/ 0 h 715"/>
                  <a:gd name="T80" fmla="*/ 1 w 1559"/>
                  <a:gd name="T81" fmla="*/ 0 h 715"/>
                  <a:gd name="T82" fmla="*/ 1 w 1559"/>
                  <a:gd name="T83" fmla="*/ 0 h 715"/>
                  <a:gd name="T84" fmla="*/ 1 w 1559"/>
                  <a:gd name="T85" fmla="*/ 0 h 715"/>
                  <a:gd name="T86" fmla="*/ 1 w 1559"/>
                  <a:gd name="T87" fmla="*/ 0 h 715"/>
                  <a:gd name="T88" fmla="*/ 0 w 1559"/>
                  <a:gd name="T89" fmla="*/ 0 h 715"/>
                  <a:gd name="T90" fmla="*/ 0 w 1559"/>
                  <a:gd name="T91" fmla="*/ 0 h 715"/>
                  <a:gd name="T92" fmla="*/ 0 w 1559"/>
                  <a:gd name="T93" fmla="*/ 0 h 715"/>
                  <a:gd name="T94" fmla="*/ 0 w 1559"/>
                  <a:gd name="T95" fmla="*/ 0 h 715"/>
                  <a:gd name="T96" fmla="*/ 0 w 1559"/>
                  <a:gd name="T97" fmla="*/ 0 h 715"/>
                  <a:gd name="T98" fmla="*/ 0 w 1559"/>
                  <a:gd name="T99" fmla="*/ 0 h 715"/>
                  <a:gd name="T100" fmla="*/ 0 w 1559"/>
                  <a:gd name="T101" fmla="*/ 0 h 715"/>
                  <a:gd name="T102" fmla="*/ 0 w 1559"/>
                  <a:gd name="T103" fmla="*/ 0 h 715"/>
                  <a:gd name="T104" fmla="*/ 0 w 1559"/>
                  <a:gd name="T105" fmla="*/ 0 h 715"/>
                  <a:gd name="T106" fmla="*/ 0 w 1559"/>
                  <a:gd name="T107" fmla="*/ 0 h 715"/>
                  <a:gd name="T108" fmla="*/ 0 w 1559"/>
                  <a:gd name="T109" fmla="*/ 0 h 715"/>
                  <a:gd name="T110" fmla="*/ 0 w 1559"/>
                  <a:gd name="T111" fmla="*/ 0 h 715"/>
                  <a:gd name="T112" fmla="*/ 0 w 1559"/>
                  <a:gd name="T113" fmla="*/ 1 h 715"/>
                  <a:gd name="T114" fmla="*/ 0 w 1559"/>
                  <a:gd name="T115" fmla="*/ 1 h 715"/>
                  <a:gd name="T116" fmla="*/ 0 w 1559"/>
                  <a:gd name="T117" fmla="*/ 1 h 715"/>
                  <a:gd name="T118" fmla="*/ 0 w 1559"/>
                  <a:gd name="T119" fmla="*/ 1 h 715"/>
                  <a:gd name="T120" fmla="*/ 0 w 1559"/>
                  <a:gd name="T121" fmla="*/ 1 h 7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59"/>
                  <a:gd name="T184" fmla="*/ 0 h 715"/>
                  <a:gd name="T185" fmla="*/ 1559 w 1559"/>
                  <a:gd name="T186" fmla="*/ 715 h 7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59" h="715">
                    <a:moveTo>
                      <a:pt x="147" y="669"/>
                    </a:moveTo>
                    <a:lnTo>
                      <a:pt x="149" y="669"/>
                    </a:lnTo>
                    <a:lnTo>
                      <a:pt x="144" y="668"/>
                    </a:lnTo>
                    <a:lnTo>
                      <a:pt x="189" y="668"/>
                    </a:lnTo>
                    <a:cubicBezTo>
                      <a:pt x="201" y="668"/>
                      <a:pt x="212" y="679"/>
                      <a:pt x="212" y="691"/>
                    </a:cubicBezTo>
                    <a:cubicBezTo>
                      <a:pt x="212" y="704"/>
                      <a:pt x="201" y="715"/>
                      <a:pt x="189" y="715"/>
                    </a:cubicBezTo>
                    <a:lnTo>
                      <a:pt x="144" y="715"/>
                    </a:lnTo>
                    <a:cubicBezTo>
                      <a:pt x="143" y="715"/>
                      <a:pt x="142" y="714"/>
                      <a:pt x="140" y="714"/>
                    </a:cubicBezTo>
                    <a:lnTo>
                      <a:pt x="138" y="714"/>
                    </a:lnTo>
                    <a:cubicBezTo>
                      <a:pt x="126" y="711"/>
                      <a:pt x="118" y="699"/>
                      <a:pt x="120" y="687"/>
                    </a:cubicBezTo>
                    <a:cubicBezTo>
                      <a:pt x="122" y="674"/>
                      <a:pt x="135" y="666"/>
                      <a:pt x="147" y="669"/>
                    </a:cubicBezTo>
                    <a:close/>
                    <a:moveTo>
                      <a:pt x="281" y="668"/>
                    </a:moveTo>
                    <a:lnTo>
                      <a:pt x="327" y="668"/>
                    </a:lnTo>
                    <a:cubicBezTo>
                      <a:pt x="340" y="668"/>
                      <a:pt x="350" y="679"/>
                      <a:pt x="350" y="691"/>
                    </a:cubicBezTo>
                    <a:cubicBezTo>
                      <a:pt x="350" y="704"/>
                      <a:pt x="340" y="715"/>
                      <a:pt x="327" y="715"/>
                    </a:cubicBezTo>
                    <a:lnTo>
                      <a:pt x="281" y="715"/>
                    </a:lnTo>
                    <a:cubicBezTo>
                      <a:pt x="268" y="715"/>
                      <a:pt x="258" y="704"/>
                      <a:pt x="258" y="691"/>
                    </a:cubicBezTo>
                    <a:cubicBezTo>
                      <a:pt x="258" y="679"/>
                      <a:pt x="268" y="668"/>
                      <a:pt x="281" y="668"/>
                    </a:cubicBezTo>
                    <a:close/>
                    <a:moveTo>
                      <a:pt x="419" y="668"/>
                    </a:moveTo>
                    <a:lnTo>
                      <a:pt x="465" y="668"/>
                    </a:lnTo>
                    <a:cubicBezTo>
                      <a:pt x="478" y="668"/>
                      <a:pt x="488" y="679"/>
                      <a:pt x="488" y="691"/>
                    </a:cubicBezTo>
                    <a:cubicBezTo>
                      <a:pt x="488" y="704"/>
                      <a:pt x="478" y="715"/>
                      <a:pt x="465" y="715"/>
                    </a:cubicBezTo>
                    <a:lnTo>
                      <a:pt x="419" y="715"/>
                    </a:lnTo>
                    <a:cubicBezTo>
                      <a:pt x="406" y="715"/>
                      <a:pt x="396" y="704"/>
                      <a:pt x="396" y="691"/>
                    </a:cubicBezTo>
                    <a:cubicBezTo>
                      <a:pt x="396" y="679"/>
                      <a:pt x="406" y="668"/>
                      <a:pt x="419" y="668"/>
                    </a:cubicBezTo>
                    <a:close/>
                    <a:moveTo>
                      <a:pt x="557" y="668"/>
                    </a:moveTo>
                    <a:lnTo>
                      <a:pt x="603" y="668"/>
                    </a:lnTo>
                    <a:cubicBezTo>
                      <a:pt x="616" y="668"/>
                      <a:pt x="627" y="679"/>
                      <a:pt x="627" y="691"/>
                    </a:cubicBezTo>
                    <a:cubicBezTo>
                      <a:pt x="627" y="704"/>
                      <a:pt x="616" y="715"/>
                      <a:pt x="603" y="715"/>
                    </a:cubicBezTo>
                    <a:lnTo>
                      <a:pt x="557" y="715"/>
                    </a:lnTo>
                    <a:cubicBezTo>
                      <a:pt x="545" y="715"/>
                      <a:pt x="534" y="704"/>
                      <a:pt x="534" y="691"/>
                    </a:cubicBezTo>
                    <a:cubicBezTo>
                      <a:pt x="534" y="679"/>
                      <a:pt x="545" y="668"/>
                      <a:pt x="557" y="668"/>
                    </a:cubicBezTo>
                    <a:close/>
                    <a:moveTo>
                      <a:pt x="696" y="668"/>
                    </a:moveTo>
                    <a:lnTo>
                      <a:pt x="742" y="668"/>
                    </a:lnTo>
                    <a:cubicBezTo>
                      <a:pt x="754" y="668"/>
                      <a:pt x="765" y="679"/>
                      <a:pt x="765" y="691"/>
                    </a:cubicBezTo>
                    <a:cubicBezTo>
                      <a:pt x="765" y="704"/>
                      <a:pt x="754" y="715"/>
                      <a:pt x="742" y="715"/>
                    </a:cubicBezTo>
                    <a:lnTo>
                      <a:pt x="696" y="715"/>
                    </a:lnTo>
                    <a:cubicBezTo>
                      <a:pt x="683" y="715"/>
                      <a:pt x="673" y="704"/>
                      <a:pt x="673" y="691"/>
                    </a:cubicBezTo>
                    <a:cubicBezTo>
                      <a:pt x="673" y="679"/>
                      <a:pt x="683" y="668"/>
                      <a:pt x="696" y="668"/>
                    </a:cubicBezTo>
                    <a:close/>
                    <a:moveTo>
                      <a:pt x="834" y="668"/>
                    </a:moveTo>
                    <a:lnTo>
                      <a:pt x="880" y="668"/>
                    </a:lnTo>
                    <a:cubicBezTo>
                      <a:pt x="893" y="668"/>
                      <a:pt x="903" y="679"/>
                      <a:pt x="903" y="691"/>
                    </a:cubicBezTo>
                    <a:cubicBezTo>
                      <a:pt x="903" y="704"/>
                      <a:pt x="893" y="715"/>
                      <a:pt x="880" y="715"/>
                    </a:cubicBezTo>
                    <a:lnTo>
                      <a:pt x="834" y="715"/>
                    </a:lnTo>
                    <a:cubicBezTo>
                      <a:pt x="821" y="715"/>
                      <a:pt x="811" y="704"/>
                      <a:pt x="811" y="691"/>
                    </a:cubicBezTo>
                    <a:cubicBezTo>
                      <a:pt x="811" y="679"/>
                      <a:pt x="821" y="668"/>
                      <a:pt x="834" y="668"/>
                    </a:cubicBezTo>
                    <a:close/>
                    <a:moveTo>
                      <a:pt x="972" y="668"/>
                    </a:moveTo>
                    <a:lnTo>
                      <a:pt x="1018" y="668"/>
                    </a:lnTo>
                    <a:cubicBezTo>
                      <a:pt x="1031" y="668"/>
                      <a:pt x="1041" y="679"/>
                      <a:pt x="1041" y="691"/>
                    </a:cubicBezTo>
                    <a:cubicBezTo>
                      <a:pt x="1041" y="704"/>
                      <a:pt x="1031" y="715"/>
                      <a:pt x="1018" y="715"/>
                    </a:cubicBezTo>
                    <a:lnTo>
                      <a:pt x="972" y="715"/>
                    </a:lnTo>
                    <a:cubicBezTo>
                      <a:pt x="959" y="715"/>
                      <a:pt x="949" y="704"/>
                      <a:pt x="949" y="691"/>
                    </a:cubicBezTo>
                    <a:cubicBezTo>
                      <a:pt x="949" y="679"/>
                      <a:pt x="959" y="668"/>
                      <a:pt x="972" y="668"/>
                    </a:cubicBezTo>
                    <a:close/>
                    <a:moveTo>
                      <a:pt x="1110" y="668"/>
                    </a:moveTo>
                    <a:lnTo>
                      <a:pt x="1156" y="668"/>
                    </a:lnTo>
                    <a:cubicBezTo>
                      <a:pt x="1169" y="668"/>
                      <a:pt x="1179" y="679"/>
                      <a:pt x="1179" y="691"/>
                    </a:cubicBezTo>
                    <a:cubicBezTo>
                      <a:pt x="1179" y="704"/>
                      <a:pt x="1169" y="715"/>
                      <a:pt x="1156" y="715"/>
                    </a:cubicBezTo>
                    <a:lnTo>
                      <a:pt x="1110" y="715"/>
                    </a:lnTo>
                    <a:cubicBezTo>
                      <a:pt x="1098" y="715"/>
                      <a:pt x="1087" y="704"/>
                      <a:pt x="1087" y="691"/>
                    </a:cubicBezTo>
                    <a:cubicBezTo>
                      <a:pt x="1087" y="679"/>
                      <a:pt x="1098" y="668"/>
                      <a:pt x="1110" y="668"/>
                    </a:cubicBezTo>
                    <a:close/>
                    <a:moveTo>
                      <a:pt x="1249" y="668"/>
                    </a:moveTo>
                    <a:lnTo>
                      <a:pt x="1295" y="668"/>
                    </a:lnTo>
                    <a:cubicBezTo>
                      <a:pt x="1307" y="668"/>
                      <a:pt x="1318" y="679"/>
                      <a:pt x="1318" y="691"/>
                    </a:cubicBezTo>
                    <a:cubicBezTo>
                      <a:pt x="1318" y="704"/>
                      <a:pt x="1307" y="715"/>
                      <a:pt x="1295" y="715"/>
                    </a:cubicBezTo>
                    <a:lnTo>
                      <a:pt x="1249" y="715"/>
                    </a:lnTo>
                    <a:cubicBezTo>
                      <a:pt x="1236" y="715"/>
                      <a:pt x="1226" y="704"/>
                      <a:pt x="1226" y="691"/>
                    </a:cubicBezTo>
                    <a:cubicBezTo>
                      <a:pt x="1226" y="679"/>
                      <a:pt x="1236" y="668"/>
                      <a:pt x="1249" y="668"/>
                    </a:cubicBezTo>
                    <a:close/>
                    <a:moveTo>
                      <a:pt x="1387" y="668"/>
                    </a:moveTo>
                    <a:lnTo>
                      <a:pt x="1414" y="668"/>
                    </a:lnTo>
                    <a:lnTo>
                      <a:pt x="1410" y="669"/>
                    </a:lnTo>
                    <a:lnTo>
                      <a:pt x="1428" y="665"/>
                    </a:lnTo>
                    <a:cubicBezTo>
                      <a:pt x="1441" y="663"/>
                      <a:pt x="1453" y="671"/>
                      <a:pt x="1455" y="684"/>
                    </a:cubicBezTo>
                    <a:cubicBezTo>
                      <a:pt x="1458" y="696"/>
                      <a:pt x="1449" y="708"/>
                      <a:pt x="1437" y="711"/>
                    </a:cubicBezTo>
                    <a:lnTo>
                      <a:pt x="1419" y="714"/>
                    </a:lnTo>
                    <a:cubicBezTo>
                      <a:pt x="1417" y="714"/>
                      <a:pt x="1416" y="715"/>
                      <a:pt x="1414" y="715"/>
                    </a:cubicBezTo>
                    <a:lnTo>
                      <a:pt x="1387" y="715"/>
                    </a:lnTo>
                    <a:cubicBezTo>
                      <a:pt x="1374" y="715"/>
                      <a:pt x="1364" y="704"/>
                      <a:pt x="1364" y="691"/>
                    </a:cubicBezTo>
                    <a:cubicBezTo>
                      <a:pt x="1364" y="679"/>
                      <a:pt x="1374" y="668"/>
                      <a:pt x="1387" y="668"/>
                    </a:cubicBezTo>
                    <a:close/>
                    <a:moveTo>
                      <a:pt x="1490" y="630"/>
                    </a:moveTo>
                    <a:lnTo>
                      <a:pt x="1507" y="605"/>
                    </a:lnTo>
                    <a:lnTo>
                      <a:pt x="1504" y="613"/>
                    </a:lnTo>
                    <a:lnTo>
                      <a:pt x="1507" y="598"/>
                    </a:lnTo>
                    <a:cubicBezTo>
                      <a:pt x="1509" y="586"/>
                      <a:pt x="1521" y="578"/>
                      <a:pt x="1534" y="580"/>
                    </a:cubicBezTo>
                    <a:cubicBezTo>
                      <a:pt x="1546" y="582"/>
                      <a:pt x="1554" y="594"/>
                      <a:pt x="1552" y="607"/>
                    </a:cubicBezTo>
                    <a:lnTo>
                      <a:pt x="1549" y="622"/>
                    </a:lnTo>
                    <a:cubicBezTo>
                      <a:pt x="1549" y="625"/>
                      <a:pt x="1547" y="628"/>
                      <a:pt x="1546" y="630"/>
                    </a:cubicBezTo>
                    <a:lnTo>
                      <a:pt x="1528" y="656"/>
                    </a:lnTo>
                    <a:cubicBezTo>
                      <a:pt x="1521" y="667"/>
                      <a:pt x="1507" y="669"/>
                      <a:pt x="1497" y="662"/>
                    </a:cubicBezTo>
                    <a:cubicBezTo>
                      <a:pt x="1486" y="655"/>
                      <a:pt x="1483" y="641"/>
                      <a:pt x="1490" y="630"/>
                    </a:cubicBezTo>
                    <a:close/>
                    <a:moveTo>
                      <a:pt x="1512" y="511"/>
                    </a:moveTo>
                    <a:lnTo>
                      <a:pt x="1512" y="465"/>
                    </a:lnTo>
                    <a:cubicBezTo>
                      <a:pt x="1512" y="452"/>
                      <a:pt x="1523" y="442"/>
                      <a:pt x="1535" y="442"/>
                    </a:cubicBezTo>
                    <a:cubicBezTo>
                      <a:pt x="1548" y="442"/>
                      <a:pt x="1559" y="452"/>
                      <a:pt x="1559" y="465"/>
                    </a:cubicBezTo>
                    <a:lnTo>
                      <a:pt x="1559" y="511"/>
                    </a:lnTo>
                    <a:cubicBezTo>
                      <a:pt x="1559" y="524"/>
                      <a:pt x="1548" y="534"/>
                      <a:pt x="1535" y="534"/>
                    </a:cubicBezTo>
                    <a:cubicBezTo>
                      <a:pt x="1523" y="534"/>
                      <a:pt x="1512" y="524"/>
                      <a:pt x="1512" y="511"/>
                    </a:cubicBezTo>
                    <a:close/>
                    <a:moveTo>
                      <a:pt x="1512" y="373"/>
                    </a:moveTo>
                    <a:lnTo>
                      <a:pt x="1512" y="327"/>
                    </a:lnTo>
                    <a:cubicBezTo>
                      <a:pt x="1512" y="314"/>
                      <a:pt x="1523" y="304"/>
                      <a:pt x="1535" y="304"/>
                    </a:cubicBezTo>
                    <a:cubicBezTo>
                      <a:pt x="1548" y="304"/>
                      <a:pt x="1559" y="314"/>
                      <a:pt x="1559" y="327"/>
                    </a:cubicBezTo>
                    <a:lnTo>
                      <a:pt x="1559" y="373"/>
                    </a:lnTo>
                    <a:cubicBezTo>
                      <a:pt x="1559" y="386"/>
                      <a:pt x="1548" y="396"/>
                      <a:pt x="1535" y="396"/>
                    </a:cubicBezTo>
                    <a:cubicBezTo>
                      <a:pt x="1523" y="396"/>
                      <a:pt x="1512" y="386"/>
                      <a:pt x="1512" y="373"/>
                    </a:cubicBezTo>
                    <a:close/>
                    <a:moveTo>
                      <a:pt x="1512" y="235"/>
                    </a:moveTo>
                    <a:lnTo>
                      <a:pt x="1512" y="188"/>
                    </a:lnTo>
                    <a:cubicBezTo>
                      <a:pt x="1512" y="176"/>
                      <a:pt x="1523" y="165"/>
                      <a:pt x="1535" y="165"/>
                    </a:cubicBezTo>
                    <a:cubicBezTo>
                      <a:pt x="1548" y="165"/>
                      <a:pt x="1559" y="176"/>
                      <a:pt x="1559" y="188"/>
                    </a:cubicBezTo>
                    <a:lnTo>
                      <a:pt x="1559" y="235"/>
                    </a:lnTo>
                    <a:cubicBezTo>
                      <a:pt x="1559" y="247"/>
                      <a:pt x="1548" y="258"/>
                      <a:pt x="1535" y="258"/>
                    </a:cubicBezTo>
                    <a:cubicBezTo>
                      <a:pt x="1523" y="258"/>
                      <a:pt x="1512" y="247"/>
                      <a:pt x="1512" y="235"/>
                    </a:cubicBezTo>
                    <a:close/>
                    <a:moveTo>
                      <a:pt x="1506" y="111"/>
                    </a:moveTo>
                    <a:lnTo>
                      <a:pt x="1481" y="74"/>
                    </a:lnTo>
                    <a:lnTo>
                      <a:pt x="1488" y="81"/>
                    </a:lnTo>
                    <a:lnTo>
                      <a:pt x="1486" y="79"/>
                    </a:lnTo>
                    <a:cubicBezTo>
                      <a:pt x="1475" y="72"/>
                      <a:pt x="1472" y="58"/>
                      <a:pt x="1479" y="47"/>
                    </a:cubicBezTo>
                    <a:cubicBezTo>
                      <a:pt x="1486" y="37"/>
                      <a:pt x="1501" y="34"/>
                      <a:pt x="1511" y="41"/>
                    </a:cubicBezTo>
                    <a:lnTo>
                      <a:pt x="1513" y="42"/>
                    </a:lnTo>
                    <a:cubicBezTo>
                      <a:pt x="1516" y="44"/>
                      <a:pt x="1518" y="46"/>
                      <a:pt x="1519" y="48"/>
                    </a:cubicBezTo>
                    <a:lnTo>
                      <a:pt x="1544" y="85"/>
                    </a:lnTo>
                    <a:cubicBezTo>
                      <a:pt x="1551" y="95"/>
                      <a:pt x="1549" y="109"/>
                      <a:pt x="1538" y="117"/>
                    </a:cubicBezTo>
                    <a:cubicBezTo>
                      <a:pt x="1528" y="124"/>
                      <a:pt x="1513" y="121"/>
                      <a:pt x="1506" y="111"/>
                    </a:cubicBezTo>
                    <a:close/>
                    <a:moveTo>
                      <a:pt x="1410" y="48"/>
                    </a:moveTo>
                    <a:lnTo>
                      <a:pt x="1410" y="48"/>
                    </a:lnTo>
                    <a:cubicBezTo>
                      <a:pt x="1397" y="45"/>
                      <a:pt x="1389" y="33"/>
                      <a:pt x="1392" y="21"/>
                    </a:cubicBezTo>
                    <a:cubicBezTo>
                      <a:pt x="1395" y="8"/>
                      <a:pt x="1407" y="0"/>
                      <a:pt x="1419" y="3"/>
                    </a:cubicBezTo>
                    <a:lnTo>
                      <a:pt x="1420" y="3"/>
                    </a:lnTo>
                    <a:cubicBezTo>
                      <a:pt x="1432" y="6"/>
                      <a:pt x="1440" y="18"/>
                      <a:pt x="1437" y="30"/>
                    </a:cubicBezTo>
                    <a:cubicBezTo>
                      <a:pt x="1435" y="43"/>
                      <a:pt x="1423" y="51"/>
                      <a:pt x="1410" y="48"/>
                    </a:cubicBezTo>
                    <a:close/>
                    <a:moveTo>
                      <a:pt x="1414" y="49"/>
                    </a:moveTo>
                    <a:lnTo>
                      <a:pt x="1369" y="49"/>
                    </a:lnTo>
                    <a:cubicBezTo>
                      <a:pt x="1356" y="49"/>
                      <a:pt x="1346" y="38"/>
                      <a:pt x="1346" y="25"/>
                    </a:cubicBezTo>
                    <a:cubicBezTo>
                      <a:pt x="1346" y="13"/>
                      <a:pt x="1356" y="2"/>
                      <a:pt x="1369" y="2"/>
                    </a:cubicBezTo>
                    <a:lnTo>
                      <a:pt x="1414" y="2"/>
                    </a:lnTo>
                    <a:cubicBezTo>
                      <a:pt x="1427" y="2"/>
                      <a:pt x="1438" y="13"/>
                      <a:pt x="1438" y="25"/>
                    </a:cubicBezTo>
                    <a:cubicBezTo>
                      <a:pt x="1438" y="38"/>
                      <a:pt x="1427" y="49"/>
                      <a:pt x="1414" y="49"/>
                    </a:cubicBezTo>
                    <a:close/>
                    <a:moveTo>
                      <a:pt x="1277" y="49"/>
                    </a:moveTo>
                    <a:lnTo>
                      <a:pt x="1231" y="49"/>
                    </a:lnTo>
                    <a:cubicBezTo>
                      <a:pt x="1218" y="49"/>
                      <a:pt x="1208" y="38"/>
                      <a:pt x="1208" y="25"/>
                    </a:cubicBezTo>
                    <a:cubicBezTo>
                      <a:pt x="1208" y="13"/>
                      <a:pt x="1218" y="2"/>
                      <a:pt x="1231" y="2"/>
                    </a:cubicBezTo>
                    <a:lnTo>
                      <a:pt x="1277" y="2"/>
                    </a:lnTo>
                    <a:cubicBezTo>
                      <a:pt x="1289" y="2"/>
                      <a:pt x="1300" y="13"/>
                      <a:pt x="1300" y="25"/>
                    </a:cubicBezTo>
                    <a:cubicBezTo>
                      <a:pt x="1300" y="38"/>
                      <a:pt x="1289" y="49"/>
                      <a:pt x="1277" y="49"/>
                    </a:cubicBezTo>
                    <a:close/>
                    <a:moveTo>
                      <a:pt x="1138" y="49"/>
                    </a:moveTo>
                    <a:lnTo>
                      <a:pt x="1092" y="49"/>
                    </a:lnTo>
                    <a:cubicBezTo>
                      <a:pt x="1080" y="49"/>
                      <a:pt x="1069" y="38"/>
                      <a:pt x="1069" y="25"/>
                    </a:cubicBezTo>
                    <a:cubicBezTo>
                      <a:pt x="1069" y="13"/>
                      <a:pt x="1080" y="2"/>
                      <a:pt x="1092" y="2"/>
                    </a:cubicBezTo>
                    <a:lnTo>
                      <a:pt x="1138" y="2"/>
                    </a:lnTo>
                    <a:cubicBezTo>
                      <a:pt x="1151" y="2"/>
                      <a:pt x="1161" y="13"/>
                      <a:pt x="1161" y="25"/>
                    </a:cubicBezTo>
                    <a:cubicBezTo>
                      <a:pt x="1161" y="38"/>
                      <a:pt x="1151" y="49"/>
                      <a:pt x="1138" y="49"/>
                    </a:cubicBezTo>
                    <a:close/>
                    <a:moveTo>
                      <a:pt x="1000" y="49"/>
                    </a:moveTo>
                    <a:lnTo>
                      <a:pt x="954" y="49"/>
                    </a:lnTo>
                    <a:cubicBezTo>
                      <a:pt x="941" y="49"/>
                      <a:pt x="931" y="38"/>
                      <a:pt x="931" y="25"/>
                    </a:cubicBezTo>
                    <a:cubicBezTo>
                      <a:pt x="931" y="13"/>
                      <a:pt x="941" y="2"/>
                      <a:pt x="954" y="2"/>
                    </a:cubicBezTo>
                    <a:lnTo>
                      <a:pt x="1000" y="2"/>
                    </a:lnTo>
                    <a:cubicBezTo>
                      <a:pt x="1013" y="2"/>
                      <a:pt x="1023" y="13"/>
                      <a:pt x="1023" y="25"/>
                    </a:cubicBezTo>
                    <a:cubicBezTo>
                      <a:pt x="1023" y="38"/>
                      <a:pt x="1013" y="49"/>
                      <a:pt x="1000" y="49"/>
                    </a:cubicBezTo>
                    <a:close/>
                    <a:moveTo>
                      <a:pt x="862" y="49"/>
                    </a:moveTo>
                    <a:lnTo>
                      <a:pt x="816" y="49"/>
                    </a:lnTo>
                    <a:cubicBezTo>
                      <a:pt x="803" y="49"/>
                      <a:pt x="793" y="38"/>
                      <a:pt x="793" y="25"/>
                    </a:cubicBezTo>
                    <a:cubicBezTo>
                      <a:pt x="793" y="13"/>
                      <a:pt x="803" y="2"/>
                      <a:pt x="816" y="2"/>
                    </a:cubicBezTo>
                    <a:lnTo>
                      <a:pt x="862" y="2"/>
                    </a:lnTo>
                    <a:cubicBezTo>
                      <a:pt x="875" y="2"/>
                      <a:pt x="885" y="13"/>
                      <a:pt x="885" y="25"/>
                    </a:cubicBezTo>
                    <a:cubicBezTo>
                      <a:pt x="885" y="38"/>
                      <a:pt x="875" y="49"/>
                      <a:pt x="862" y="49"/>
                    </a:cubicBezTo>
                    <a:close/>
                    <a:moveTo>
                      <a:pt x="724" y="49"/>
                    </a:moveTo>
                    <a:lnTo>
                      <a:pt x="678" y="49"/>
                    </a:lnTo>
                    <a:cubicBezTo>
                      <a:pt x="665" y="49"/>
                      <a:pt x="655" y="38"/>
                      <a:pt x="655" y="25"/>
                    </a:cubicBezTo>
                    <a:cubicBezTo>
                      <a:pt x="655" y="13"/>
                      <a:pt x="665" y="2"/>
                      <a:pt x="678" y="2"/>
                    </a:cubicBezTo>
                    <a:lnTo>
                      <a:pt x="724" y="2"/>
                    </a:lnTo>
                    <a:cubicBezTo>
                      <a:pt x="736" y="2"/>
                      <a:pt x="747" y="13"/>
                      <a:pt x="747" y="25"/>
                    </a:cubicBezTo>
                    <a:cubicBezTo>
                      <a:pt x="747" y="38"/>
                      <a:pt x="736" y="49"/>
                      <a:pt x="724" y="49"/>
                    </a:cubicBezTo>
                    <a:close/>
                    <a:moveTo>
                      <a:pt x="585" y="49"/>
                    </a:moveTo>
                    <a:lnTo>
                      <a:pt x="539" y="49"/>
                    </a:lnTo>
                    <a:cubicBezTo>
                      <a:pt x="527" y="49"/>
                      <a:pt x="516" y="38"/>
                      <a:pt x="516" y="25"/>
                    </a:cubicBezTo>
                    <a:cubicBezTo>
                      <a:pt x="516" y="13"/>
                      <a:pt x="527" y="2"/>
                      <a:pt x="539" y="2"/>
                    </a:cubicBezTo>
                    <a:lnTo>
                      <a:pt x="585" y="2"/>
                    </a:lnTo>
                    <a:cubicBezTo>
                      <a:pt x="598" y="2"/>
                      <a:pt x="609" y="13"/>
                      <a:pt x="609" y="25"/>
                    </a:cubicBezTo>
                    <a:cubicBezTo>
                      <a:pt x="609" y="38"/>
                      <a:pt x="598" y="49"/>
                      <a:pt x="585" y="49"/>
                    </a:cubicBezTo>
                    <a:close/>
                    <a:moveTo>
                      <a:pt x="447" y="49"/>
                    </a:moveTo>
                    <a:lnTo>
                      <a:pt x="401" y="49"/>
                    </a:lnTo>
                    <a:cubicBezTo>
                      <a:pt x="388" y="49"/>
                      <a:pt x="378" y="38"/>
                      <a:pt x="378" y="25"/>
                    </a:cubicBezTo>
                    <a:cubicBezTo>
                      <a:pt x="378" y="13"/>
                      <a:pt x="388" y="2"/>
                      <a:pt x="401" y="2"/>
                    </a:cubicBezTo>
                    <a:lnTo>
                      <a:pt x="447" y="2"/>
                    </a:lnTo>
                    <a:cubicBezTo>
                      <a:pt x="460" y="2"/>
                      <a:pt x="470" y="13"/>
                      <a:pt x="470" y="25"/>
                    </a:cubicBezTo>
                    <a:cubicBezTo>
                      <a:pt x="470" y="38"/>
                      <a:pt x="460" y="49"/>
                      <a:pt x="447" y="49"/>
                    </a:cubicBezTo>
                    <a:close/>
                    <a:moveTo>
                      <a:pt x="309" y="49"/>
                    </a:moveTo>
                    <a:lnTo>
                      <a:pt x="263" y="49"/>
                    </a:lnTo>
                    <a:cubicBezTo>
                      <a:pt x="250" y="49"/>
                      <a:pt x="240" y="38"/>
                      <a:pt x="240" y="25"/>
                    </a:cubicBezTo>
                    <a:cubicBezTo>
                      <a:pt x="240" y="13"/>
                      <a:pt x="250" y="2"/>
                      <a:pt x="263" y="2"/>
                    </a:cubicBezTo>
                    <a:lnTo>
                      <a:pt x="309" y="2"/>
                    </a:lnTo>
                    <a:cubicBezTo>
                      <a:pt x="322" y="2"/>
                      <a:pt x="332" y="13"/>
                      <a:pt x="332" y="25"/>
                    </a:cubicBezTo>
                    <a:cubicBezTo>
                      <a:pt x="332" y="38"/>
                      <a:pt x="322" y="49"/>
                      <a:pt x="309" y="49"/>
                    </a:cubicBezTo>
                    <a:close/>
                    <a:moveTo>
                      <a:pt x="171" y="49"/>
                    </a:moveTo>
                    <a:lnTo>
                      <a:pt x="144" y="49"/>
                    </a:lnTo>
                    <a:lnTo>
                      <a:pt x="149" y="48"/>
                    </a:lnTo>
                    <a:lnTo>
                      <a:pt x="130" y="52"/>
                    </a:lnTo>
                    <a:cubicBezTo>
                      <a:pt x="117" y="55"/>
                      <a:pt x="105" y="47"/>
                      <a:pt x="103" y="34"/>
                    </a:cubicBezTo>
                    <a:cubicBezTo>
                      <a:pt x="100" y="22"/>
                      <a:pt x="108" y="10"/>
                      <a:pt x="120" y="7"/>
                    </a:cubicBezTo>
                    <a:lnTo>
                      <a:pt x="140" y="3"/>
                    </a:lnTo>
                    <a:cubicBezTo>
                      <a:pt x="141" y="3"/>
                      <a:pt x="143" y="2"/>
                      <a:pt x="144" y="2"/>
                    </a:cubicBezTo>
                    <a:lnTo>
                      <a:pt x="171" y="2"/>
                    </a:lnTo>
                    <a:cubicBezTo>
                      <a:pt x="183" y="2"/>
                      <a:pt x="194" y="13"/>
                      <a:pt x="194" y="25"/>
                    </a:cubicBezTo>
                    <a:cubicBezTo>
                      <a:pt x="194" y="38"/>
                      <a:pt x="183" y="49"/>
                      <a:pt x="171" y="49"/>
                    </a:cubicBezTo>
                    <a:close/>
                    <a:moveTo>
                      <a:pt x="68" y="89"/>
                    </a:moveTo>
                    <a:lnTo>
                      <a:pt x="51" y="112"/>
                    </a:lnTo>
                    <a:lnTo>
                      <a:pt x="55" y="104"/>
                    </a:lnTo>
                    <a:lnTo>
                      <a:pt x="52" y="121"/>
                    </a:lnTo>
                    <a:cubicBezTo>
                      <a:pt x="49" y="133"/>
                      <a:pt x="37" y="141"/>
                      <a:pt x="25" y="139"/>
                    </a:cubicBezTo>
                    <a:cubicBezTo>
                      <a:pt x="12" y="136"/>
                      <a:pt x="4" y="124"/>
                      <a:pt x="7" y="112"/>
                    </a:cubicBezTo>
                    <a:lnTo>
                      <a:pt x="10" y="95"/>
                    </a:lnTo>
                    <a:cubicBezTo>
                      <a:pt x="10" y="92"/>
                      <a:pt x="12" y="89"/>
                      <a:pt x="13" y="86"/>
                    </a:cubicBezTo>
                    <a:lnTo>
                      <a:pt x="30" y="63"/>
                    </a:lnTo>
                    <a:cubicBezTo>
                      <a:pt x="37" y="52"/>
                      <a:pt x="51" y="49"/>
                      <a:pt x="62" y="57"/>
                    </a:cubicBezTo>
                    <a:cubicBezTo>
                      <a:pt x="72" y="64"/>
                      <a:pt x="75" y="78"/>
                      <a:pt x="68" y="89"/>
                    </a:cubicBezTo>
                    <a:close/>
                    <a:moveTo>
                      <a:pt x="47" y="208"/>
                    </a:moveTo>
                    <a:lnTo>
                      <a:pt x="47" y="254"/>
                    </a:lnTo>
                    <a:cubicBezTo>
                      <a:pt x="47" y="267"/>
                      <a:pt x="36" y="277"/>
                      <a:pt x="23" y="277"/>
                    </a:cubicBezTo>
                    <a:cubicBezTo>
                      <a:pt x="11" y="277"/>
                      <a:pt x="0" y="267"/>
                      <a:pt x="0" y="254"/>
                    </a:cubicBezTo>
                    <a:lnTo>
                      <a:pt x="0" y="208"/>
                    </a:lnTo>
                    <a:cubicBezTo>
                      <a:pt x="0" y="195"/>
                      <a:pt x="11" y="185"/>
                      <a:pt x="23" y="185"/>
                    </a:cubicBezTo>
                    <a:cubicBezTo>
                      <a:pt x="36" y="185"/>
                      <a:pt x="47" y="195"/>
                      <a:pt x="47" y="208"/>
                    </a:cubicBezTo>
                    <a:close/>
                    <a:moveTo>
                      <a:pt x="47" y="346"/>
                    </a:moveTo>
                    <a:lnTo>
                      <a:pt x="47" y="392"/>
                    </a:lnTo>
                    <a:cubicBezTo>
                      <a:pt x="47" y="405"/>
                      <a:pt x="36" y="415"/>
                      <a:pt x="23" y="415"/>
                    </a:cubicBezTo>
                    <a:cubicBezTo>
                      <a:pt x="11" y="415"/>
                      <a:pt x="0" y="405"/>
                      <a:pt x="0" y="392"/>
                    </a:cubicBezTo>
                    <a:lnTo>
                      <a:pt x="0" y="346"/>
                    </a:lnTo>
                    <a:cubicBezTo>
                      <a:pt x="0" y="333"/>
                      <a:pt x="11" y="323"/>
                      <a:pt x="23" y="323"/>
                    </a:cubicBezTo>
                    <a:cubicBezTo>
                      <a:pt x="36" y="323"/>
                      <a:pt x="47" y="333"/>
                      <a:pt x="47" y="346"/>
                    </a:cubicBezTo>
                    <a:close/>
                    <a:moveTo>
                      <a:pt x="47" y="484"/>
                    </a:moveTo>
                    <a:lnTo>
                      <a:pt x="47" y="530"/>
                    </a:lnTo>
                    <a:cubicBezTo>
                      <a:pt x="47" y="543"/>
                      <a:pt x="36" y="553"/>
                      <a:pt x="23" y="553"/>
                    </a:cubicBezTo>
                    <a:cubicBezTo>
                      <a:pt x="11" y="553"/>
                      <a:pt x="0" y="543"/>
                      <a:pt x="0" y="530"/>
                    </a:cubicBezTo>
                    <a:lnTo>
                      <a:pt x="0" y="484"/>
                    </a:lnTo>
                    <a:cubicBezTo>
                      <a:pt x="0" y="472"/>
                      <a:pt x="11" y="461"/>
                      <a:pt x="23" y="461"/>
                    </a:cubicBezTo>
                    <a:cubicBezTo>
                      <a:pt x="36" y="461"/>
                      <a:pt x="47" y="472"/>
                      <a:pt x="47" y="484"/>
                    </a:cubicBezTo>
                    <a:close/>
                    <a:moveTo>
                      <a:pt x="54" y="608"/>
                    </a:moveTo>
                    <a:lnTo>
                      <a:pt x="78" y="644"/>
                    </a:lnTo>
                    <a:lnTo>
                      <a:pt x="71" y="637"/>
                    </a:lnTo>
                    <a:lnTo>
                      <a:pt x="74" y="639"/>
                    </a:lnTo>
                    <a:cubicBezTo>
                      <a:pt x="85" y="646"/>
                      <a:pt x="88" y="661"/>
                      <a:pt x="81" y="671"/>
                    </a:cubicBezTo>
                    <a:cubicBezTo>
                      <a:pt x="73" y="682"/>
                      <a:pt x="59" y="685"/>
                      <a:pt x="49" y="678"/>
                    </a:cubicBezTo>
                    <a:lnTo>
                      <a:pt x="46" y="676"/>
                    </a:lnTo>
                    <a:cubicBezTo>
                      <a:pt x="43" y="674"/>
                      <a:pt x="41" y="672"/>
                      <a:pt x="39" y="669"/>
                    </a:cubicBezTo>
                    <a:lnTo>
                      <a:pt x="16" y="634"/>
                    </a:lnTo>
                    <a:cubicBezTo>
                      <a:pt x="9" y="623"/>
                      <a:pt x="11" y="609"/>
                      <a:pt x="22" y="602"/>
                    </a:cubicBezTo>
                    <a:cubicBezTo>
                      <a:pt x="33" y="595"/>
                      <a:pt x="47" y="598"/>
                      <a:pt x="54" y="608"/>
                    </a:cubicBezTo>
                    <a:close/>
                  </a:path>
                </a:pathLst>
              </a:custGeom>
              <a:solidFill>
                <a:srgbClr val="003399"/>
              </a:solidFill>
              <a:ln w="7938">
                <a:solidFill>
                  <a:srgbClr val="00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321"/>
              <p:cNvSpPr>
                <a:spLocks noChangeArrowheads="1"/>
              </p:cNvSpPr>
              <p:nvPr/>
            </p:nvSpPr>
            <p:spPr bwMode="auto">
              <a:xfrm>
                <a:off x="5170" y="2626"/>
                <a:ext cx="31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Channel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4" name="Rectangle 322"/>
              <p:cNvSpPr>
                <a:spLocks noChangeArrowheads="1"/>
              </p:cNvSpPr>
              <p:nvPr/>
            </p:nvSpPr>
            <p:spPr bwMode="auto">
              <a:xfrm>
                <a:off x="5129" y="2706"/>
                <a:ext cx="36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Contoller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5" name="Rectangle 323"/>
              <p:cNvSpPr>
                <a:spLocks noChangeArrowheads="1"/>
              </p:cNvSpPr>
              <p:nvPr/>
            </p:nvSpPr>
            <p:spPr bwMode="auto">
              <a:xfrm>
                <a:off x="5441" y="2706"/>
                <a:ext cx="7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800" b="1" i="1">
                    <a:solidFill>
                      <a:srgbClr val="FFFF00"/>
                    </a:solidFill>
                    <a:latin typeface="Arial Narrow" pitchFamily="34" charset="0"/>
                  </a:rPr>
                  <a:t>3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6" name="Rectangle 324"/>
              <p:cNvSpPr>
                <a:spLocks noChangeArrowheads="1"/>
              </p:cNvSpPr>
              <p:nvPr/>
            </p:nvSpPr>
            <p:spPr bwMode="auto">
              <a:xfrm>
                <a:off x="2639" y="3270"/>
                <a:ext cx="333" cy="28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7" name="Rectangle 325"/>
              <p:cNvSpPr>
                <a:spLocks noChangeArrowheads="1"/>
              </p:cNvSpPr>
              <p:nvPr/>
            </p:nvSpPr>
            <p:spPr bwMode="auto">
              <a:xfrm>
                <a:off x="2693" y="3295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8" name="Rectangle 326"/>
              <p:cNvSpPr>
                <a:spLocks noChangeArrowheads="1"/>
              </p:cNvSpPr>
              <p:nvPr/>
            </p:nvSpPr>
            <p:spPr bwMode="auto">
              <a:xfrm>
                <a:off x="2779" y="3406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5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9" name="Rectangle 327"/>
              <p:cNvSpPr>
                <a:spLocks noChangeArrowheads="1"/>
              </p:cNvSpPr>
              <p:nvPr/>
            </p:nvSpPr>
            <p:spPr bwMode="auto">
              <a:xfrm>
                <a:off x="2639" y="3650"/>
                <a:ext cx="333" cy="286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0" name="Rectangle 328"/>
              <p:cNvSpPr>
                <a:spLocks noChangeArrowheads="1"/>
              </p:cNvSpPr>
              <p:nvPr/>
            </p:nvSpPr>
            <p:spPr bwMode="auto">
              <a:xfrm>
                <a:off x="2693" y="3672"/>
                <a:ext cx="27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RISC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1" name="Rectangle 329"/>
              <p:cNvSpPr>
                <a:spLocks noChangeArrowheads="1"/>
              </p:cNvSpPr>
              <p:nvPr/>
            </p:nvSpPr>
            <p:spPr bwMode="auto">
              <a:xfrm>
                <a:off x="2779" y="3788"/>
                <a:ext cx="10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200" b="1">
                    <a:solidFill>
                      <a:srgbClr val="FFFF00"/>
                    </a:solidFill>
                    <a:latin typeface="Arial Narrow" pitchFamily="34" charset="0"/>
                  </a:rPr>
                  <a:t>6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2" name="Freeform 330"/>
              <p:cNvSpPr>
                <a:spLocks/>
              </p:cNvSpPr>
              <p:nvPr/>
            </p:nvSpPr>
            <p:spPr bwMode="auto">
              <a:xfrm>
                <a:off x="3217" y="2061"/>
                <a:ext cx="508" cy="210"/>
              </a:xfrm>
              <a:custGeom>
                <a:avLst/>
                <a:gdLst>
                  <a:gd name="T0" fmla="*/ 508 w 508"/>
                  <a:gd name="T1" fmla="*/ 210 h 210"/>
                  <a:gd name="T2" fmla="*/ 88 w 508"/>
                  <a:gd name="T3" fmla="*/ 210 h 210"/>
                  <a:gd name="T4" fmla="*/ 88 w 508"/>
                  <a:gd name="T5" fmla="*/ 0 h 210"/>
                  <a:gd name="T6" fmla="*/ 0 w 508"/>
                  <a:gd name="T7" fmla="*/ 0 h 2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8"/>
                  <a:gd name="T13" fmla="*/ 0 h 210"/>
                  <a:gd name="T14" fmla="*/ 508 w 508"/>
                  <a:gd name="T15" fmla="*/ 210 h 2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8" h="210">
                    <a:moveTo>
                      <a:pt x="508" y="210"/>
                    </a:moveTo>
                    <a:lnTo>
                      <a:pt x="88" y="210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331"/>
              <p:cNvSpPr>
                <a:spLocks/>
              </p:cNvSpPr>
              <p:nvPr/>
            </p:nvSpPr>
            <p:spPr bwMode="auto">
              <a:xfrm>
                <a:off x="3717" y="2239"/>
                <a:ext cx="63" cy="63"/>
              </a:xfrm>
              <a:custGeom>
                <a:avLst/>
                <a:gdLst>
                  <a:gd name="T0" fmla="*/ 0 w 63"/>
                  <a:gd name="T1" fmla="*/ 0 h 63"/>
                  <a:gd name="T2" fmla="*/ 63 w 63"/>
                  <a:gd name="T3" fmla="*/ 32 h 63"/>
                  <a:gd name="T4" fmla="*/ 0 w 63"/>
                  <a:gd name="T5" fmla="*/ 63 h 63"/>
                  <a:gd name="T6" fmla="*/ 0 w 63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0" y="0"/>
                    </a:moveTo>
                    <a:lnTo>
                      <a:pt x="63" y="32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332"/>
              <p:cNvSpPr>
                <a:spLocks/>
              </p:cNvSpPr>
              <p:nvPr/>
            </p:nvSpPr>
            <p:spPr bwMode="auto">
              <a:xfrm>
                <a:off x="3162" y="203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31 h 63"/>
                  <a:gd name="T4" fmla="*/ 63 w 63"/>
                  <a:gd name="T5" fmla="*/ 0 h 63"/>
                  <a:gd name="T6" fmla="*/ 63 w 63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63" y="63"/>
                    </a:moveTo>
                    <a:lnTo>
                      <a:pt x="0" y="31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Rectangle 333"/>
              <p:cNvSpPr>
                <a:spLocks noChangeArrowheads="1"/>
              </p:cNvSpPr>
              <p:nvPr/>
            </p:nvSpPr>
            <p:spPr bwMode="auto">
              <a:xfrm>
                <a:off x="3875" y="1367"/>
                <a:ext cx="495" cy="238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6" name="Rectangle 334"/>
              <p:cNvSpPr>
                <a:spLocks noChangeArrowheads="1"/>
              </p:cNvSpPr>
              <p:nvPr/>
            </p:nvSpPr>
            <p:spPr bwMode="auto">
              <a:xfrm>
                <a:off x="3875" y="1367"/>
                <a:ext cx="495" cy="238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7" name="Rectangle 335"/>
              <p:cNvSpPr>
                <a:spLocks noChangeArrowheads="1"/>
              </p:cNvSpPr>
              <p:nvPr/>
            </p:nvSpPr>
            <p:spPr bwMode="auto">
              <a:xfrm>
                <a:off x="3956" y="1391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8" name="Rectangle 336"/>
              <p:cNvSpPr>
                <a:spLocks noChangeArrowheads="1"/>
              </p:cNvSpPr>
              <p:nvPr/>
            </p:nvSpPr>
            <p:spPr bwMode="auto">
              <a:xfrm>
                <a:off x="3997" y="1482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9" name="Rectangle 337"/>
              <p:cNvSpPr>
                <a:spLocks noChangeArrowheads="1"/>
              </p:cNvSpPr>
              <p:nvPr/>
            </p:nvSpPr>
            <p:spPr bwMode="auto">
              <a:xfrm>
                <a:off x="4168" y="1482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0" name="Rectangle 338"/>
              <p:cNvSpPr>
                <a:spLocks noChangeArrowheads="1"/>
              </p:cNvSpPr>
              <p:nvPr/>
            </p:nvSpPr>
            <p:spPr bwMode="auto">
              <a:xfrm>
                <a:off x="4208" y="1482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2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1" name="Rectangle 339"/>
              <p:cNvSpPr>
                <a:spLocks noChangeArrowheads="1"/>
              </p:cNvSpPr>
              <p:nvPr/>
            </p:nvSpPr>
            <p:spPr bwMode="auto">
              <a:xfrm>
                <a:off x="4398" y="1367"/>
                <a:ext cx="96" cy="238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2" name="Rectangle 340"/>
              <p:cNvSpPr>
                <a:spLocks noChangeArrowheads="1"/>
              </p:cNvSpPr>
              <p:nvPr/>
            </p:nvSpPr>
            <p:spPr bwMode="auto">
              <a:xfrm>
                <a:off x="4398" y="1367"/>
                <a:ext cx="96" cy="238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3" name="Rectangle 341"/>
              <p:cNvSpPr>
                <a:spLocks noChangeArrowheads="1"/>
              </p:cNvSpPr>
              <p:nvPr/>
            </p:nvSpPr>
            <p:spPr bwMode="auto">
              <a:xfrm rot="5400000">
                <a:off x="4384" y="1427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4" name="Rectangle 342"/>
              <p:cNvSpPr>
                <a:spLocks noChangeArrowheads="1"/>
              </p:cNvSpPr>
              <p:nvPr/>
            </p:nvSpPr>
            <p:spPr bwMode="auto">
              <a:xfrm rot="5400000">
                <a:off x="4402" y="146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5" name="Rectangle 343"/>
              <p:cNvSpPr>
                <a:spLocks noChangeArrowheads="1"/>
              </p:cNvSpPr>
              <p:nvPr/>
            </p:nvSpPr>
            <p:spPr bwMode="auto">
              <a:xfrm>
                <a:off x="3752" y="1367"/>
                <a:ext cx="95" cy="238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6" name="Rectangle 344"/>
              <p:cNvSpPr>
                <a:spLocks noChangeArrowheads="1"/>
              </p:cNvSpPr>
              <p:nvPr/>
            </p:nvSpPr>
            <p:spPr bwMode="auto">
              <a:xfrm>
                <a:off x="3752" y="1367"/>
                <a:ext cx="95" cy="238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7" name="Rectangle 345"/>
              <p:cNvSpPr>
                <a:spLocks noChangeArrowheads="1"/>
              </p:cNvSpPr>
              <p:nvPr/>
            </p:nvSpPr>
            <p:spPr bwMode="auto">
              <a:xfrm rot="5400000">
                <a:off x="3734" y="1427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8" name="Rectangle 346"/>
              <p:cNvSpPr>
                <a:spLocks noChangeArrowheads="1"/>
              </p:cNvSpPr>
              <p:nvPr/>
            </p:nvSpPr>
            <p:spPr bwMode="auto">
              <a:xfrm rot="5400000">
                <a:off x="3752" y="146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9" name="Rectangle 347"/>
              <p:cNvSpPr>
                <a:spLocks noChangeArrowheads="1"/>
              </p:cNvSpPr>
              <p:nvPr/>
            </p:nvSpPr>
            <p:spPr bwMode="auto">
              <a:xfrm>
                <a:off x="3875" y="1034"/>
                <a:ext cx="495" cy="237"/>
              </a:xfrm>
              <a:prstGeom prst="rect">
                <a:avLst/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0" name="Rectangle 348"/>
              <p:cNvSpPr>
                <a:spLocks noChangeArrowheads="1"/>
              </p:cNvSpPr>
              <p:nvPr/>
            </p:nvSpPr>
            <p:spPr bwMode="auto">
              <a:xfrm>
                <a:off x="3875" y="1034"/>
                <a:ext cx="495" cy="237"/>
              </a:xfrm>
              <a:prstGeom prst="rect">
                <a:avLst/>
              </a:prstGeom>
              <a:noFill/>
              <a:ln w="22225" cap="rnd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1" name="Rectangle 349"/>
              <p:cNvSpPr>
                <a:spLocks noChangeArrowheads="1"/>
              </p:cNvSpPr>
              <p:nvPr/>
            </p:nvSpPr>
            <p:spPr bwMode="auto">
              <a:xfrm>
                <a:off x="3956" y="1059"/>
                <a:ext cx="4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Dual Port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2" name="Rectangle 350"/>
              <p:cNvSpPr>
                <a:spLocks noChangeArrowheads="1"/>
              </p:cNvSpPr>
              <p:nvPr/>
            </p:nvSpPr>
            <p:spPr bwMode="auto">
              <a:xfrm>
                <a:off x="3997" y="1149"/>
                <a:ext cx="2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Mem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3" name="Rectangle 351"/>
              <p:cNvSpPr>
                <a:spLocks noChangeArrowheads="1"/>
              </p:cNvSpPr>
              <p:nvPr/>
            </p:nvSpPr>
            <p:spPr bwMode="auto">
              <a:xfrm>
                <a:off x="4168" y="1149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. 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4" name="Rectangle 352"/>
              <p:cNvSpPr>
                <a:spLocks noChangeArrowheads="1"/>
              </p:cNvSpPr>
              <p:nvPr/>
            </p:nvSpPr>
            <p:spPr bwMode="auto">
              <a:xfrm>
                <a:off x="4208" y="1149"/>
                <a:ext cx="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FFFF00"/>
                    </a:solidFill>
                    <a:latin typeface="Arial Narrow" pitchFamily="34" charset="0"/>
                  </a:rPr>
                  <a:t>1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5" name="Rectangle 353"/>
              <p:cNvSpPr>
                <a:spLocks noChangeArrowheads="1"/>
              </p:cNvSpPr>
              <p:nvPr/>
            </p:nvSpPr>
            <p:spPr bwMode="auto">
              <a:xfrm>
                <a:off x="4398" y="1034"/>
                <a:ext cx="96" cy="237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6" name="Rectangle 354"/>
              <p:cNvSpPr>
                <a:spLocks noChangeArrowheads="1"/>
              </p:cNvSpPr>
              <p:nvPr/>
            </p:nvSpPr>
            <p:spPr bwMode="auto">
              <a:xfrm>
                <a:off x="4398" y="1034"/>
                <a:ext cx="96" cy="237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7" name="Rectangle 355"/>
              <p:cNvSpPr>
                <a:spLocks noChangeArrowheads="1"/>
              </p:cNvSpPr>
              <p:nvPr/>
            </p:nvSpPr>
            <p:spPr bwMode="auto">
              <a:xfrm rot="5400000">
                <a:off x="4384" y="1094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8" name="Rectangle 356"/>
              <p:cNvSpPr>
                <a:spLocks noChangeArrowheads="1"/>
              </p:cNvSpPr>
              <p:nvPr/>
            </p:nvSpPr>
            <p:spPr bwMode="auto">
              <a:xfrm rot="5400000">
                <a:off x="4402" y="1137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9" name="Rectangle 357"/>
              <p:cNvSpPr>
                <a:spLocks noChangeArrowheads="1"/>
              </p:cNvSpPr>
              <p:nvPr/>
            </p:nvSpPr>
            <p:spPr bwMode="auto">
              <a:xfrm>
                <a:off x="3752" y="1034"/>
                <a:ext cx="95" cy="237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0" name="Rectangle 358"/>
              <p:cNvSpPr>
                <a:spLocks noChangeArrowheads="1"/>
              </p:cNvSpPr>
              <p:nvPr/>
            </p:nvSpPr>
            <p:spPr bwMode="auto">
              <a:xfrm>
                <a:off x="3752" y="1034"/>
                <a:ext cx="95" cy="237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1" name="Rectangle 359"/>
              <p:cNvSpPr>
                <a:spLocks noChangeArrowheads="1"/>
              </p:cNvSpPr>
              <p:nvPr/>
            </p:nvSpPr>
            <p:spPr bwMode="auto">
              <a:xfrm rot="5400000">
                <a:off x="3734" y="1094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2" name="Rectangle 360"/>
              <p:cNvSpPr>
                <a:spLocks noChangeArrowheads="1"/>
              </p:cNvSpPr>
              <p:nvPr/>
            </p:nvSpPr>
            <p:spPr bwMode="auto">
              <a:xfrm rot="5400000">
                <a:off x="3752" y="1137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3" name="Line 361"/>
              <p:cNvSpPr>
                <a:spLocks noChangeShapeType="1"/>
              </p:cNvSpPr>
              <p:nvPr/>
            </p:nvSpPr>
            <p:spPr bwMode="auto">
              <a:xfrm flipV="1">
                <a:off x="4751" y="2509"/>
                <a:ext cx="114" cy="38"/>
              </a:xfrm>
              <a:prstGeom prst="line">
                <a:avLst/>
              </a:prstGeom>
              <a:noFill/>
              <a:ln w="333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362"/>
              <p:cNvSpPr>
                <a:spLocks noChangeShapeType="1"/>
              </p:cNvSpPr>
              <p:nvPr/>
            </p:nvSpPr>
            <p:spPr bwMode="auto">
              <a:xfrm flipV="1">
                <a:off x="3367" y="2509"/>
                <a:ext cx="114" cy="38"/>
              </a:xfrm>
              <a:prstGeom prst="line">
                <a:avLst/>
              </a:prstGeom>
              <a:noFill/>
              <a:ln w="333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363"/>
              <p:cNvSpPr>
                <a:spLocks noChangeArrowheads="1"/>
              </p:cNvSpPr>
              <p:nvPr/>
            </p:nvSpPr>
            <p:spPr bwMode="auto">
              <a:xfrm>
                <a:off x="3498" y="2474"/>
                <a:ext cx="1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800080"/>
                    </a:solidFill>
                    <a:latin typeface="Arial Narrow" pitchFamily="34" charset="0"/>
                  </a:rPr>
                  <a:t>36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6" name="Line 364"/>
              <p:cNvSpPr>
                <a:spLocks noChangeShapeType="1"/>
              </p:cNvSpPr>
              <p:nvPr/>
            </p:nvSpPr>
            <p:spPr bwMode="auto">
              <a:xfrm flipV="1">
                <a:off x="3367" y="1976"/>
                <a:ext cx="114" cy="38"/>
              </a:xfrm>
              <a:prstGeom prst="line">
                <a:avLst/>
              </a:prstGeom>
              <a:noFill/>
              <a:ln w="333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Rectangle 365"/>
              <p:cNvSpPr>
                <a:spLocks noChangeArrowheads="1"/>
              </p:cNvSpPr>
              <p:nvPr/>
            </p:nvSpPr>
            <p:spPr bwMode="auto">
              <a:xfrm>
                <a:off x="3498" y="1945"/>
                <a:ext cx="1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800080"/>
                    </a:solidFill>
                    <a:latin typeface="Arial Narrow" pitchFamily="34" charset="0"/>
                  </a:rPr>
                  <a:t>36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8" name="Line 366"/>
              <p:cNvSpPr>
                <a:spLocks noChangeShapeType="1"/>
              </p:cNvSpPr>
              <p:nvPr/>
            </p:nvSpPr>
            <p:spPr bwMode="auto">
              <a:xfrm flipV="1">
                <a:off x="4760" y="1976"/>
                <a:ext cx="114" cy="38"/>
              </a:xfrm>
              <a:prstGeom prst="line">
                <a:avLst/>
              </a:prstGeom>
              <a:noFill/>
              <a:ln w="333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367"/>
              <p:cNvSpPr>
                <a:spLocks noChangeArrowheads="1"/>
              </p:cNvSpPr>
              <p:nvPr/>
            </p:nvSpPr>
            <p:spPr bwMode="auto">
              <a:xfrm>
                <a:off x="4883" y="2474"/>
                <a:ext cx="1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800080"/>
                    </a:solidFill>
                    <a:latin typeface="Arial Narrow" pitchFamily="34" charset="0"/>
                  </a:rPr>
                  <a:t>36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0" name="Rectangle 368"/>
              <p:cNvSpPr>
                <a:spLocks noChangeArrowheads="1"/>
              </p:cNvSpPr>
              <p:nvPr/>
            </p:nvSpPr>
            <p:spPr bwMode="auto">
              <a:xfrm>
                <a:off x="4893" y="1945"/>
                <a:ext cx="1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 b="1">
                    <a:solidFill>
                      <a:srgbClr val="800080"/>
                    </a:solidFill>
                    <a:latin typeface="Arial Narrow" pitchFamily="34" charset="0"/>
                  </a:rPr>
                  <a:t>36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1" name="Rectangle 369"/>
              <p:cNvSpPr>
                <a:spLocks noChangeArrowheads="1"/>
              </p:cNvSpPr>
              <p:nvPr/>
            </p:nvSpPr>
            <p:spPr bwMode="auto">
              <a:xfrm>
                <a:off x="5064" y="1271"/>
                <a:ext cx="95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2" name="Rectangle 370"/>
              <p:cNvSpPr>
                <a:spLocks noChangeArrowheads="1"/>
              </p:cNvSpPr>
              <p:nvPr/>
            </p:nvSpPr>
            <p:spPr bwMode="auto">
              <a:xfrm>
                <a:off x="5064" y="1271"/>
                <a:ext cx="95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3" name="Rectangle 371"/>
              <p:cNvSpPr>
                <a:spLocks noChangeArrowheads="1"/>
              </p:cNvSpPr>
              <p:nvPr/>
            </p:nvSpPr>
            <p:spPr bwMode="auto">
              <a:xfrm rot="5400000">
                <a:off x="5048" y="1351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" name="Rectangle 372"/>
              <p:cNvSpPr>
                <a:spLocks noChangeArrowheads="1"/>
              </p:cNvSpPr>
              <p:nvPr/>
            </p:nvSpPr>
            <p:spPr bwMode="auto">
              <a:xfrm rot="5400000">
                <a:off x="5066" y="139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5" name="Rectangle 373"/>
              <p:cNvSpPr>
                <a:spLocks noChangeArrowheads="1"/>
              </p:cNvSpPr>
              <p:nvPr/>
            </p:nvSpPr>
            <p:spPr bwMode="auto">
              <a:xfrm>
                <a:off x="5064" y="891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6" name="Rectangle 374"/>
              <p:cNvSpPr>
                <a:spLocks noChangeArrowheads="1"/>
              </p:cNvSpPr>
              <p:nvPr/>
            </p:nvSpPr>
            <p:spPr bwMode="auto">
              <a:xfrm>
                <a:off x="5064" y="891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7" name="Rectangle 375"/>
              <p:cNvSpPr>
                <a:spLocks noChangeArrowheads="1"/>
              </p:cNvSpPr>
              <p:nvPr/>
            </p:nvSpPr>
            <p:spPr bwMode="auto">
              <a:xfrm rot="5400000">
                <a:off x="5048" y="974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8" name="Rectangle 376"/>
              <p:cNvSpPr>
                <a:spLocks noChangeArrowheads="1"/>
              </p:cNvSpPr>
              <p:nvPr/>
            </p:nvSpPr>
            <p:spPr bwMode="auto">
              <a:xfrm rot="5400000">
                <a:off x="5066" y="1016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9" name="Rectangle 377"/>
              <p:cNvSpPr>
                <a:spLocks noChangeArrowheads="1"/>
              </p:cNvSpPr>
              <p:nvPr/>
            </p:nvSpPr>
            <p:spPr bwMode="auto">
              <a:xfrm>
                <a:off x="5064" y="510"/>
                <a:ext cx="95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0" name="Rectangle 378"/>
              <p:cNvSpPr>
                <a:spLocks noChangeArrowheads="1"/>
              </p:cNvSpPr>
              <p:nvPr/>
            </p:nvSpPr>
            <p:spPr bwMode="auto">
              <a:xfrm>
                <a:off x="5064" y="510"/>
                <a:ext cx="95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1" name="Rectangle 379"/>
              <p:cNvSpPr>
                <a:spLocks noChangeArrowheads="1"/>
              </p:cNvSpPr>
              <p:nvPr/>
            </p:nvSpPr>
            <p:spPr bwMode="auto">
              <a:xfrm rot="5400000">
                <a:off x="5048" y="591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2" name="Rectangle 380"/>
              <p:cNvSpPr>
                <a:spLocks noChangeArrowheads="1"/>
              </p:cNvSpPr>
              <p:nvPr/>
            </p:nvSpPr>
            <p:spPr bwMode="auto">
              <a:xfrm rot="5400000">
                <a:off x="5066" y="638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3" name="Rectangle 381"/>
              <p:cNvSpPr>
                <a:spLocks noChangeArrowheads="1"/>
              </p:cNvSpPr>
              <p:nvPr/>
            </p:nvSpPr>
            <p:spPr bwMode="auto">
              <a:xfrm>
                <a:off x="3019" y="605"/>
                <a:ext cx="95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" name="Rectangle 382"/>
              <p:cNvSpPr>
                <a:spLocks noChangeArrowheads="1"/>
              </p:cNvSpPr>
              <p:nvPr/>
            </p:nvSpPr>
            <p:spPr bwMode="auto">
              <a:xfrm>
                <a:off x="3019" y="605"/>
                <a:ext cx="95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" name="Rectangle 383"/>
              <p:cNvSpPr>
                <a:spLocks noChangeArrowheads="1"/>
              </p:cNvSpPr>
              <p:nvPr/>
            </p:nvSpPr>
            <p:spPr bwMode="auto">
              <a:xfrm rot="5400000">
                <a:off x="3004" y="68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6" name="Rectangle 384"/>
              <p:cNvSpPr>
                <a:spLocks noChangeArrowheads="1"/>
              </p:cNvSpPr>
              <p:nvPr/>
            </p:nvSpPr>
            <p:spPr bwMode="auto">
              <a:xfrm rot="5400000">
                <a:off x="3022" y="72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" name="Rectangle 385"/>
              <p:cNvSpPr>
                <a:spLocks noChangeArrowheads="1"/>
              </p:cNvSpPr>
              <p:nvPr/>
            </p:nvSpPr>
            <p:spPr bwMode="auto">
              <a:xfrm>
                <a:off x="3019" y="986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8" name="Rectangle 386"/>
              <p:cNvSpPr>
                <a:spLocks noChangeArrowheads="1"/>
              </p:cNvSpPr>
              <p:nvPr/>
            </p:nvSpPr>
            <p:spPr bwMode="auto">
              <a:xfrm>
                <a:off x="3019" y="986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9" name="Rectangle 387"/>
              <p:cNvSpPr>
                <a:spLocks noChangeArrowheads="1"/>
              </p:cNvSpPr>
              <p:nvPr/>
            </p:nvSpPr>
            <p:spPr bwMode="auto">
              <a:xfrm rot="5400000">
                <a:off x="3004" y="106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0" name="Rectangle 388"/>
              <p:cNvSpPr>
                <a:spLocks noChangeArrowheads="1"/>
              </p:cNvSpPr>
              <p:nvPr/>
            </p:nvSpPr>
            <p:spPr bwMode="auto">
              <a:xfrm rot="5400000">
                <a:off x="3022" y="1112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1" name="Rectangle 389"/>
              <p:cNvSpPr>
                <a:spLocks noChangeArrowheads="1"/>
              </p:cNvSpPr>
              <p:nvPr/>
            </p:nvSpPr>
            <p:spPr bwMode="auto">
              <a:xfrm>
                <a:off x="5064" y="3746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2" name="Rectangle 390"/>
              <p:cNvSpPr>
                <a:spLocks noChangeArrowheads="1"/>
              </p:cNvSpPr>
              <p:nvPr/>
            </p:nvSpPr>
            <p:spPr bwMode="auto">
              <a:xfrm>
                <a:off x="5064" y="3746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3" name="Rectangle 391"/>
              <p:cNvSpPr>
                <a:spLocks noChangeArrowheads="1"/>
              </p:cNvSpPr>
              <p:nvPr/>
            </p:nvSpPr>
            <p:spPr bwMode="auto">
              <a:xfrm rot="5400000">
                <a:off x="5048" y="382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4" name="Rectangle 392"/>
              <p:cNvSpPr>
                <a:spLocks noChangeArrowheads="1"/>
              </p:cNvSpPr>
              <p:nvPr/>
            </p:nvSpPr>
            <p:spPr bwMode="auto">
              <a:xfrm rot="5400000">
                <a:off x="5066" y="3871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" name="Rectangle 393"/>
              <p:cNvSpPr>
                <a:spLocks noChangeArrowheads="1"/>
              </p:cNvSpPr>
              <p:nvPr/>
            </p:nvSpPr>
            <p:spPr bwMode="auto">
              <a:xfrm>
                <a:off x="5064" y="3365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6" name="Rectangle 394"/>
              <p:cNvSpPr>
                <a:spLocks noChangeArrowheads="1"/>
              </p:cNvSpPr>
              <p:nvPr/>
            </p:nvSpPr>
            <p:spPr bwMode="auto">
              <a:xfrm>
                <a:off x="5064" y="3365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7" name="Rectangle 395"/>
              <p:cNvSpPr>
                <a:spLocks noChangeArrowheads="1"/>
              </p:cNvSpPr>
              <p:nvPr/>
            </p:nvSpPr>
            <p:spPr bwMode="auto">
              <a:xfrm rot="5400000">
                <a:off x="5048" y="3446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8" name="Rectangle 396"/>
              <p:cNvSpPr>
                <a:spLocks noChangeArrowheads="1"/>
              </p:cNvSpPr>
              <p:nvPr/>
            </p:nvSpPr>
            <p:spPr bwMode="auto">
              <a:xfrm rot="5400000">
                <a:off x="5066" y="3489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9" name="Rectangle 397"/>
              <p:cNvSpPr>
                <a:spLocks noChangeArrowheads="1"/>
              </p:cNvSpPr>
              <p:nvPr/>
            </p:nvSpPr>
            <p:spPr bwMode="auto">
              <a:xfrm>
                <a:off x="5064" y="2984"/>
                <a:ext cx="95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0" name="Rectangle 398"/>
              <p:cNvSpPr>
                <a:spLocks noChangeArrowheads="1"/>
              </p:cNvSpPr>
              <p:nvPr/>
            </p:nvSpPr>
            <p:spPr bwMode="auto">
              <a:xfrm>
                <a:off x="5064" y="2984"/>
                <a:ext cx="95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1" name="Rectangle 399"/>
              <p:cNvSpPr>
                <a:spLocks noChangeArrowheads="1"/>
              </p:cNvSpPr>
              <p:nvPr/>
            </p:nvSpPr>
            <p:spPr bwMode="auto">
              <a:xfrm rot="5400000">
                <a:off x="5048" y="3069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2" name="Rectangle 400"/>
              <p:cNvSpPr>
                <a:spLocks noChangeArrowheads="1"/>
              </p:cNvSpPr>
              <p:nvPr/>
            </p:nvSpPr>
            <p:spPr bwMode="auto">
              <a:xfrm rot="5400000">
                <a:off x="5066" y="3111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3" name="Rectangle 401"/>
              <p:cNvSpPr>
                <a:spLocks noChangeArrowheads="1"/>
              </p:cNvSpPr>
              <p:nvPr/>
            </p:nvSpPr>
            <p:spPr bwMode="auto">
              <a:xfrm>
                <a:off x="3019" y="3270"/>
                <a:ext cx="95" cy="28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" name="Rectangle 402"/>
              <p:cNvSpPr>
                <a:spLocks noChangeArrowheads="1"/>
              </p:cNvSpPr>
              <p:nvPr/>
            </p:nvSpPr>
            <p:spPr bwMode="auto">
              <a:xfrm>
                <a:off x="3019" y="3270"/>
                <a:ext cx="95" cy="285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" name="Rectangle 403"/>
              <p:cNvSpPr>
                <a:spLocks noChangeArrowheads="1"/>
              </p:cNvSpPr>
              <p:nvPr/>
            </p:nvSpPr>
            <p:spPr bwMode="auto">
              <a:xfrm rot="5400000">
                <a:off x="3004" y="3351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" name="Rectangle 404"/>
              <p:cNvSpPr>
                <a:spLocks noChangeArrowheads="1"/>
              </p:cNvSpPr>
              <p:nvPr/>
            </p:nvSpPr>
            <p:spPr bwMode="auto">
              <a:xfrm rot="5400000">
                <a:off x="3022" y="3398"/>
                <a:ext cx="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I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" name="Rectangle 405"/>
              <p:cNvSpPr>
                <a:spLocks noChangeArrowheads="1"/>
              </p:cNvSpPr>
              <p:nvPr/>
            </p:nvSpPr>
            <p:spPr bwMode="auto">
              <a:xfrm>
                <a:off x="3019" y="3650"/>
                <a:ext cx="95" cy="286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" name="Rectangle 406"/>
              <p:cNvSpPr>
                <a:spLocks noChangeArrowheads="1"/>
              </p:cNvSpPr>
              <p:nvPr/>
            </p:nvSpPr>
            <p:spPr bwMode="auto">
              <a:xfrm>
                <a:off x="3019" y="3650"/>
                <a:ext cx="95" cy="286"/>
              </a:xfrm>
              <a:prstGeom prst="rect">
                <a:avLst/>
              </a:prstGeom>
              <a:noFill/>
              <a:ln w="22225">
                <a:solidFill>
                  <a:srgbClr val="00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" name="Rectangle 407"/>
              <p:cNvSpPr>
                <a:spLocks noChangeArrowheads="1"/>
              </p:cNvSpPr>
              <p:nvPr/>
            </p:nvSpPr>
            <p:spPr bwMode="auto">
              <a:xfrm rot="5400000">
                <a:off x="3004" y="3733"/>
                <a:ext cx="11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/>
                <a:r>
                  <a:rPr lang="it-IT" sz="1000">
                    <a:solidFill>
                      <a:srgbClr val="FFFF00"/>
                    </a:solidFill>
                    <a:latin typeface="Arial Black" pitchFamily="34" charset="0"/>
                  </a:rPr>
                  <a:t>N</a:t>
                </a:r>
                <a:endParaRPr lang="it-IT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9" name="Rectangle 409"/>
            <p:cNvSpPr>
              <a:spLocks noChangeArrowheads="1"/>
            </p:cNvSpPr>
            <p:nvPr/>
          </p:nvSpPr>
          <p:spPr bwMode="auto">
            <a:xfrm rot="5400000">
              <a:off x="3022" y="3776"/>
              <a:ext cx="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it-IT" sz="1000">
                  <a:solidFill>
                    <a:srgbClr val="FFFF00"/>
                  </a:solidFill>
                  <a:latin typeface="Arial Black" pitchFamily="34" charset="0"/>
                </a:rPr>
                <a:t>I</a:t>
              </a:r>
              <a:endParaRPr lang="it-IT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00100"/>
            <a:ext cx="8229600" cy="4191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Chip photograph &amp;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293812"/>
            <a:ext cx="43688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519" y="1362075"/>
            <a:ext cx="4270981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800100" y="4343400"/>
          <a:ext cx="3353498" cy="2400300"/>
        </p:xfrm>
        <a:graphic>
          <a:graphicData uri="http://schemas.openxmlformats.org/presentationml/2006/ole">
            <p:oleObj spid="_x0000_s4098" name="Visio" r:id="rId5" imgW="3998194" imgH="2861925" progId="Visio.Drawing.11">
              <p:embed/>
            </p:oleObj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7700" y="6210300"/>
            <a:ext cx="2552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Power Breakdown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115300" y="5638800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000" dirty="0">
                <a:solidFill>
                  <a:srgbClr val="000000"/>
                </a:solidFill>
                <a:latin typeface="Arial Narrow" pitchFamily="34" charset="0"/>
              </a:rPr>
              <a:t>[Kim07]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 RAW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27" name="Content Placeholder 32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Raw compute processor tile Array</a:t>
            </a:r>
          </a:p>
          <a:p>
            <a:r>
              <a:rPr lang="en-US" dirty="0" smtClean="0"/>
              <a:t>8 stage pipelined MIPS-like 32-bit processor</a:t>
            </a:r>
          </a:p>
          <a:p>
            <a:r>
              <a:rPr lang="en-US" dirty="0" smtClean="0"/>
              <a:t>Static and dynamic routers</a:t>
            </a:r>
          </a:p>
          <a:p>
            <a:r>
              <a:rPr lang="en-US" dirty="0" smtClean="0"/>
              <a:t>Any tile output can be routed off the edge of the chip to the I/O pins.</a:t>
            </a:r>
          </a:p>
          <a:p>
            <a:r>
              <a:rPr lang="en-US" dirty="0" smtClean="0"/>
              <a:t>Chip bandwidth (16-tile version).</a:t>
            </a:r>
          </a:p>
          <a:p>
            <a:pPr lvl="1"/>
            <a:r>
              <a:rPr lang="en-US" dirty="0" smtClean="0"/>
              <a:t>Single channel (32-bit) bandwidth of 7.2 </a:t>
            </a:r>
            <a:r>
              <a:rPr lang="en-US" dirty="0" err="1" smtClean="0"/>
              <a:t>Gb</a:t>
            </a:r>
            <a:r>
              <a:rPr lang="en-US" dirty="0" smtClean="0"/>
              <a:t>/s @ 225 </a:t>
            </a:r>
            <a:r>
              <a:rPr lang="en-US" dirty="0" err="1" smtClean="0"/>
              <a:t>MHz.</a:t>
            </a:r>
            <a:endParaRPr lang="en-US" dirty="0" smtClean="0"/>
          </a:p>
          <a:p>
            <a:pPr lvl="1"/>
            <a:r>
              <a:rPr lang="en-US" dirty="0" smtClean="0"/>
              <a:t>14 channels for a total chip bandwidth of 201 </a:t>
            </a:r>
            <a:r>
              <a:rPr lang="en-US" dirty="0" err="1" smtClean="0"/>
              <a:t>Gb</a:t>
            </a:r>
            <a:r>
              <a:rPr lang="en-US" dirty="0" smtClean="0"/>
              <a:t>/s @ 225 </a:t>
            </a:r>
            <a:r>
              <a:rPr lang="en-US" dirty="0" err="1" smtClean="0"/>
              <a:t>MHz.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52600"/>
            <a:ext cx="26701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35052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43600" y="3581400"/>
            <a:ext cx="6858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410200" y="3886200"/>
            <a:ext cx="76200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81000" y="1646238"/>
            <a:ext cx="2595563" cy="2392362"/>
            <a:chOff x="192" y="794"/>
            <a:chExt cx="3552" cy="327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92" y="794"/>
            <a:ext cx="3552" cy="3270"/>
          </p:xfrm>
          <a:graphic>
            <a:graphicData uri="http://schemas.openxmlformats.org/presentationml/2006/ole">
              <p:oleObj spid="_x0000_s72706" name="Photo Editor Photo" r:id="rId3" imgW="5095238" imgH="4963218" progId="">
                <p:embed/>
              </p:oleObj>
            </a:graphicData>
          </a:graphic>
        </p:graphicFrame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90" y="808"/>
              <a:ext cx="3552" cy="3264"/>
              <a:chOff x="1964" y="1537"/>
              <a:chExt cx="1732" cy="1536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2401" y="1537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264" y="1537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833" y="1537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964" y="1537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01" y="1921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2833" y="1921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1964" y="1921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2401" y="2305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833" y="2305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1964" y="2305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2401" y="2689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833" y="2689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964" y="2689"/>
                <a:ext cx="432" cy="384"/>
              </a:xfrm>
              <a:prstGeom prst="rect">
                <a:avLst/>
              </a:prstGeom>
              <a:noFill/>
              <a:ln w="38100">
                <a:solidFill>
                  <a:srgbClr val="000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587875" y="2216150"/>
            <a:ext cx="3575050" cy="3602038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 rot="16200000" flipV="1">
            <a:off x="7074694" y="5687219"/>
            <a:ext cx="1060450" cy="671512"/>
            <a:chOff x="1872" y="2928"/>
            <a:chExt cx="2813" cy="576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1872" y="292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1872" y="307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1872" y="321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1872" y="3360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 rot="10800000" flipV="1">
            <a:off x="7883525" y="4854575"/>
            <a:ext cx="1108075" cy="696913"/>
            <a:chOff x="1872" y="2928"/>
            <a:chExt cx="2813" cy="576"/>
          </a:xfrm>
        </p:grpSpPr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1872" y="292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1872" y="307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1872" y="321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1872" y="3360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3886200" y="4268788"/>
            <a:ext cx="3360738" cy="608012"/>
            <a:chOff x="1872" y="2928"/>
            <a:chExt cx="2813" cy="576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1872" y="292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1872" y="307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1872" y="321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1872" y="3360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3810000" y="4965700"/>
            <a:ext cx="2789238" cy="596900"/>
            <a:chOff x="2083" y="3504"/>
            <a:chExt cx="2813" cy="576"/>
          </a:xfrm>
        </p:grpSpPr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flipH="1">
              <a:off x="2083" y="3504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 flipH="1">
              <a:off x="2083" y="364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 flipH="1">
              <a:off x="2083" y="379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 flipH="1">
              <a:off x="2083" y="393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4724400" y="2297113"/>
            <a:ext cx="1752600" cy="1741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Arial" pitchFamily="34" charset="0"/>
            </a:endParaRPr>
          </a:p>
          <a:p>
            <a:r>
              <a:rPr lang="en-US" sz="2400" b="1">
                <a:latin typeface="Arial" pitchFamily="34" charset="0"/>
              </a:rPr>
              <a:t>Compute</a:t>
            </a:r>
          </a:p>
          <a:p>
            <a:r>
              <a:rPr lang="en-US" sz="2400" b="1">
                <a:latin typeface="Arial" pitchFamily="34" charset="0"/>
              </a:rPr>
              <a:t>Processor</a:t>
            </a:r>
          </a:p>
          <a:p>
            <a:endParaRPr lang="en-US" sz="2400" b="1">
              <a:latin typeface="Arial" pitchFamily="34" charset="0"/>
            </a:endParaRPr>
          </a:p>
          <a:p>
            <a:endParaRPr lang="en-US" sz="2000" b="1">
              <a:latin typeface="Courier New" pitchFamily="49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6430963" y="4192588"/>
            <a:ext cx="1509712" cy="1335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Arial" pitchFamily="34" charset="0"/>
            </a:endParaRPr>
          </a:p>
          <a:p>
            <a:r>
              <a:rPr lang="en-US" sz="2400" b="1">
                <a:latin typeface="Arial" pitchFamily="34" charset="0"/>
              </a:rPr>
              <a:t>  </a:t>
            </a:r>
            <a:r>
              <a:rPr lang="en-US" sz="2000" b="1">
                <a:latin typeface="Arial" pitchFamily="34" charset="0"/>
              </a:rPr>
              <a:t>Routers</a:t>
            </a:r>
          </a:p>
          <a:p>
            <a:endParaRPr lang="en-US" sz="2400" b="1">
              <a:latin typeface="Courier New" pitchFamily="49" charset="0"/>
            </a:endParaRPr>
          </a:p>
        </p:txBody>
      </p:sp>
      <p:grpSp>
        <p:nvGrpSpPr>
          <p:cNvPr id="47" name="Group 45"/>
          <p:cNvGrpSpPr>
            <a:grpSpLocks/>
          </p:cNvGrpSpPr>
          <p:nvPr/>
        </p:nvGrpSpPr>
        <p:grpSpPr bwMode="auto">
          <a:xfrm rot="16200000">
            <a:off x="7406481" y="3999707"/>
            <a:ext cx="173037" cy="558800"/>
            <a:chOff x="192" y="1083"/>
            <a:chExt cx="144" cy="658"/>
          </a:xfrm>
        </p:grpSpPr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92" y="1083"/>
              <a:ext cx="144" cy="658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192" y="1645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66FF33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8"/>
          <p:cNvGrpSpPr>
            <a:grpSpLocks/>
          </p:cNvGrpSpPr>
          <p:nvPr/>
        </p:nvGrpSpPr>
        <p:grpSpPr bwMode="auto">
          <a:xfrm rot="10800000" flipV="1">
            <a:off x="6430963" y="4946650"/>
            <a:ext cx="168275" cy="581025"/>
            <a:chOff x="192" y="1083"/>
            <a:chExt cx="144" cy="658"/>
          </a:xfrm>
        </p:grpSpPr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92" y="1083"/>
              <a:ext cx="144" cy="658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192" y="1645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66FF33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 rot="16200000">
            <a:off x="6792119" y="5161757"/>
            <a:ext cx="173037" cy="558800"/>
            <a:chOff x="192" y="1083"/>
            <a:chExt cx="144" cy="658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92" y="1083"/>
              <a:ext cx="144" cy="658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>
              <a:off x="192" y="1645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66FF33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 rot="10800000" flipV="1">
            <a:off x="7772400" y="4192588"/>
            <a:ext cx="168275" cy="719137"/>
            <a:chOff x="192" y="1083"/>
            <a:chExt cx="144" cy="658"/>
          </a:xfrm>
        </p:grpSpPr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92" y="1083"/>
              <a:ext cx="144" cy="658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auto">
            <a:xfrm>
              <a:off x="192" y="1645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66FF33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 rot="5400000">
            <a:off x="6340475" y="2549525"/>
            <a:ext cx="2498725" cy="669925"/>
            <a:chOff x="2083" y="3504"/>
            <a:chExt cx="2813" cy="576"/>
          </a:xfrm>
        </p:grpSpPr>
        <p:sp>
          <p:nvSpPr>
            <p:cNvPr id="60" name="AutoShape 58"/>
            <p:cNvSpPr>
              <a:spLocks noChangeArrowheads="1"/>
            </p:cNvSpPr>
            <p:nvPr/>
          </p:nvSpPr>
          <p:spPr bwMode="auto">
            <a:xfrm flipH="1">
              <a:off x="2083" y="3504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59"/>
            <p:cNvSpPr>
              <a:spLocks noChangeArrowheads="1"/>
            </p:cNvSpPr>
            <p:nvPr/>
          </p:nvSpPr>
          <p:spPr bwMode="auto">
            <a:xfrm flipH="1">
              <a:off x="2083" y="364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60"/>
            <p:cNvSpPr>
              <a:spLocks noChangeArrowheads="1"/>
            </p:cNvSpPr>
            <p:nvPr/>
          </p:nvSpPr>
          <p:spPr bwMode="auto">
            <a:xfrm flipH="1">
              <a:off x="2083" y="379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 flipH="1">
              <a:off x="2083" y="393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2"/>
          <p:cNvGrpSpPr>
            <a:grpSpLocks/>
          </p:cNvGrpSpPr>
          <p:nvPr/>
        </p:nvGrpSpPr>
        <p:grpSpPr bwMode="auto">
          <a:xfrm rot="5400000">
            <a:off x="5607050" y="2560638"/>
            <a:ext cx="2592388" cy="671512"/>
            <a:chOff x="1872" y="2928"/>
            <a:chExt cx="2813" cy="576"/>
          </a:xfrm>
        </p:grpSpPr>
        <p:sp>
          <p:nvSpPr>
            <p:cNvPr id="65" name="AutoShape 63"/>
            <p:cNvSpPr>
              <a:spLocks noChangeArrowheads="1"/>
            </p:cNvSpPr>
            <p:nvPr/>
          </p:nvSpPr>
          <p:spPr bwMode="auto">
            <a:xfrm>
              <a:off x="1872" y="292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auto">
            <a:xfrm>
              <a:off x="1872" y="307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1872" y="321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1872" y="3360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67"/>
          <p:cNvGrpSpPr>
            <a:grpSpLocks/>
          </p:cNvGrpSpPr>
          <p:nvPr/>
        </p:nvGrpSpPr>
        <p:grpSpPr bwMode="auto">
          <a:xfrm rot="16200000" flipV="1">
            <a:off x="6321426" y="5661025"/>
            <a:ext cx="1001712" cy="782637"/>
            <a:chOff x="2083" y="3504"/>
            <a:chExt cx="2813" cy="576"/>
          </a:xfrm>
        </p:grpSpPr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 flipH="1">
              <a:off x="2083" y="3504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 flipH="1">
              <a:off x="2083" y="364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70"/>
            <p:cNvSpPr>
              <a:spLocks noChangeArrowheads="1"/>
            </p:cNvSpPr>
            <p:nvPr/>
          </p:nvSpPr>
          <p:spPr bwMode="auto">
            <a:xfrm flipH="1">
              <a:off x="2083" y="379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71"/>
            <p:cNvSpPr>
              <a:spLocks noChangeArrowheads="1"/>
            </p:cNvSpPr>
            <p:nvPr/>
          </p:nvSpPr>
          <p:spPr bwMode="auto">
            <a:xfrm flipH="1">
              <a:off x="2083" y="393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72"/>
          <p:cNvGrpSpPr>
            <a:grpSpLocks/>
          </p:cNvGrpSpPr>
          <p:nvPr/>
        </p:nvGrpSpPr>
        <p:grpSpPr bwMode="auto">
          <a:xfrm rot="10800000" flipV="1">
            <a:off x="7940675" y="4214813"/>
            <a:ext cx="1050925" cy="661987"/>
            <a:chOff x="2083" y="3504"/>
            <a:chExt cx="2813" cy="576"/>
          </a:xfrm>
        </p:grpSpPr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 flipH="1">
              <a:off x="2083" y="3504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74"/>
            <p:cNvSpPr>
              <a:spLocks noChangeArrowheads="1"/>
            </p:cNvSpPr>
            <p:nvPr/>
          </p:nvSpPr>
          <p:spPr bwMode="auto">
            <a:xfrm flipH="1">
              <a:off x="2083" y="3648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 flipH="1">
              <a:off x="2083" y="3792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76"/>
            <p:cNvSpPr>
              <a:spLocks noChangeArrowheads="1"/>
            </p:cNvSpPr>
            <p:nvPr/>
          </p:nvSpPr>
          <p:spPr bwMode="auto">
            <a:xfrm flipH="1">
              <a:off x="2083" y="3936"/>
              <a:ext cx="2813" cy="144"/>
            </a:xfrm>
            <a:prstGeom prst="leftArrow">
              <a:avLst>
                <a:gd name="adj1" fmla="val 50000"/>
                <a:gd name="adj2" fmla="val 4883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AutoShape 77"/>
          <p:cNvSpPr>
            <a:spLocks noChangeArrowheads="1"/>
          </p:cNvSpPr>
          <p:nvPr/>
        </p:nvSpPr>
        <p:spPr bwMode="auto">
          <a:xfrm rot="2720281">
            <a:off x="5715000" y="3581400"/>
            <a:ext cx="1219200" cy="914400"/>
          </a:xfrm>
          <a:prstGeom prst="leftRight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AutoShape 78"/>
          <p:cNvSpPr>
            <a:spLocks noChangeArrowheads="1"/>
          </p:cNvSpPr>
          <p:nvPr/>
        </p:nvSpPr>
        <p:spPr bwMode="auto">
          <a:xfrm rot="2720281">
            <a:off x="5562600" y="3657600"/>
            <a:ext cx="1219200" cy="914400"/>
          </a:xfrm>
          <a:prstGeom prst="leftRightArrow">
            <a:avLst>
              <a:gd name="adj1" fmla="val 50000"/>
              <a:gd name="adj2" fmla="val 26667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838200" y="2249488"/>
            <a:ext cx="2057400" cy="581025"/>
            <a:chOff x="528" y="1074"/>
            <a:chExt cx="1296" cy="397"/>
          </a:xfrm>
        </p:grpSpPr>
        <p:grpSp>
          <p:nvGrpSpPr>
            <p:cNvPr id="82" name="Group 80"/>
            <p:cNvGrpSpPr>
              <a:grpSpLocks/>
            </p:cNvGrpSpPr>
            <p:nvPr/>
          </p:nvGrpSpPr>
          <p:grpSpPr bwMode="auto">
            <a:xfrm rot="-5400000">
              <a:off x="353" y="1249"/>
              <a:ext cx="397" cy="48"/>
              <a:chOff x="240" y="2784"/>
              <a:chExt cx="1872" cy="48"/>
            </a:xfrm>
          </p:grpSpPr>
          <p:sp>
            <p:nvSpPr>
              <p:cNvPr id="92" name="Line 81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" name="Line 82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3" name="Group 83"/>
            <p:cNvGrpSpPr>
              <a:grpSpLocks/>
            </p:cNvGrpSpPr>
            <p:nvPr/>
          </p:nvGrpSpPr>
          <p:grpSpPr bwMode="auto">
            <a:xfrm rot="-5400000">
              <a:off x="785" y="1249"/>
              <a:ext cx="397" cy="48"/>
              <a:chOff x="240" y="2784"/>
              <a:chExt cx="1872" cy="48"/>
            </a:xfrm>
          </p:grpSpPr>
          <p:sp>
            <p:nvSpPr>
              <p:cNvPr id="90" name="Line 84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" name="Line 85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" name="Group 86"/>
            <p:cNvGrpSpPr>
              <a:grpSpLocks/>
            </p:cNvGrpSpPr>
            <p:nvPr/>
          </p:nvGrpSpPr>
          <p:grpSpPr bwMode="auto">
            <a:xfrm rot="-5400000">
              <a:off x="1169" y="1249"/>
              <a:ext cx="397" cy="48"/>
              <a:chOff x="240" y="2784"/>
              <a:chExt cx="1872" cy="48"/>
            </a:xfrm>
          </p:grpSpPr>
          <p:sp>
            <p:nvSpPr>
              <p:cNvPr id="88" name="Line 87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9" name="Line 88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5" name="Group 89"/>
            <p:cNvGrpSpPr>
              <a:grpSpLocks/>
            </p:cNvGrpSpPr>
            <p:nvPr/>
          </p:nvGrpSpPr>
          <p:grpSpPr bwMode="auto">
            <a:xfrm rot="-5400000">
              <a:off x="1601" y="1249"/>
              <a:ext cx="397" cy="48"/>
              <a:chOff x="240" y="2784"/>
              <a:chExt cx="1872" cy="48"/>
            </a:xfrm>
          </p:grpSpPr>
          <p:sp>
            <p:nvSpPr>
              <p:cNvPr id="86" name="Line 90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" name="Line 91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4" name="Group 92"/>
          <p:cNvGrpSpPr>
            <a:grpSpLocks/>
          </p:cNvGrpSpPr>
          <p:nvPr/>
        </p:nvGrpSpPr>
        <p:grpSpPr bwMode="auto">
          <a:xfrm>
            <a:off x="847725" y="3449638"/>
            <a:ext cx="2057400" cy="581025"/>
            <a:chOff x="528" y="1074"/>
            <a:chExt cx="1296" cy="397"/>
          </a:xfrm>
        </p:grpSpPr>
        <p:grpSp>
          <p:nvGrpSpPr>
            <p:cNvPr id="95" name="Group 93"/>
            <p:cNvGrpSpPr>
              <a:grpSpLocks/>
            </p:cNvGrpSpPr>
            <p:nvPr/>
          </p:nvGrpSpPr>
          <p:grpSpPr bwMode="auto">
            <a:xfrm rot="-5400000">
              <a:off x="353" y="1249"/>
              <a:ext cx="397" cy="48"/>
              <a:chOff x="240" y="2784"/>
              <a:chExt cx="1872" cy="48"/>
            </a:xfrm>
          </p:grpSpPr>
          <p:sp>
            <p:nvSpPr>
              <p:cNvPr id="105" name="Line 94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" name="Line 95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6" name="Group 96"/>
            <p:cNvGrpSpPr>
              <a:grpSpLocks/>
            </p:cNvGrpSpPr>
            <p:nvPr/>
          </p:nvGrpSpPr>
          <p:grpSpPr bwMode="auto">
            <a:xfrm rot="-5400000">
              <a:off x="785" y="1249"/>
              <a:ext cx="397" cy="48"/>
              <a:chOff x="240" y="2784"/>
              <a:chExt cx="1872" cy="48"/>
            </a:xfrm>
          </p:grpSpPr>
          <p:sp>
            <p:nvSpPr>
              <p:cNvPr id="103" name="Line 97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" name="Line 98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" name="Group 99"/>
            <p:cNvGrpSpPr>
              <a:grpSpLocks/>
            </p:cNvGrpSpPr>
            <p:nvPr/>
          </p:nvGrpSpPr>
          <p:grpSpPr bwMode="auto">
            <a:xfrm rot="-5400000">
              <a:off x="1169" y="1249"/>
              <a:ext cx="397" cy="48"/>
              <a:chOff x="240" y="2784"/>
              <a:chExt cx="1872" cy="48"/>
            </a:xfrm>
          </p:grpSpPr>
          <p:sp>
            <p:nvSpPr>
              <p:cNvPr id="101" name="Line 100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" name="Line 101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" name="Group 102"/>
            <p:cNvGrpSpPr>
              <a:grpSpLocks/>
            </p:cNvGrpSpPr>
            <p:nvPr/>
          </p:nvGrpSpPr>
          <p:grpSpPr bwMode="auto">
            <a:xfrm rot="-5400000">
              <a:off x="1601" y="1249"/>
              <a:ext cx="397" cy="48"/>
              <a:chOff x="240" y="2784"/>
              <a:chExt cx="1872" cy="48"/>
            </a:xfrm>
          </p:grpSpPr>
          <p:sp>
            <p:nvSpPr>
              <p:cNvPr id="99" name="Line 103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0" name="Line 104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7" name="Group 105"/>
          <p:cNvGrpSpPr>
            <a:grpSpLocks/>
          </p:cNvGrpSpPr>
          <p:nvPr/>
        </p:nvGrpSpPr>
        <p:grpSpPr bwMode="auto">
          <a:xfrm flipH="1">
            <a:off x="838200" y="2859088"/>
            <a:ext cx="2057400" cy="581025"/>
            <a:chOff x="528" y="1074"/>
            <a:chExt cx="1296" cy="397"/>
          </a:xfrm>
        </p:grpSpPr>
        <p:grpSp>
          <p:nvGrpSpPr>
            <p:cNvPr id="108" name="Group 106"/>
            <p:cNvGrpSpPr>
              <a:grpSpLocks/>
            </p:cNvGrpSpPr>
            <p:nvPr/>
          </p:nvGrpSpPr>
          <p:grpSpPr bwMode="auto">
            <a:xfrm rot="-5400000">
              <a:off x="353" y="1249"/>
              <a:ext cx="397" cy="48"/>
              <a:chOff x="240" y="2784"/>
              <a:chExt cx="1872" cy="48"/>
            </a:xfrm>
          </p:grpSpPr>
          <p:sp>
            <p:nvSpPr>
              <p:cNvPr id="118" name="Line 107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Line 108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9" name="Group 109"/>
            <p:cNvGrpSpPr>
              <a:grpSpLocks/>
            </p:cNvGrpSpPr>
            <p:nvPr/>
          </p:nvGrpSpPr>
          <p:grpSpPr bwMode="auto">
            <a:xfrm rot="-5400000">
              <a:off x="785" y="1249"/>
              <a:ext cx="397" cy="48"/>
              <a:chOff x="240" y="2784"/>
              <a:chExt cx="1872" cy="48"/>
            </a:xfrm>
          </p:grpSpPr>
          <p:sp>
            <p:nvSpPr>
              <p:cNvPr id="116" name="Line 110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" name="Line 111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0" name="Group 112"/>
            <p:cNvGrpSpPr>
              <a:grpSpLocks/>
            </p:cNvGrpSpPr>
            <p:nvPr/>
          </p:nvGrpSpPr>
          <p:grpSpPr bwMode="auto">
            <a:xfrm rot="-5400000">
              <a:off x="1169" y="1249"/>
              <a:ext cx="397" cy="48"/>
              <a:chOff x="240" y="2784"/>
              <a:chExt cx="1872" cy="48"/>
            </a:xfrm>
          </p:grpSpPr>
          <p:sp>
            <p:nvSpPr>
              <p:cNvPr id="114" name="Line 113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" name="Line 114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1" name="Group 115"/>
            <p:cNvGrpSpPr>
              <a:grpSpLocks/>
            </p:cNvGrpSpPr>
            <p:nvPr/>
          </p:nvGrpSpPr>
          <p:grpSpPr bwMode="auto">
            <a:xfrm rot="-5400000">
              <a:off x="1601" y="1249"/>
              <a:ext cx="397" cy="48"/>
              <a:chOff x="240" y="2784"/>
              <a:chExt cx="1872" cy="48"/>
            </a:xfrm>
          </p:grpSpPr>
          <p:sp>
            <p:nvSpPr>
              <p:cNvPr id="112" name="Line 116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Line 117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0" name="Group 118"/>
          <p:cNvGrpSpPr>
            <a:grpSpLocks/>
          </p:cNvGrpSpPr>
          <p:nvPr/>
        </p:nvGrpSpPr>
        <p:grpSpPr bwMode="auto">
          <a:xfrm flipH="1">
            <a:off x="838200" y="1668463"/>
            <a:ext cx="2057400" cy="581025"/>
            <a:chOff x="528" y="1074"/>
            <a:chExt cx="1296" cy="397"/>
          </a:xfrm>
        </p:grpSpPr>
        <p:grpSp>
          <p:nvGrpSpPr>
            <p:cNvPr id="121" name="Group 119"/>
            <p:cNvGrpSpPr>
              <a:grpSpLocks/>
            </p:cNvGrpSpPr>
            <p:nvPr/>
          </p:nvGrpSpPr>
          <p:grpSpPr bwMode="auto">
            <a:xfrm rot="-5400000">
              <a:off x="353" y="1249"/>
              <a:ext cx="397" cy="48"/>
              <a:chOff x="240" y="2784"/>
              <a:chExt cx="1872" cy="48"/>
            </a:xfrm>
          </p:grpSpPr>
          <p:sp>
            <p:nvSpPr>
              <p:cNvPr id="131" name="Line 120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" name="Line 121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2" name="Group 122"/>
            <p:cNvGrpSpPr>
              <a:grpSpLocks/>
            </p:cNvGrpSpPr>
            <p:nvPr/>
          </p:nvGrpSpPr>
          <p:grpSpPr bwMode="auto">
            <a:xfrm rot="-5400000">
              <a:off x="785" y="1249"/>
              <a:ext cx="397" cy="48"/>
              <a:chOff x="240" y="2784"/>
              <a:chExt cx="1872" cy="48"/>
            </a:xfrm>
          </p:grpSpPr>
          <p:sp>
            <p:nvSpPr>
              <p:cNvPr id="129" name="Line 123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0" name="Line 124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3" name="Group 125"/>
            <p:cNvGrpSpPr>
              <a:grpSpLocks/>
            </p:cNvGrpSpPr>
            <p:nvPr/>
          </p:nvGrpSpPr>
          <p:grpSpPr bwMode="auto">
            <a:xfrm rot="-5400000">
              <a:off x="1169" y="1249"/>
              <a:ext cx="397" cy="48"/>
              <a:chOff x="240" y="2784"/>
              <a:chExt cx="1872" cy="48"/>
            </a:xfrm>
          </p:grpSpPr>
          <p:sp>
            <p:nvSpPr>
              <p:cNvPr id="127" name="Line 126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127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4" name="Group 128"/>
            <p:cNvGrpSpPr>
              <a:grpSpLocks/>
            </p:cNvGrpSpPr>
            <p:nvPr/>
          </p:nvGrpSpPr>
          <p:grpSpPr bwMode="auto">
            <a:xfrm rot="-5400000">
              <a:off x="1601" y="1249"/>
              <a:ext cx="397" cy="48"/>
              <a:chOff x="240" y="2784"/>
              <a:chExt cx="1872" cy="48"/>
            </a:xfrm>
          </p:grpSpPr>
          <p:sp>
            <p:nvSpPr>
              <p:cNvPr id="125" name="Line 129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130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33" name="Group 131"/>
          <p:cNvGrpSpPr>
            <a:grpSpLocks/>
          </p:cNvGrpSpPr>
          <p:nvPr/>
        </p:nvGrpSpPr>
        <p:grpSpPr bwMode="auto">
          <a:xfrm>
            <a:off x="400050" y="3878263"/>
            <a:ext cx="2562225" cy="76200"/>
            <a:chOff x="252" y="2112"/>
            <a:chExt cx="1614" cy="48"/>
          </a:xfrm>
        </p:grpSpPr>
        <p:grpSp>
          <p:nvGrpSpPr>
            <p:cNvPr id="134" name="Group 132"/>
            <p:cNvGrpSpPr>
              <a:grpSpLocks/>
            </p:cNvGrpSpPr>
            <p:nvPr/>
          </p:nvGrpSpPr>
          <p:grpSpPr bwMode="auto">
            <a:xfrm rot="-10800000">
              <a:off x="252" y="2112"/>
              <a:ext cx="384" cy="48"/>
              <a:chOff x="240" y="2784"/>
              <a:chExt cx="1872" cy="48"/>
            </a:xfrm>
          </p:grpSpPr>
          <p:sp>
            <p:nvSpPr>
              <p:cNvPr id="144" name="Line 133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5" name="Line 134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5" name="Group 135"/>
            <p:cNvGrpSpPr>
              <a:grpSpLocks/>
            </p:cNvGrpSpPr>
            <p:nvPr/>
          </p:nvGrpSpPr>
          <p:grpSpPr bwMode="auto">
            <a:xfrm rot="-10800000" flipH="1" flipV="1">
              <a:off x="666" y="2112"/>
              <a:ext cx="384" cy="48"/>
              <a:chOff x="240" y="2784"/>
              <a:chExt cx="1872" cy="48"/>
            </a:xfrm>
          </p:grpSpPr>
          <p:sp>
            <p:nvSpPr>
              <p:cNvPr id="142" name="Line 136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" name="Line 137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6" name="Group 138"/>
            <p:cNvGrpSpPr>
              <a:grpSpLocks/>
            </p:cNvGrpSpPr>
            <p:nvPr/>
          </p:nvGrpSpPr>
          <p:grpSpPr bwMode="auto">
            <a:xfrm rot="-10800000">
              <a:off x="1074" y="2112"/>
              <a:ext cx="384" cy="48"/>
              <a:chOff x="240" y="2784"/>
              <a:chExt cx="1872" cy="48"/>
            </a:xfrm>
          </p:grpSpPr>
          <p:sp>
            <p:nvSpPr>
              <p:cNvPr id="140" name="Line 139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" name="Line 140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7" name="Group 141"/>
            <p:cNvGrpSpPr>
              <a:grpSpLocks/>
            </p:cNvGrpSpPr>
            <p:nvPr/>
          </p:nvGrpSpPr>
          <p:grpSpPr bwMode="auto">
            <a:xfrm rot="-10800000" flipH="1" flipV="1">
              <a:off x="1482" y="2112"/>
              <a:ext cx="384" cy="48"/>
              <a:chOff x="240" y="2784"/>
              <a:chExt cx="1872" cy="48"/>
            </a:xfrm>
          </p:grpSpPr>
          <p:sp>
            <p:nvSpPr>
              <p:cNvPr id="138" name="Line 142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" name="Line 143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6" name="Group 144"/>
          <p:cNvGrpSpPr>
            <a:grpSpLocks/>
          </p:cNvGrpSpPr>
          <p:nvPr/>
        </p:nvGrpSpPr>
        <p:grpSpPr bwMode="auto">
          <a:xfrm>
            <a:off x="400050" y="3268663"/>
            <a:ext cx="2562225" cy="76200"/>
            <a:chOff x="252" y="2112"/>
            <a:chExt cx="1614" cy="48"/>
          </a:xfrm>
        </p:grpSpPr>
        <p:grpSp>
          <p:nvGrpSpPr>
            <p:cNvPr id="147" name="Group 145"/>
            <p:cNvGrpSpPr>
              <a:grpSpLocks/>
            </p:cNvGrpSpPr>
            <p:nvPr/>
          </p:nvGrpSpPr>
          <p:grpSpPr bwMode="auto">
            <a:xfrm rot="-10800000">
              <a:off x="252" y="2112"/>
              <a:ext cx="384" cy="48"/>
              <a:chOff x="240" y="2784"/>
              <a:chExt cx="1872" cy="48"/>
            </a:xfrm>
          </p:grpSpPr>
          <p:sp>
            <p:nvSpPr>
              <p:cNvPr id="157" name="Line 146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" name="Line 147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8" name="Group 148"/>
            <p:cNvGrpSpPr>
              <a:grpSpLocks/>
            </p:cNvGrpSpPr>
            <p:nvPr/>
          </p:nvGrpSpPr>
          <p:grpSpPr bwMode="auto">
            <a:xfrm rot="-10800000" flipH="1" flipV="1">
              <a:off x="666" y="2112"/>
              <a:ext cx="384" cy="48"/>
              <a:chOff x="240" y="2784"/>
              <a:chExt cx="1872" cy="48"/>
            </a:xfrm>
          </p:grpSpPr>
          <p:sp>
            <p:nvSpPr>
              <p:cNvPr id="155" name="Line 149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6" name="Line 150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9" name="Group 151"/>
            <p:cNvGrpSpPr>
              <a:grpSpLocks/>
            </p:cNvGrpSpPr>
            <p:nvPr/>
          </p:nvGrpSpPr>
          <p:grpSpPr bwMode="auto">
            <a:xfrm rot="-10800000">
              <a:off x="1074" y="2112"/>
              <a:ext cx="384" cy="48"/>
              <a:chOff x="240" y="2784"/>
              <a:chExt cx="1872" cy="48"/>
            </a:xfrm>
          </p:grpSpPr>
          <p:sp>
            <p:nvSpPr>
              <p:cNvPr id="153" name="Line 152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4" name="Line 153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50" name="Group 154"/>
            <p:cNvGrpSpPr>
              <a:grpSpLocks/>
            </p:cNvGrpSpPr>
            <p:nvPr/>
          </p:nvGrpSpPr>
          <p:grpSpPr bwMode="auto">
            <a:xfrm rot="-10800000" flipH="1" flipV="1">
              <a:off x="1482" y="2112"/>
              <a:ext cx="384" cy="48"/>
              <a:chOff x="240" y="2784"/>
              <a:chExt cx="1872" cy="48"/>
            </a:xfrm>
          </p:grpSpPr>
          <p:sp>
            <p:nvSpPr>
              <p:cNvPr id="151" name="Line 155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2" name="Line 156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59" name="Group 157"/>
          <p:cNvGrpSpPr>
            <a:grpSpLocks/>
          </p:cNvGrpSpPr>
          <p:nvPr/>
        </p:nvGrpSpPr>
        <p:grpSpPr bwMode="auto">
          <a:xfrm>
            <a:off x="400050" y="2668588"/>
            <a:ext cx="2562225" cy="76200"/>
            <a:chOff x="252" y="2112"/>
            <a:chExt cx="1614" cy="48"/>
          </a:xfrm>
        </p:grpSpPr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 rot="-10800000">
              <a:off x="252" y="2112"/>
              <a:ext cx="384" cy="48"/>
              <a:chOff x="240" y="2784"/>
              <a:chExt cx="1872" cy="48"/>
            </a:xfrm>
          </p:grpSpPr>
          <p:sp>
            <p:nvSpPr>
              <p:cNvPr id="170" name="Line 159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1" name="Line 160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61" name="Group 161"/>
            <p:cNvGrpSpPr>
              <a:grpSpLocks/>
            </p:cNvGrpSpPr>
            <p:nvPr/>
          </p:nvGrpSpPr>
          <p:grpSpPr bwMode="auto">
            <a:xfrm rot="-10800000" flipH="1" flipV="1">
              <a:off x="666" y="2112"/>
              <a:ext cx="384" cy="48"/>
              <a:chOff x="240" y="2784"/>
              <a:chExt cx="1872" cy="48"/>
            </a:xfrm>
          </p:grpSpPr>
          <p:sp>
            <p:nvSpPr>
              <p:cNvPr id="168" name="Line 162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9" name="Line 163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62" name="Group 164"/>
            <p:cNvGrpSpPr>
              <a:grpSpLocks/>
            </p:cNvGrpSpPr>
            <p:nvPr/>
          </p:nvGrpSpPr>
          <p:grpSpPr bwMode="auto">
            <a:xfrm rot="-10800000">
              <a:off x="1074" y="2112"/>
              <a:ext cx="384" cy="48"/>
              <a:chOff x="240" y="2784"/>
              <a:chExt cx="1872" cy="48"/>
            </a:xfrm>
          </p:grpSpPr>
          <p:sp>
            <p:nvSpPr>
              <p:cNvPr id="166" name="Line 165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" name="Line 166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63" name="Group 167"/>
            <p:cNvGrpSpPr>
              <a:grpSpLocks/>
            </p:cNvGrpSpPr>
            <p:nvPr/>
          </p:nvGrpSpPr>
          <p:grpSpPr bwMode="auto">
            <a:xfrm rot="-10800000" flipH="1" flipV="1">
              <a:off x="1482" y="2112"/>
              <a:ext cx="384" cy="48"/>
              <a:chOff x="240" y="2784"/>
              <a:chExt cx="1872" cy="48"/>
            </a:xfrm>
          </p:grpSpPr>
          <p:sp>
            <p:nvSpPr>
              <p:cNvPr id="164" name="Line 168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" name="Line 169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72" name="Group 170"/>
          <p:cNvGrpSpPr>
            <a:grpSpLocks/>
          </p:cNvGrpSpPr>
          <p:nvPr/>
        </p:nvGrpSpPr>
        <p:grpSpPr bwMode="auto">
          <a:xfrm>
            <a:off x="400050" y="2068513"/>
            <a:ext cx="2562225" cy="76200"/>
            <a:chOff x="252" y="2112"/>
            <a:chExt cx="1614" cy="48"/>
          </a:xfrm>
        </p:grpSpPr>
        <p:grpSp>
          <p:nvGrpSpPr>
            <p:cNvPr id="173" name="Group 171"/>
            <p:cNvGrpSpPr>
              <a:grpSpLocks/>
            </p:cNvGrpSpPr>
            <p:nvPr/>
          </p:nvGrpSpPr>
          <p:grpSpPr bwMode="auto">
            <a:xfrm rot="-10800000">
              <a:off x="252" y="2112"/>
              <a:ext cx="384" cy="48"/>
              <a:chOff x="240" y="2784"/>
              <a:chExt cx="1872" cy="48"/>
            </a:xfrm>
          </p:grpSpPr>
          <p:sp>
            <p:nvSpPr>
              <p:cNvPr id="183" name="Line 172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" name="Line 173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" name="Group 174"/>
            <p:cNvGrpSpPr>
              <a:grpSpLocks/>
            </p:cNvGrpSpPr>
            <p:nvPr/>
          </p:nvGrpSpPr>
          <p:grpSpPr bwMode="auto">
            <a:xfrm rot="-10800000" flipH="1" flipV="1">
              <a:off x="666" y="2112"/>
              <a:ext cx="384" cy="48"/>
              <a:chOff x="240" y="2784"/>
              <a:chExt cx="1872" cy="48"/>
            </a:xfrm>
          </p:grpSpPr>
          <p:sp>
            <p:nvSpPr>
              <p:cNvPr id="181" name="Line 175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2" name="Line 176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" name="Group 177"/>
            <p:cNvGrpSpPr>
              <a:grpSpLocks/>
            </p:cNvGrpSpPr>
            <p:nvPr/>
          </p:nvGrpSpPr>
          <p:grpSpPr bwMode="auto">
            <a:xfrm rot="-10800000">
              <a:off x="1074" y="2112"/>
              <a:ext cx="384" cy="48"/>
              <a:chOff x="240" y="2784"/>
              <a:chExt cx="1872" cy="48"/>
            </a:xfrm>
          </p:grpSpPr>
          <p:sp>
            <p:nvSpPr>
              <p:cNvPr id="179" name="Line 178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0" name="Line 179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6" name="Group 180"/>
            <p:cNvGrpSpPr>
              <a:grpSpLocks/>
            </p:cNvGrpSpPr>
            <p:nvPr/>
          </p:nvGrpSpPr>
          <p:grpSpPr bwMode="auto">
            <a:xfrm rot="-10800000" flipH="1" flipV="1">
              <a:off x="1482" y="2112"/>
              <a:ext cx="384" cy="48"/>
              <a:chOff x="240" y="2784"/>
              <a:chExt cx="1872" cy="48"/>
            </a:xfrm>
          </p:grpSpPr>
          <p:sp>
            <p:nvSpPr>
              <p:cNvPr id="177" name="Line 181"/>
              <p:cNvSpPr>
                <a:spLocks noChangeShapeType="1"/>
              </p:cNvSpPr>
              <p:nvPr/>
            </p:nvSpPr>
            <p:spPr bwMode="auto">
              <a:xfrm flipH="1">
                <a:off x="240" y="278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" name="Line 182"/>
              <p:cNvSpPr>
                <a:spLocks noChangeShapeType="1"/>
              </p:cNvSpPr>
              <p:nvPr/>
            </p:nvSpPr>
            <p:spPr bwMode="auto">
              <a:xfrm flipH="1">
                <a:off x="240" y="2832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85" name="Group 183"/>
          <p:cNvGrpSpPr>
            <a:grpSpLocks/>
          </p:cNvGrpSpPr>
          <p:nvPr/>
        </p:nvGrpSpPr>
        <p:grpSpPr bwMode="auto">
          <a:xfrm>
            <a:off x="381000" y="1655763"/>
            <a:ext cx="2595563" cy="2382837"/>
            <a:chOff x="1964" y="1537"/>
            <a:chExt cx="1732" cy="1536"/>
          </a:xfrm>
        </p:grpSpPr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401" y="1537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264" y="1537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2833" y="1537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auto">
            <a:xfrm>
              <a:off x="1964" y="1537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188"/>
            <p:cNvSpPr>
              <a:spLocks noChangeArrowheads="1"/>
            </p:cNvSpPr>
            <p:nvPr/>
          </p:nvSpPr>
          <p:spPr bwMode="auto">
            <a:xfrm>
              <a:off x="2401" y="1921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189"/>
            <p:cNvSpPr>
              <a:spLocks noChangeArrowheads="1"/>
            </p:cNvSpPr>
            <p:nvPr/>
          </p:nvSpPr>
          <p:spPr bwMode="auto">
            <a:xfrm>
              <a:off x="3264" y="1920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190"/>
            <p:cNvSpPr>
              <a:spLocks noChangeArrowheads="1"/>
            </p:cNvSpPr>
            <p:nvPr/>
          </p:nvSpPr>
          <p:spPr bwMode="auto">
            <a:xfrm>
              <a:off x="2833" y="1921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191"/>
            <p:cNvSpPr>
              <a:spLocks noChangeArrowheads="1"/>
            </p:cNvSpPr>
            <p:nvPr/>
          </p:nvSpPr>
          <p:spPr bwMode="auto">
            <a:xfrm>
              <a:off x="1964" y="1921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Rectangle 192"/>
            <p:cNvSpPr>
              <a:spLocks noChangeArrowheads="1"/>
            </p:cNvSpPr>
            <p:nvPr/>
          </p:nvSpPr>
          <p:spPr bwMode="auto">
            <a:xfrm>
              <a:off x="2401" y="2305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Rectangle 193"/>
            <p:cNvSpPr>
              <a:spLocks noChangeArrowheads="1"/>
            </p:cNvSpPr>
            <p:nvPr/>
          </p:nvSpPr>
          <p:spPr bwMode="auto">
            <a:xfrm>
              <a:off x="3264" y="2304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Rectangle 194"/>
            <p:cNvSpPr>
              <a:spLocks noChangeArrowheads="1"/>
            </p:cNvSpPr>
            <p:nvPr/>
          </p:nvSpPr>
          <p:spPr bwMode="auto">
            <a:xfrm>
              <a:off x="2833" y="2305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Rectangle 195"/>
            <p:cNvSpPr>
              <a:spLocks noChangeArrowheads="1"/>
            </p:cNvSpPr>
            <p:nvPr/>
          </p:nvSpPr>
          <p:spPr bwMode="auto">
            <a:xfrm>
              <a:off x="1964" y="2305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2401" y="2689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Rectangle 197"/>
            <p:cNvSpPr>
              <a:spLocks noChangeArrowheads="1"/>
            </p:cNvSpPr>
            <p:nvPr/>
          </p:nvSpPr>
          <p:spPr bwMode="auto">
            <a:xfrm>
              <a:off x="3264" y="2688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198"/>
            <p:cNvSpPr>
              <a:spLocks noChangeArrowheads="1"/>
            </p:cNvSpPr>
            <p:nvPr/>
          </p:nvSpPr>
          <p:spPr bwMode="auto">
            <a:xfrm>
              <a:off x="2833" y="2689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199"/>
            <p:cNvSpPr>
              <a:spLocks noChangeArrowheads="1"/>
            </p:cNvSpPr>
            <p:nvPr/>
          </p:nvSpPr>
          <p:spPr bwMode="auto">
            <a:xfrm>
              <a:off x="1964" y="2689"/>
              <a:ext cx="432" cy="384"/>
            </a:xfrm>
            <a:prstGeom prst="rect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" name="Line 200"/>
          <p:cNvSpPr>
            <a:spLocks noChangeShapeType="1"/>
          </p:cNvSpPr>
          <p:nvPr/>
        </p:nvSpPr>
        <p:spPr bwMode="auto">
          <a:xfrm flipH="1" flipV="1">
            <a:off x="2667000" y="1981200"/>
            <a:ext cx="1905000" cy="990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1295400" y="4876800"/>
            <a:ext cx="22860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92" y="96"/>
              </a:cxn>
              <a:cxn ang="0">
                <a:pos x="912" y="192"/>
              </a:cxn>
              <a:cxn ang="0">
                <a:pos x="1440" y="0"/>
              </a:cxn>
            </a:cxnLst>
            <a:rect l="0" t="0" r="r" b="b"/>
            <a:pathLst>
              <a:path w="1440" h="528">
                <a:moveTo>
                  <a:pt x="0" y="528"/>
                </a:moveTo>
                <a:cubicBezTo>
                  <a:pt x="20" y="340"/>
                  <a:pt x="40" y="152"/>
                  <a:pt x="192" y="96"/>
                </a:cubicBezTo>
                <a:cubicBezTo>
                  <a:pt x="344" y="40"/>
                  <a:pt x="704" y="208"/>
                  <a:pt x="912" y="192"/>
                </a:cubicBezTo>
                <a:cubicBezTo>
                  <a:pt x="1120" y="176"/>
                  <a:pt x="1280" y="88"/>
                  <a:pt x="1440" y="0"/>
                </a:cubicBezTo>
              </a:path>
            </a:pathLst>
          </a:custGeom>
          <a:noFill/>
          <a:ln w="4127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" name="Rectangle 202"/>
          <p:cNvSpPr>
            <a:spLocks noChangeArrowheads="1"/>
          </p:cNvSpPr>
          <p:nvPr/>
        </p:nvSpPr>
        <p:spPr bwMode="auto">
          <a:xfrm>
            <a:off x="381000" y="5791200"/>
            <a:ext cx="27559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</a:rPr>
              <a:t>On-chip networks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the compute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27888" y="2209800"/>
            <a:ext cx="74612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27888" y="2349500"/>
            <a:ext cx="74612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27888" y="2501900"/>
            <a:ext cx="74612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227888" y="2044700"/>
            <a:ext cx="74612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200" y="5767388"/>
            <a:ext cx="5334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38300" y="5767388"/>
            <a:ext cx="4953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RF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14400" y="5767388"/>
            <a:ext cx="4191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D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32188" y="5462588"/>
            <a:ext cx="506412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A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311525" y="5462588"/>
            <a:ext cx="136525" cy="396875"/>
            <a:chOff x="144" y="1584"/>
            <a:chExt cx="86" cy="250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19600" y="5462588"/>
            <a:ext cx="91440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TL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4191000" y="5462588"/>
            <a:ext cx="136525" cy="396875"/>
            <a:chOff x="144" y="1584"/>
            <a:chExt cx="86" cy="250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6781800" y="5989638"/>
            <a:ext cx="136525" cy="396875"/>
            <a:chOff x="144" y="1584"/>
            <a:chExt cx="86" cy="25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532188" y="4953000"/>
            <a:ext cx="506412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M1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311525" y="4953000"/>
            <a:ext cx="136525" cy="396875"/>
            <a:chOff x="144" y="1584"/>
            <a:chExt cx="86" cy="250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419600" y="4953000"/>
            <a:ext cx="533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M2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4191000" y="4953000"/>
            <a:ext cx="136525" cy="396875"/>
            <a:chOff x="144" y="1584"/>
            <a:chExt cx="86" cy="250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532188" y="5981700"/>
            <a:ext cx="506412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F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311525" y="5981700"/>
            <a:ext cx="136525" cy="396875"/>
            <a:chOff x="144" y="1584"/>
            <a:chExt cx="86" cy="250"/>
          </a:xfrm>
        </p:grpSpPr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419600" y="5981700"/>
            <a:ext cx="914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P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4191000" y="5981700"/>
            <a:ext cx="136525" cy="396875"/>
            <a:chOff x="144" y="1584"/>
            <a:chExt cx="86" cy="25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532188" y="4419600"/>
            <a:ext cx="506412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E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3311525" y="4419600"/>
            <a:ext cx="136525" cy="396875"/>
            <a:chOff x="144" y="1584"/>
            <a:chExt cx="86" cy="250"/>
          </a:xfrm>
        </p:grpSpPr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4191000" y="4419600"/>
            <a:ext cx="136525" cy="396875"/>
            <a:chOff x="144" y="1584"/>
            <a:chExt cx="86" cy="250"/>
          </a:xfrm>
        </p:grpSpPr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6" name="AutoShape 44"/>
          <p:cNvCxnSpPr>
            <a:cxnSpLocks noChangeShapeType="1"/>
            <a:stCxn id="89" idx="3"/>
            <a:endCxn id="41" idx="1"/>
          </p:cNvCxnSpPr>
          <p:nvPr/>
        </p:nvCxnSpPr>
        <p:spPr bwMode="auto">
          <a:xfrm flipV="1">
            <a:off x="2730500" y="4618038"/>
            <a:ext cx="571500" cy="1052512"/>
          </a:xfrm>
          <a:prstGeom prst="bentConnector3">
            <a:avLst>
              <a:gd name="adj1" fmla="val 508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7" name="AutoShape 45"/>
          <p:cNvCxnSpPr>
            <a:cxnSpLocks noChangeShapeType="1"/>
            <a:stCxn id="89" idx="3"/>
            <a:endCxn id="25" idx="1"/>
          </p:cNvCxnSpPr>
          <p:nvPr/>
        </p:nvCxnSpPr>
        <p:spPr bwMode="auto">
          <a:xfrm flipV="1">
            <a:off x="2730500" y="5151438"/>
            <a:ext cx="571500" cy="519112"/>
          </a:xfrm>
          <a:prstGeom prst="bentConnector3">
            <a:avLst>
              <a:gd name="adj1" fmla="val 508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8" name="AutoShape 46"/>
          <p:cNvCxnSpPr>
            <a:cxnSpLocks noChangeShapeType="1"/>
            <a:stCxn id="89" idx="3"/>
            <a:endCxn id="14" idx="1"/>
          </p:cNvCxnSpPr>
          <p:nvPr/>
        </p:nvCxnSpPr>
        <p:spPr bwMode="auto">
          <a:xfrm flipV="1">
            <a:off x="2730500" y="5661025"/>
            <a:ext cx="571500" cy="9525"/>
          </a:xfrm>
          <a:prstGeom prst="bentConnector3">
            <a:avLst>
              <a:gd name="adj1" fmla="val 508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" name="AutoShape 47"/>
          <p:cNvCxnSpPr>
            <a:cxnSpLocks noChangeShapeType="1"/>
            <a:stCxn id="89" idx="3"/>
            <a:endCxn id="33" idx="1"/>
          </p:cNvCxnSpPr>
          <p:nvPr/>
        </p:nvCxnSpPr>
        <p:spPr bwMode="auto">
          <a:xfrm>
            <a:off x="2730500" y="5670550"/>
            <a:ext cx="571500" cy="509588"/>
          </a:xfrm>
          <a:prstGeom prst="bentConnector3">
            <a:avLst>
              <a:gd name="adj1" fmla="val 508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1417638" y="5767388"/>
            <a:ext cx="136525" cy="396875"/>
            <a:chOff x="144" y="1584"/>
            <a:chExt cx="86" cy="250"/>
          </a:xfrm>
        </p:grpSpPr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693738" y="5767388"/>
            <a:ext cx="136525" cy="396875"/>
            <a:chOff x="144" y="1584"/>
            <a:chExt cx="86" cy="25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AutoShape 54"/>
          <p:cNvSpPr>
            <a:spLocks noChangeArrowheads="1"/>
          </p:cNvSpPr>
          <p:nvPr/>
        </p:nvSpPr>
        <p:spPr bwMode="auto">
          <a:xfrm rot="16200000">
            <a:off x="5067300" y="5067300"/>
            <a:ext cx="381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" name="Group 55"/>
          <p:cNvGrpSpPr>
            <a:grpSpLocks/>
          </p:cNvGrpSpPr>
          <p:nvPr/>
        </p:nvGrpSpPr>
        <p:grpSpPr bwMode="auto">
          <a:xfrm>
            <a:off x="5486400" y="4943475"/>
            <a:ext cx="136525" cy="396875"/>
            <a:chOff x="144" y="1584"/>
            <a:chExt cx="86" cy="250"/>
          </a:xfrm>
        </p:grpSpPr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57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4953000" y="5257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61" name="AutoShape 59"/>
          <p:cNvCxnSpPr>
            <a:cxnSpLocks noChangeShapeType="1"/>
            <a:stCxn id="44" idx="3"/>
            <a:endCxn id="56" idx="3"/>
          </p:cNvCxnSpPr>
          <p:nvPr/>
        </p:nvCxnSpPr>
        <p:spPr bwMode="auto">
          <a:xfrm>
            <a:off x="4337050" y="4618038"/>
            <a:ext cx="844550" cy="525462"/>
          </a:xfrm>
          <a:prstGeom prst="bentConnector3">
            <a:avLst>
              <a:gd name="adj1" fmla="val 4943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2" name="AutoShape 60"/>
          <p:cNvCxnSpPr>
            <a:cxnSpLocks noChangeShapeType="1"/>
            <a:stCxn id="58" idx="1"/>
            <a:endCxn id="56" idx="1"/>
          </p:cNvCxnSpPr>
          <p:nvPr/>
        </p:nvCxnSpPr>
        <p:spPr bwMode="auto">
          <a:xfrm rot="10800000" flipV="1">
            <a:off x="5334000" y="5141913"/>
            <a:ext cx="142875" cy="1587"/>
          </a:xfrm>
          <a:prstGeom prst="bentConnector3">
            <a:avLst>
              <a:gd name="adj1" fmla="val 4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5715000" y="5981700"/>
            <a:ext cx="9144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U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5486400" y="5981700"/>
            <a:ext cx="136525" cy="396875"/>
            <a:chOff x="144" y="1584"/>
            <a:chExt cx="86" cy="250"/>
          </a:xfrm>
        </p:grpSpPr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5741988" y="5462588"/>
            <a:ext cx="506412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TV</a:t>
            </a:r>
            <a:endParaRPr lang="en-US" sz="800" b="1">
              <a:latin typeface="Courier New" pitchFamily="49" charset="0"/>
            </a:endParaRPr>
          </a:p>
        </p:txBody>
      </p: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5486400" y="5462588"/>
            <a:ext cx="136525" cy="396875"/>
            <a:chOff x="144" y="1584"/>
            <a:chExt cx="86" cy="250"/>
          </a:xfrm>
        </p:grpSpPr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AutoShape 69"/>
          <p:cNvSpPr>
            <a:spLocks noChangeArrowheads="1"/>
          </p:cNvSpPr>
          <p:nvPr/>
        </p:nvSpPr>
        <p:spPr bwMode="auto">
          <a:xfrm rot="16200000">
            <a:off x="6362700" y="5576888"/>
            <a:ext cx="381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0"/>
          <p:cNvGrpSpPr>
            <a:grpSpLocks/>
          </p:cNvGrpSpPr>
          <p:nvPr/>
        </p:nvGrpSpPr>
        <p:grpSpPr bwMode="auto">
          <a:xfrm>
            <a:off x="6781800" y="5453063"/>
            <a:ext cx="136525" cy="396875"/>
            <a:chOff x="144" y="1584"/>
            <a:chExt cx="86" cy="250"/>
          </a:xfrm>
        </p:grpSpPr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248400" y="5767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76" name="AutoShape 74"/>
          <p:cNvCxnSpPr>
            <a:cxnSpLocks noChangeShapeType="1"/>
          </p:cNvCxnSpPr>
          <p:nvPr/>
        </p:nvCxnSpPr>
        <p:spPr bwMode="auto">
          <a:xfrm>
            <a:off x="5638800" y="5105400"/>
            <a:ext cx="842963" cy="511175"/>
          </a:xfrm>
          <a:prstGeom prst="bentConnector3">
            <a:avLst>
              <a:gd name="adj1" fmla="val 4952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7" name="AutoShape 75"/>
          <p:cNvCxnSpPr>
            <a:cxnSpLocks noChangeShapeType="1"/>
            <a:stCxn id="73" idx="1"/>
            <a:endCxn id="71" idx="1"/>
          </p:cNvCxnSpPr>
          <p:nvPr/>
        </p:nvCxnSpPr>
        <p:spPr bwMode="auto">
          <a:xfrm rot="10800000" flipV="1">
            <a:off x="6629400" y="5651500"/>
            <a:ext cx="142875" cy="1588"/>
          </a:xfrm>
          <a:prstGeom prst="bentConnector3">
            <a:avLst>
              <a:gd name="adj1" fmla="val 4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7053263" y="5995988"/>
            <a:ext cx="506412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F4</a:t>
            </a:r>
            <a:endParaRPr lang="en-US" sz="800" b="1">
              <a:latin typeface="Courier New" pitchFamily="49" charset="0"/>
            </a:endParaRPr>
          </a:p>
        </p:txBody>
      </p:sp>
      <p:sp>
        <p:nvSpPr>
          <p:cNvPr id="79" name="AutoShape 77"/>
          <p:cNvSpPr>
            <a:spLocks noChangeArrowheads="1"/>
          </p:cNvSpPr>
          <p:nvPr/>
        </p:nvSpPr>
        <p:spPr bwMode="auto">
          <a:xfrm rot="16200000">
            <a:off x="7673975" y="6119813"/>
            <a:ext cx="381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8093075" y="5995988"/>
            <a:ext cx="136525" cy="396875"/>
            <a:chOff x="144" y="1584"/>
            <a:chExt cx="86" cy="250"/>
          </a:xfrm>
        </p:grpSpPr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81"/>
          <p:cNvSpPr>
            <a:spLocks noChangeShapeType="1"/>
          </p:cNvSpPr>
          <p:nvPr/>
        </p:nvSpPr>
        <p:spPr bwMode="auto">
          <a:xfrm>
            <a:off x="7559675" y="63103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84" name="AutoShape 82"/>
          <p:cNvCxnSpPr>
            <a:cxnSpLocks noChangeShapeType="1"/>
            <a:stCxn id="73" idx="3"/>
            <a:endCxn id="79" idx="3"/>
          </p:cNvCxnSpPr>
          <p:nvPr/>
        </p:nvCxnSpPr>
        <p:spPr bwMode="auto">
          <a:xfrm>
            <a:off x="6927850" y="5651500"/>
            <a:ext cx="860425" cy="544513"/>
          </a:xfrm>
          <a:prstGeom prst="bentConnector3">
            <a:avLst>
              <a:gd name="adj1" fmla="val 4944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5" name="AutoShape 83"/>
          <p:cNvCxnSpPr>
            <a:cxnSpLocks noChangeShapeType="1"/>
            <a:stCxn id="81" idx="1"/>
            <a:endCxn id="79" idx="1"/>
          </p:cNvCxnSpPr>
          <p:nvPr/>
        </p:nvCxnSpPr>
        <p:spPr bwMode="auto">
          <a:xfrm rot="10800000" flipV="1">
            <a:off x="7940675" y="6194425"/>
            <a:ext cx="142875" cy="1588"/>
          </a:xfrm>
          <a:prstGeom prst="bentConnector3">
            <a:avLst>
              <a:gd name="adj1" fmla="val 4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86" name="Text Box 84"/>
          <p:cNvSpPr txBox="1">
            <a:spLocks noChangeArrowheads="1"/>
          </p:cNvSpPr>
          <p:nvPr/>
        </p:nvSpPr>
        <p:spPr bwMode="auto">
          <a:xfrm>
            <a:off x="8332788" y="5995988"/>
            <a:ext cx="506412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WB</a:t>
            </a:r>
            <a:endParaRPr lang="en-US" sz="800" b="1">
              <a:latin typeface="Courier New" pitchFamily="49" charset="0"/>
            </a:endParaRPr>
          </a:p>
        </p:txBody>
      </p: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2667000" y="53467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>
            <a:off x="2667000" y="54864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2667000" y="56388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>
            <a:off x="2667000" y="57912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89"/>
          <p:cNvSpPr>
            <a:spLocks noChangeArrowheads="1"/>
          </p:cNvSpPr>
          <p:nvPr/>
        </p:nvSpPr>
        <p:spPr bwMode="auto">
          <a:xfrm>
            <a:off x="2667000" y="59436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" name="AutoShape 90"/>
          <p:cNvCxnSpPr>
            <a:cxnSpLocks noChangeShapeType="1"/>
            <a:stCxn id="10" idx="3"/>
            <a:endCxn id="90" idx="1"/>
          </p:cNvCxnSpPr>
          <p:nvPr/>
        </p:nvCxnSpPr>
        <p:spPr bwMode="auto">
          <a:xfrm flipV="1">
            <a:off x="2152650" y="5822950"/>
            <a:ext cx="514350" cy="147638"/>
          </a:xfrm>
          <a:prstGeom prst="bentConnector3">
            <a:avLst>
              <a:gd name="adj1" fmla="val 4814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3" name="AutoShape 91"/>
          <p:cNvCxnSpPr>
            <a:cxnSpLocks noChangeShapeType="1"/>
            <a:stCxn id="39" idx="3"/>
            <a:endCxn id="114" idx="1"/>
          </p:cNvCxnSpPr>
          <p:nvPr/>
        </p:nvCxnSpPr>
        <p:spPr bwMode="auto">
          <a:xfrm flipH="1">
            <a:off x="2667000" y="4622800"/>
            <a:ext cx="1390650" cy="590550"/>
          </a:xfrm>
          <a:prstGeom prst="bentConnector5">
            <a:avLst>
              <a:gd name="adj1" fmla="val -5481"/>
              <a:gd name="adj2" fmla="val -47315"/>
              <a:gd name="adj3" fmla="val 11106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4" name="AutoShape 92"/>
          <p:cNvCxnSpPr>
            <a:cxnSpLocks noChangeShapeType="1"/>
            <a:stCxn id="56" idx="1"/>
            <a:endCxn id="87" idx="1"/>
          </p:cNvCxnSpPr>
          <p:nvPr/>
        </p:nvCxnSpPr>
        <p:spPr bwMode="auto">
          <a:xfrm flipH="1">
            <a:off x="2667000" y="5141913"/>
            <a:ext cx="2665413" cy="236537"/>
          </a:xfrm>
          <a:prstGeom prst="bentConnector5">
            <a:avLst>
              <a:gd name="adj1" fmla="val -3634"/>
              <a:gd name="adj2" fmla="val -395306"/>
              <a:gd name="adj3" fmla="val 11036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5" name="AutoShape 93"/>
          <p:cNvCxnSpPr>
            <a:cxnSpLocks noChangeShapeType="1"/>
            <a:stCxn id="71" idx="1"/>
            <a:endCxn id="88" idx="1"/>
          </p:cNvCxnSpPr>
          <p:nvPr/>
        </p:nvCxnSpPr>
        <p:spPr bwMode="auto">
          <a:xfrm flipH="1" flipV="1">
            <a:off x="2667000" y="5518150"/>
            <a:ext cx="3960813" cy="133350"/>
          </a:xfrm>
          <a:prstGeom prst="bentConnector5">
            <a:avLst>
              <a:gd name="adj1" fmla="val -2208"/>
              <a:gd name="adj2" fmla="val 1191667"/>
              <a:gd name="adj3" fmla="val 1098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6" name="AutoShape 94"/>
          <p:cNvCxnSpPr>
            <a:cxnSpLocks noChangeShapeType="1"/>
            <a:stCxn id="79" idx="1"/>
            <a:endCxn id="91" idx="1"/>
          </p:cNvCxnSpPr>
          <p:nvPr/>
        </p:nvCxnSpPr>
        <p:spPr bwMode="auto">
          <a:xfrm flipH="1" flipV="1">
            <a:off x="2667000" y="5975350"/>
            <a:ext cx="5272088" cy="219075"/>
          </a:xfrm>
          <a:prstGeom prst="bentConnector5">
            <a:avLst>
              <a:gd name="adj1" fmla="val -1657"/>
              <a:gd name="adj2" fmla="val -136958"/>
              <a:gd name="adj3" fmla="val 10433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7" name="AutoShape 95"/>
          <p:cNvCxnSpPr>
            <a:cxnSpLocks noChangeShapeType="1"/>
            <a:stCxn id="86" idx="3"/>
            <a:endCxn id="10" idx="2"/>
          </p:cNvCxnSpPr>
          <p:nvPr/>
        </p:nvCxnSpPr>
        <p:spPr bwMode="auto">
          <a:xfrm flipH="1" flipV="1">
            <a:off x="1885950" y="6191250"/>
            <a:ext cx="6972300" cy="7938"/>
          </a:xfrm>
          <a:prstGeom prst="bentConnector4">
            <a:avLst>
              <a:gd name="adj1" fmla="val -1347"/>
              <a:gd name="adj2" fmla="val -542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457200" y="2209800"/>
            <a:ext cx="914400" cy="404813"/>
          </a:xfrm>
          <a:prstGeom prst="rect">
            <a:avLst/>
          </a:prstGeom>
          <a:noFill/>
          <a:ln w="38100">
            <a:solidFill>
              <a:srgbClr val="D3031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r26</a:t>
            </a:r>
          </a:p>
        </p:txBody>
      </p:sp>
      <p:grpSp>
        <p:nvGrpSpPr>
          <p:cNvPr id="99" name="Group 97"/>
          <p:cNvGrpSpPr>
            <a:grpSpLocks/>
          </p:cNvGrpSpPr>
          <p:nvPr/>
        </p:nvGrpSpPr>
        <p:grpSpPr bwMode="auto">
          <a:xfrm>
            <a:off x="228600" y="2209800"/>
            <a:ext cx="136525" cy="396875"/>
            <a:chOff x="144" y="1584"/>
            <a:chExt cx="86" cy="250"/>
          </a:xfrm>
        </p:grpSpPr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99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Text Box 100"/>
          <p:cNvSpPr txBox="1">
            <a:spLocks noChangeArrowheads="1"/>
          </p:cNvSpPr>
          <p:nvPr/>
        </p:nvSpPr>
        <p:spPr bwMode="auto">
          <a:xfrm>
            <a:off x="457200" y="2719388"/>
            <a:ext cx="914400" cy="4048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r27</a:t>
            </a:r>
          </a:p>
        </p:txBody>
      </p:sp>
      <p:grpSp>
        <p:nvGrpSpPr>
          <p:cNvPr id="103" name="Group 101"/>
          <p:cNvGrpSpPr>
            <a:grpSpLocks/>
          </p:cNvGrpSpPr>
          <p:nvPr/>
        </p:nvGrpSpPr>
        <p:grpSpPr bwMode="auto">
          <a:xfrm>
            <a:off x="228600" y="2719388"/>
            <a:ext cx="136525" cy="396875"/>
            <a:chOff x="144" y="1584"/>
            <a:chExt cx="86" cy="250"/>
          </a:xfrm>
        </p:grpSpPr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" name="Text Box 104"/>
          <p:cNvSpPr txBox="1">
            <a:spLocks noChangeArrowheads="1"/>
          </p:cNvSpPr>
          <p:nvPr/>
        </p:nvSpPr>
        <p:spPr bwMode="auto">
          <a:xfrm>
            <a:off x="457200" y="1728788"/>
            <a:ext cx="914400" cy="404812"/>
          </a:xfrm>
          <a:prstGeom prst="rect">
            <a:avLst/>
          </a:prstGeom>
          <a:noFill/>
          <a:ln w="38100">
            <a:solidFill>
              <a:srgbClr val="D3031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r25</a:t>
            </a:r>
          </a:p>
        </p:txBody>
      </p:sp>
      <p:grpSp>
        <p:nvGrpSpPr>
          <p:cNvPr id="107" name="Group 105"/>
          <p:cNvGrpSpPr>
            <a:grpSpLocks/>
          </p:cNvGrpSpPr>
          <p:nvPr/>
        </p:nvGrpSpPr>
        <p:grpSpPr bwMode="auto">
          <a:xfrm>
            <a:off x="228600" y="1728788"/>
            <a:ext cx="136525" cy="396875"/>
            <a:chOff x="144" y="1584"/>
            <a:chExt cx="86" cy="250"/>
          </a:xfrm>
        </p:grpSpPr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07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" name="Text Box 108"/>
          <p:cNvSpPr txBox="1">
            <a:spLocks noChangeArrowheads="1"/>
          </p:cNvSpPr>
          <p:nvPr/>
        </p:nvSpPr>
        <p:spPr bwMode="auto">
          <a:xfrm>
            <a:off x="457200" y="1219200"/>
            <a:ext cx="914400" cy="404813"/>
          </a:xfrm>
          <a:prstGeom prst="rect">
            <a:avLst/>
          </a:prstGeom>
          <a:noFill/>
          <a:ln w="38100">
            <a:solidFill>
              <a:srgbClr val="D3031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r24</a:t>
            </a:r>
          </a:p>
        </p:txBody>
      </p:sp>
      <p:grpSp>
        <p:nvGrpSpPr>
          <p:cNvPr id="111" name="Group 109"/>
          <p:cNvGrpSpPr>
            <a:grpSpLocks/>
          </p:cNvGrpSpPr>
          <p:nvPr/>
        </p:nvGrpSpPr>
        <p:grpSpPr bwMode="auto">
          <a:xfrm>
            <a:off x="228600" y="1219200"/>
            <a:ext cx="136525" cy="396875"/>
            <a:chOff x="144" y="1584"/>
            <a:chExt cx="86" cy="250"/>
          </a:xfrm>
        </p:grpSpPr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111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2667000" y="51816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1676400" y="21463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1676400" y="22860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1676400" y="24384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1676400" y="1981200"/>
            <a:ext cx="63500" cy="6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9" name="AutoShape 117"/>
          <p:cNvCxnSpPr>
            <a:cxnSpLocks noChangeShapeType="1"/>
            <a:stCxn id="110" idx="3"/>
            <a:endCxn id="118" idx="1"/>
          </p:cNvCxnSpPr>
          <p:nvPr/>
        </p:nvCxnSpPr>
        <p:spPr bwMode="auto">
          <a:xfrm>
            <a:off x="1390650" y="1422400"/>
            <a:ext cx="285750" cy="590550"/>
          </a:xfrm>
          <a:prstGeom prst="bentConnector3">
            <a:avLst>
              <a:gd name="adj1" fmla="val 4666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0" name="AutoShape 118"/>
          <p:cNvCxnSpPr>
            <a:cxnSpLocks noChangeShapeType="1"/>
            <a:stCxn id="106" idx="3"/>
            <a:endCxn id="115" idx="1"/>
          </p:cNvCxnSpPr>
          <p:nvPr/>
        </p:nvCxnSpPr>
        <p:spPr bwMode="auto">
          <a:xfrm>
            <a:off x="1390650" y="1931988"/>
            <a:ext cx="285750" cy="246062"/>
          </a:xfrm>
          <a:prstGeom prst="bentConnector3">
            <a:avLst>
              <a:gd name="adj1" fmla="val 233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1" name="AutoShape 119"/>
          <p:cNvCxnSpPr>
            <a:cxnSpLocks noChangeShapeType="1"/>
            <a:stCxn id="98" idx="3"/>
            <a:endCxn id="116" idx="1"/>
          </p:cNvCxnSpPr>
          <p:nvPr/>
        </p:nvCxnSpPr>
        <p:spPr bwMode="auto">
          <a:xfrm flipV="1">
            <a:off x="1390650" y="2317750"/>
            <a:ext cx="285750" cy="95250"/>
          </a:xfrm>
          <a:prstGeom prst="bentConnector3">
            <a:avLst>
              <a:gd name="adj1" fmla="val 4666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2" name="AutoShape 120"/>
          <p:cNvCxnSpPr>
            <a:cxnSpLocks noChangeShapeType="1"/>
            <a:stCxn id="102" idx="3"/>
            <a:endCxn id="117" idx="1"/>
          </p:cNvCxnSpPr>
          <p:nvPr/>
        </p:nvCxnSpPr>
        <p:spPr bwMode="auto">
          <a:xfrm flipV="1">
            <a:off x="1390650" y="2470150"/>
            <a:ext cx="285750" cy="452438"/>
          </a:xfrm>
          <a:prstGeom prst="bentConnector3">
            <a:avLst>
              <a:gd name="adj1" fmla="val 4666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3" name="AutoShape 121"/>
          <p:cNvSpPr>
            <a:spLocks noChangeArrowheads="1"/>
          </p:cNvSpPr>
          <p:nvPr/>
        </p:nvSpPr>
        <p:spPr bwMode="auto">
          <a:xfrm rot="16200000">
            <a:off x="1371600" y="2209800"/>
            <a:ext cx="762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utoShape 122"/>
          <p:cNvSpPr>
            <a:spLocks noChangeArrowheads="1"/>
          </p:cNvSpPr>
          <p:nvPr/>
        </p:nvSpPr>
        <p:spPr bwMode="auto">
          <a:xfrm rot="16200000">
            <a:off x="2171700" y="5524500"/>
            <a:ext cx="1143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5" name="AutoShape 123"/>
          <p:cNvCxnSpPr>
            <a:cxnSpLocks noChangeShapeType="1"/>
            <a:stCxn id="123" idx="1"/>
            <a:endCxn id="89" idx="1"/>
          </p:cNvCxnSpPr>
          <p:nvPr/>
        </p:nvCxnSpPr>
        <p:spPr bwMode="auto">
          <a:xfrm>
            <a:off x="1827213" y="2286000"/>
            <a:ext cx="839787" cy="3384550"/>
          </a:xfrm>
          <a:prstGeom prst="bentConnector3">
            <a:avLst>
              <a:gd name="adj1" fmla="val 28546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6" name="Text Box 124"/>
          <p:cNvSpPr txBox="1">
            <a:spLocks noChangeArrowheads="1"/>
          </p:cNvSpPr>
          <p:nvPr/>
        </p:nvSpPr>
        <p:spPr bwMode="auto">
          <a:xfrm>
            <a:off x="228600" y="3298825"/>
            <a:ext cx="1193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latin typeface="Courier New" pitchFamily="49" charset="0"/>
              </a:rPr>
              <a:t>Input</a:t>
            </a:r>
          </a:p>
          <a:p>
            <a:r>
              <a:rPr lang="en-US" sz="2200" b="1">
                <a:latin typeface="Courier New" pitchFamily="49" charset="0"/>
              </a:rPr>
              <a:t>FIFOs</a:t>
            </a:r>
          </a:p>
          <a:p>
            <a:r>
              <a:rPr lang="en-US" sz="2200" b="1">
                <a:latin typeface="Courier New" pitchFamily="49" charset="0"/>
              </a:rPr>
              <a:t>from</a:t>
            </a:r>
          </a:p>
          <a:p>
            <a:r>
              <a:rPr lang="en-US" sz="2200" b="1">
                <a:latin typeface="Courier New" pitchFamily="49" charset="0"/>
              </a:rPr>
              <a:t>Static</a:t>
            </a:r>
          </a:p>
          <a:p>
            <a:r>
              <a:rPr lang="en-US" sz="2200" b="1">
                <a:latin typeface="Courier New" pitchFamily="49" charset="0"/>
              </a:rPr>
              <a:t>Router</a:t>
            </a:r>
          </a:p>
        </p:txBody>
      </p:sp>
      <p:sp>
        <p:nvSpPr>
          <p:cNvPr id="127" name="Text Box 125"/>
          <p:cNvSpPr txBox="1">
            <a:spLocks noChangeArrowheads="1"/>
          </p:cNvSpPr>
          <p:nvPr/>
        </p:nvSpPr>
        <p:spPr bwMode="auto">
          <a:xfrm>
            <a:off x="8229600" y="2286000"/>
            <a:ext cx="685800" cy="404813"/>
          </a:xfrm>
          <a:prstGeom prst="rect">
            <a:avLst/>
          </a:prstGeom>
          <a:noFill/>
          <a:ln w="38100">
            <a:solidFill>
              <a:srgbClr val="D3031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r26</a:t>
            </a:r>
          </a:p>
        </p:txBody>
      </p:sp>
      <p:grpSp>
        <p:nvGrpSpPr>
          <p:cNvPr id="128" name="Group 126"/>
          <p:cNvGrpSpPr>
            <a:grpSpLocks/>
          </p:cNvGrpSpPr>
          <p:nvPr/>
        </p:nvGrpSpPr>
        <p:grpSpPr bwMode="auto">
          <a:xfrm>
            <a:off x="8001000" y="2286000"/>
            <a:ext cx="136525" cy="396875"/>
            <a:chOff x="144" y="1584"/>
            <a:chExt cx="86" cy="250"/>
          </a:xfrm>
        </p:grpSpPr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AutoShape 128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129"/>
          <p:cNvSpPr txBox="1">
            <a:spLocks noChangeArrowheads="1"/>
          </p:cNvSpPr>
          <p:nvPr/>
        </p:nvSpPr>
        <p:spPr bwMode="auto">
          <a:xfrm>
            <a:off x="8229600" y="2795588"/>
            <a:ext cx="685800" cy="4048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r27</a:t>
            </a:r>
          </a:p>
        </p:txBody>
      </p:sp>
      <p:grpSp>
        <p:nvGrpSpPr>
          <p:cNvPr id="132" name="Group 130"/>
          <p:cNvGrpSpPr>
            <a:grpSpLocks/>
          </p:cNvGrpSpPr>
          <p:nvPr/>
        </p:nvGrpSpPr>
        <p:grpSpPr bwMode="auto">
          <a:xfrm>
            <a:off x="8001000" y="2795588"/>
            <a:ext cx="136525" cy="396875"/>
            <a:chOff x="144" y="1584"/>
            <a:chExt cx="86" cy="250"/>
          </a:xfrm>
        </p:grpSpPr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132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Text Box 133"/>
          <p:cNvSpPr txBox="1">
            <a:spLocks noChangeArrowheads="1"/>
          </p:cNvSpPr>
          <p:nvPr/>
        </p:nvSpPr>
        <p:spPr bwMode="auto">
          <a:xfrm>
            <a:off x="8229600" y="1804988"/>
            <a:ext cx="685800" cy="404812"/>
          </a:xfrm>
          <a:prstGeom prst="rect">
            <a:avLst/>
          </a:prstGeom>
          <a:noFill/>
          <a:ln w="38100">
            <a:solidFill>
              <a:srgbClr val="D3031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r25</a:t>
            </a:r>
          </a:p>
        </p:txBody>
      </p:sp>
      <p:grpSp>
        <p:nvGrpSpPr>
          <p:cNvPr id="136" name="Group 134"/>
          <p:cNvGrpSpPr>
            <a:grpSpLocks/>
          </p:cNvGrpSpPr>
          <p:nvPr/>
        </p:nvGrpSpPr>
        <p:grpSpPr bwMode="auto">
          <a:xfrm>
            <a:off x="8001000" y="1804988"/>
            <a:ext cx="136525" cy="396875"/>
            <a:chOff x="144" y="1584"/>
            <a:chExt cx="86" cy="250"/>
          </a:xfrm>
        </p:grpSpPr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AutoShape 136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" name="Text Box 137"/>
          <p:cNvSpPr txBox="1">
            <a:spLocks noChangeArrowheads="1"/>
          </p:cNvSpPr>
          <p:nvPr/>
        </p:nvSpPr>
        <p:spPr bwMode="auto">
          <a:xfrm>
            <a:off x="8229600" y="1295400"/>
            <a:ext cx="685800" cy="404813"/>
          </a:xfrm>
          <a:prstGeom prst="rect">
            <a:avLst/>
          </a:prstGeom>
          <a:noFill/>
          <a:ln w="38100">
            <a:solidFill>
              <a:srgbClr val="D3031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r24</a:t>
            </a:r>
          </a:p>
        </p:txBody>
      </p:sp>
      <p:grpSp>
        <p:nvGrpSpPr>
          <p:cNvPr id="140" name="Group 138"/>
          <p:cNvGrpSpPr>
            <a:grpSpLocks/>
          </p:cNvGrpSpPr>
          <p:nvPr/>
        </p:nvGrpSpPr>
        <p:grpSpPr bwMode="auto">
          <a:xfrm>
            <a:off x="8001000" y="1295400"/>
            <a:ext cx="136525" cy="396875"/>
            <a:chOff x="144" y="1584"/>
            <a:chExt cx="86" cy="250"/>
          </a:xfrm>
        </p:grpSpPr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144" y="1584"/>
              <a:ext cx="86" cy="2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AutoShape 140"/>
            <p:cNvSpPr>
              <a:spLocks noChangeArrowheads="1"/>
            </p:cNvSpPr>
            <p:nvPr/>
          </p:nvSpPr>
          <p:spPr bwMode="auto">
            <a:xfrm>
              <a:off x="144" y="1798"/>
              <a:ext cx="86" cy="36"/>
            </a:xfrm>
            <a:prstGeom prst="triangle">
              <a:avLst>
                <a:gd name="adj" fmla="val 50000"/>
              </a:avLst>
            </a:prstGeom>
            <a:solidFill>
              <a:srgbClr val="000008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43" name="AutoShape 141"/>
          <p:cNvCxnSpPr>
            <a:cxnSpLocks noChangeShapeType="1"/>
            <a:stCxn id="144" idx="1"/>
            <a:endCxn id="133" idx="1"/>
          </p:cNvCxnSpPr>
          <p:nvPr/>
        </p:nvCxnSpPr>
        <p:spPr bwMode="auto">
          <a:xfrm>
            <a:off x="7391400" y="2324100"/>
            <a:ext cx="600075" cy="669925"/>
          </a:xfrm>
          <a:prstGeom prst="bentConnector3">
            <a:avLst>
              <a:gd name="adj1" fmla="val 5079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44" name="AutoShape 142"/>
          <p:cNvSpPr>
            <a:spLocks noChangeArrowheads="1"/>
          </p:cNvSpPr>
          <p:nvPr/>
        </p:nvSpPr>
        <p:spPr bwMode="auto">
          <a:xfrm rot="16200000">
            <a:off x="6896100" y="2247900"/>
            <a:ext cx="8382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5" name="AutoShape 143"/>
          <p:cNvCxnSpPr>
            <a:cxnSpLocks noChangeShapeType="1"/>
            <a:stCxn id="144" idx="1"/>
            <a:endCxn id="129" idx="1"/>
          </p:cNvCxnSpPr>
          <p:nvPr/>
        </p:nvCxnSpPr>
        <p:spPr bwMode="auto">
          <a:xfrm>
            <a:off x="7391400" y="2324100"/>
            <a:ext cx="600075" cy="160338"/>
          </a:xfrm>
          <a:prstGeom prst="bentConnector3">
            <a:avLst>
              <a:gd name="adj1" fmla="val 5079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6" name="AutoShape 144"/>
          <p:cNvCxnSpPr>
            <a:cxnSpLocks noChangeShapeType="1"/>
            <a:stCxn id="144" idx="1"/>
            <a:endCxn id="141" idx="1"/>
          </p:cNvCxnSpPr>
          <p:nvPr/>
        </p:nvCxnSpPr>
        <p:spPr bwMode="auto">
          <a:xfrm flipV="1">
            <a:off x="7391400" y="1493838"/>
            <a:ext cx="600075" cy="830262"/>
          </a:xfrm>
          <a:prstGeom prst="bentConnector3">
            <a:avLst>
              <a:gd name="adj1" fmla="val 5079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7" name="AutoShape 145"/>
          <p:cNvCxnSpPr>
            <a:cxnSpLocks noChangeShapeType="1"/>
            <a:stCxn id="144" idx="1"/>
            <a:endCxn id="137" idx="1"/>
          </p:cNvCxnSpPr>
          <p:nvPr/>
        </p:nvCxnSpPr>
        <p:spPr bwMode="auto">
          <a:xfrm flipV="1">
            <a:off x="7391400" y="2003425"/>
            <a:ext cx="600075" cy="320675"/>
          </a:xfrm>
          <a:prstGeom prst="bentConnector3">
            <a:avLst>
              <a:gd name="adj1" fmla="val 5079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48" name="AutoShape 146"/>
          <p:cNvSpPr>
            <a:spLocks noChangeArrowheads="1"/>
          </p:cNvSpPr>
          <p:nvPr/>
        </p:nvSpPr>
        <p:spPr bwMode="auto">
          <a:xfrm rot="16200000">
            <a:off x="1447800" y="2209800"/>
            <a:ext cx="762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AutoShape 147"/>
          <p:cNvSpPr>
            <a:spLocks noChangeArrowheads="1"/>
          </p:cNvSpPr>
          <p:nvPr/>
        </p:nvSpPr>
        <p:spPr bwMode="auto">
          <a:xfrm rot="16200000">
            <a:off x="2247900" y="5524500"/>
            <a:ext cx="11430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AutoShape 148"/>
          <p:cNvSpPr>
            <a:spLocks noChangeArrowheads="1"/>
          </p:cNvSpPr>
          <p:nvPr/>
        </p:nvSpPr>
        <p:spPr bwMode="auto">
          <a:xfrm rot="16200000">
            <a:off x="6972300" y="2247900"/>
            <a:ext cx="8382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AutoShape 149"/>
          <p:cNvSpPr>
            <a:spLocks noChangeArrowheads="1"/>
          </p:cNvSpPr>
          <p:nvPr/>
        </p:nvSpPr>
        <p:spPr bwMode="auto">
          <a:xfrm rot="16200000">
            <a:off x="7048500" y="2247900"/>
            <a:ext cx="8382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AutoShape 150"/>
          <p:cNvSpPr>
            <a:spLocks noChangeArrowheads="1"/>
          </p:cNvSpPr>
          <p:nvPr/>
        </p:nvSpPr>
        <p:spPr bwMode="auto">
          <a:xfrm rot="16200000">
            <a:off x="7124700" y="2247900"/>
            <a:ext cx="838200" cy="152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" name="AutoShape 151"/>
          <p:cNvCxnSpPr>
            <a:cxnSpLocks noChangeShapeType="1"/>
            <a:endCxn id="8" idx="1"/>
          </p:cNvCxnSpPr>
          <p:nvPr/>
        </p:nvCxnSpPr>
        <p:spPr bwMode="auto">
          <a:xfrm flipV="1">
            <a:off x="4103688" y="2082800"/>
            <a:ext cx="3124200" cy="2266950"/>
          </a:xfrm>
          <a:prstGeom prst="bentConnector3">
            <a:avLst>
              <a:gd name="adj1" fmla="val 13616"/>
            </a:avLst>
          </a:prstGeom>
          <a:noFill/>
          <a:ln w="19050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154" name="AutoShape 152"/>
          <p:cNvCxnSpPr>
            <a:cxnSpLocks noChangeShapeType="1"/>
            <a:endCxn id="5" idx="1"/>
          </p:cNvCxnSpPr>
          <p:nvPr/>
        </p:nvCxnSpPr>
        <p:spPr bwMode="auto">
          <a:xfrm rot="16200000">
            <a:off x="5338763" y="2308225"/>
            <a:ext cx="1949450" cy="18288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155" name="AutoShape 153"/>
          <p:cNvCxnSpPr>
            <a:cxnSpLocks noChangeShapeType="1"/>
            <a:endCxn id="6" idx="1"/>
          </p:cNvCxnSpPr>
          <p:nvPr/>
        </p:nvCxnSpPr>
        <p:spPr bwMode="auto">
          <a:xfrm rot="16200000">
            <a:off x="6142038" y="2940050"/>
            <a:ext cx="1638300" cy="5334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156" name="AutoShape 154"/>
          <p:cNvCxnSpPr>
            <a:cxnSpLocks noChangeShapeType="1"/>
            <a:endCxn id="7" idx="1"/>
          </p:cNvCxnSpPr>
          <p:nvPr/>
        </p:nvCxnSpPr>
        <p:spPr bwMode="auto">
          <a:xfrm rot="5400000" flipH="1">
            <a:off x="5789613" y="3978275"/>
            <a:ext cx="3638550" cy="762000"/>
          </a:xfrm>
          <a:prstGeom prst="bentConnector4">
            <a:avLst>
              <a:gd name="adj1" fmla="val 25523"/>
              <a:gd name="adj2" fmla="val 130000"/>
            </a:avLst>
          </a:prstGeom>
          <a:noFill/>
          <a:ln w="19050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157" name="Text Box 155"/>
          <p:cNvSpPr txBox="1">
            <a:spLocks noChangeArrowheads="1"/>
          </p:cNvSpPr>
          <p:nvPr/>
        </p:nvSpPr>
        <p:spPr bwMode="auto">
          <a:xfrm>
            <a:off x="7874000" y="3286125"/>
            <a:ext cx="1193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latin typeface="Courier New" pitchFamily="49" charset="0"/>
              </a:rPr>
              <a:t>Output</a:t>
            </a:r>
          </a:p>
          <a:p>
            <a:r>
              <a:rPr lang="en-US" sz="2200" b="1">
                <a:latin typeface="Courier New" pitchFamily="49" charset="0"/>
              </a:rPr>
              <a:t>FIFOs</a:t>
            </a:r>
          </a:p>
          <a:p>
            <a:r>
              <a:rPr lang="en-US" sz="2200" b="1">
                <a:latin typeface="Courier New" pitchFamily="49" charset="0"/>
              </a:rPr>
              <a:t>to</a:t>
            </a:r>
          </a:p>
          <a:p>
            <a:r>
              <a:rPr lang="en-US" sz="2200" b="1">
                <a:latin typeface="Courier New" pitchFamily="49" charset="0"/>
              </a:rPr>
              <a:t>Static</a:t>
            </a:r>
          </a:p>
          <a:p>
            <a:r>
              <a:rPr lang="en-US" sz="2200" b="1">
                <a:latin typeface="Courier New" pitchFamily="49" charset="0"/>
              </a:rPr>
              <a:t>Router</a:t>
            </a:r>
          </a:p>
        </p:txBody>
      </p:sp>
      <p:sp>
        <p:nvSpPr>
          <p:cNvPr id="158" name="Text Box 156"/>
          <p:cNvSpPr txBox="1">
            <a:spLocks noChangeArrowheads="1"/>
          </p:cNvSpPr>
          <p:nvPr/>
        </p:nvSpPr>
        <p:spPr bwMode="auto">
          <a:xfrm>
            <a:off x="2209800" y="2917825"/>
            <a:ext cx="201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Local Bypass</a:t>
            </a:r>
          </a:p>
          <a:p>
            <a:r>
              <a:rPr lang="en-US" sz="2000" b="1">
                <a:latin typeface="Courier New" pitchFamily="49" charset="0"/>
              </a:rPr>
              <a:t>Network</a:t>
            </a:r>
          </a:p>
        </p:txBody>
      </p:sp>
      <p:sp>
        <p:nvSpPr>
          <p:cNvPr id="159" name="Line 157"/>
          <p:cNvSpPr>
            <a:spLocks noChangeShapeType="1"/>
          </p:cNvSpPr>
          <p:nvPr/>
        </p:nvSpPr>
        <p:spPr bwMode="auto">
          <a:xfrm flipH="1">
            <a:off x="2895600" y="35814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and dynamic 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57700" cy="54864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RAW’s static network</a:t>
            </a:r>
          </a:p>
          <a:p>
            <a:r>
              <a:rPr lang="en-US" sz="2000" dirty="0" smtClean="0"/>
              <a:t>Consists of two tightly-coupled sub-networks:</a:t>
            </a:r>
          </a:p>
          <a:p>
            <a:r>
              <a:rPr lang="en-US" sz="2000" dirty="0" smtClean="0"/>
              <a:t>Tile interconnection network</a:t>
            </a:r>
          </a:p>
          <a:p>
            <a:pPr lvl="1"/>
            <a:r>
              <a:rPr lang="en-US" sz="1800" dirty="0" smtClean="0"/>
              <a:t>For operands &amp; streams between tiles</a:t>
            </a:r>
          </a:p>
          <a:p>
            <a:pPr lvl="1"/>
            <a:r>
              <a:rPr lang="en-US" sz="1800" dirty="0" smtClean="0"/>
              <a:t>Controlled by the 16 tiles’ static router processors</a:t>
            </a:r>
          </a:p>
          <a:p>
            <a:pPr lvl="1"/>
            <a:r>
              <a:rPr lang="en-US" sz="1800" dirty="0" smtClean="0"/>
              <a:t>Used to:</a:t>
            </a:r>
          </a:p>
          <a:p>
            <a:pPr lvl="2"/>
            <a:r>
              <a:rPr lang="en-US" sz="1400" dirty="0" smtClean="0"/>
              <a:t>route operands among local and remote ALUs</a:t>
            </a:r>
          </a:p>
          <a:p>
            <a:pPr lvl="2"/>
            <a:r>
              <a:rPr lang="en-US" sz="1400" dirty="0" smtClean="0"/>
              <a:t>route data streams among tiles, DRAM, I/O ports</a:t>
            </a:r>
          </a:p>
          <a:p>
            <a:r>
              <a:rPr lang="en-US" sz="2000" dirty="0" smtClean="0"/>
              <a:t>Local bypass network</a:t>
            </a:r>
          </a:p>
          <a:p>
            <a:pPr lvl="1"/>
            <a:r>
              <a:rPr lang="en-US" sz="1800" dirty="0" smtClean="0"/>
              <a:t>For operands &amp; streams within a tile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305300" cy="54864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RAW’s dynamic network</a:t>
            </a:r>
          </a:p>
          <a:p>
            <a:r>
              <a:rPr lang="en-US" sz="2000" dirty="0" smtClean="0"/>
              <a:t>Insert header, and &lt; 32 data words.</a:t>
            </a:r>
          </a:p>
          <a:p>
            <a:r>
              <a:rPr lang="en-US" sz="2000" dirty="0" smtClean="0"/>
              <a:t>Worms through network.</a:t>
            </a:r>
          </a:p>
          <a:p>
            <a:r>
              <a:rPr lang="en-US" sz="2000" dirty="0" smtClean="0"/>
              <a:t>Enable MPI programming</a:t>
            </a:r>
          </a:p>
          <a:p>
            <a:r>
              <a:rPr lang="en-US" sz="2000" dirty="0" smtClean="0"/>
              <a:t>Inter-message ordering not guaranteed.</a:t>
            </a:r>
          </a:p>
          <a:p>
            <a:r>
              <a:rPr lang="en-US" sz="2000" dirty="0" smtClean="0"/>
              <a:t>RAW’s memory network</a:t>
            </a:r>
          </a:p>
          <a:p>
            <a:r>
              <a:rPr lang="en-US" sz="2000" dirty="0" smtClean="0"/>
              <a:t>RAW’s general network</a:t>
            </a:r>
          </a:p>
          <a:p>
            <a:pPr lvl="1"/>
            <a:r>
              <a:rPr lang="en-US" sz="1800" dirty="0" smtClean="0"/>
              <a:t>User-level messaging</a:t>
            </a:r>
          </a:p>
          <a:p>
            <a:pPr lvl="1"/>
            <a:r>
              <a:rPr lang="en-US" sz="1800" dirty="0" smtClean="0"/>
              <a:t>Can interrupt tile when message arrives</a:t>
            </a:r>
          </a:p>
          <a:p>
            <a:pPr lvl="1"/>
            <a:r>
              <a:rPr lang="en-US" sz="1800" dirty="0" smtClean="0"/>
              <a:t>Lower performance; for coarse-grained apps</a:t>
            </a:r>
          </a:p>
          <a:p>
            <a:pPr lvl="1"/>
            <a:r>
              <a:rPr lang="en-US" sz="1800" dirty="0" smtClean="0"/>
              <a:t>For non-compile time predictable communication</a:t>
            </a:r>
          </a:p>
          <a:p>
            <a:pPr lvl="2"/>
            <a:r>
              <a:rPr lang="en-US" sz="1300" dirty="0" smtClean="0"/>
              <a:t>among tiles</a:t>
            </a:r>
          </a:p>
          <a:p>
            <a:pPr lvl="2"/>
            <a:r>
              <a:rPr lang="en-US" sz="1300" dirty="0" smtClean="0"/>
              <a:t>possibly with I/O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</a:t>
            </a:r>
            <a:r>
              <a:rPr lang="en-US" dirty="0" smtClean="0">
                <a:sym typeface="Wingdings" pitchFamily="2" charset="2"/>
              </a:rPr>
              <a:t> TILERA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http://www.tilera.com/products/processors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2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460"/>
            <a:ext cx="8229600" cy="168982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ISO/OSI (International Standards Organization/Open Systems Interconnect) network protocol stack model</a:t>
            </a:r>
          </a:p>
          <a:p>
            <a:r>
              <a:rPr lang="it-IT" dirty="0" smtClean="0"/>
              <a:t>Read about ISO/OSI</a:t>
            </a:r>
          </a:p>
          <a:p>
            <a:pPr lvl="1"/>
            <a:r>
              <a:rPr lang="en-US" dirty="0" smtClean="0">
                <a:hlinkClick r:id="rId2"/>
              </a:rPr>
              <a:t>http://learnat.sait.ab.ca/ict/txt_information/Intro2dcRev2/page103.html#103</a:t>
            </a:r>
            <a:endParaRPr lang="it-IT" dirty="0" smtClean="0"/>
          </a:p>
          <a:p>
            <a:pPr lvl="1"/>
            <a:r>
              <a:rPr lang="en-US" dirty="0" smtClean="0">
                <a:hlinkClick r:id="rId3"/>
              </a:rPr>
              <a:t>http://www.rigacci.org/docs/biblio/online/intro_to_networking/c4412.htm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C:\work\comm_arch_book_06\book ppt\image1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389" y="2200039"/>
            <a:ext cx="5435961" cy="458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NoC</a:t>
            </a:r>
            <a:r>
              <a:rPr lang="en-US" dirty="0" smtClean="0">
                <a:solidFill>
                  <a:srgbClr val="FF0000"/>
                </a:solidFill>
              </a:rPr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NoC</a:t>
            </a:r>
            <a:r>
              <a:rPr lang="en-US" sz="3600" dirty="0" smtClean="0"/>
              <a:t> prototyping: EPFL Emulation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981700"/>
            <a:ext cx="8534400" cy="685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[] N, </a:t>
            </a:r>
            <a:r>
              <a:rPr lang="en-US" dirty="0" err="1" smtClean="0"/>
              <a:t>Genko</a:t>
            </a:r>
            <a:r>
              <a:rPr lang="en-US" dirty="0" smtClean="0"/>
              <a:t>, D. </a:t>
            </a:r>
            <a:r>
              <a:rPr lang="en-US" dirty="0" err="1" smtClean="0"/>
              <a:t>Atienza</a:t>
            </a:r>
            <a:r>
              <a:rPr lang="en-US" dirty="0" smtClean="0"/>
              <a:t>, G. De </a:t>
            </a:r>
            <a:r>
              <a:rPr lang="en-US" dirty="0" err="1" smtClean="0"/>
              <a:t>Micheli</a:t>
            </a:r>
            <a:r>
              <a:rPr lang="en-US" dirty="0" smtClean="0"/>
              <a:t>, L. </a:t>
            </a:r>
            <a:r>
              <a:rPr lang="en-US" dirty="0" err="1" smtClean="0"/>
              <a:t>Benini</a:t>
            </a:r>
            <a:r>
              <a:rPr lang="en-US" dirty="0" smtClean="0"/>
              <a:t>, "Feature-</a:t>
            </a:r>
            <a:r>
              <a:rPr lang="en-US" dirty="0" err="1" smtClean="0"/>
              <a:t>NoC</a:t>
            </a:r>
            <a:r>
              <a:rPr lang="en-US" dirty="0" smtClean="0"/>
              <a:t> emulation: a tool and design flow for </a:t>
            </a:r>
            <a:r>
              <a:rPr lang="en-US" dirty="0" err="1" smtClean="0"/>
              <a:t>MPSoC</a:t>
            </a:r>
            <a:r>
              <a:rPr lang="en-US" dirty="0" smtClean="0"/>
              <a:t>," IEEE Circuits and Systems Magazine, vol. 7, pp. 42-51, 2007. </a:t>
            </a:r>
            <a:endParaRPr lang="en-US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04664" cy="45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NoC</a:t>
            </a:r>
            <a:r>
              <a:rPr lang="en-US" dirty="0" smtClean="0"/>
              <a:t> prototyping: CMU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91" name="Group 98"/>
          <p:cNvGrpSpPr>
            <a:grpSpLocks/>
          </p:cNvGrpSpPr>
          <p:nvPr/>
        </p:nvGrpSpPr>
        <p:grpSpPr bwMode="auto">
          <a:xfrm>
            <a:off x="722313" y="4178305"/>
            <a:ext cx="3290889" cy="2532065"/>
            <a:chOff x="479" y="2616"/>
            <a:chExt cx="2073" cy="1595"/>
          </a:xfrm>
        </p:grpSpPr>
        <p:grpSp>
          <p:nvGrpSpPr>
            <p:cNvPr id="143" name="Group 3"/>
            <p:cNvGrpSpPr>
              <a:grpSpLocks/>
            </p:cNvGrpSpPr>
            <p:nvPr/>
          </p:nvGrpSpPr>
          <p:grpSpPr bwMode="auto">
            <a:xfrm>
              <a:off x="518" y="3032"/>
              <a:ext cx="1943" cy="1179"/>
              <a:chOff x="3063" y="1542"/>
              <a:chExt cx="2353" cy="1387"/>
            </a:xfrm>
          </p:grpSpPr>
          <p:sp>
            <p:nvSpPr>
              <p:cNvPr id="167" name="AutoShape 4"/>
              <p:cNvSpPr>
                <a:spLocks noChangeArrowheads="1"/>
              </p:cNvSpPr>
              <p:nvPr/>
            </p:nvSpPr>
            <p:spPr bwMode="auto">
              <a:xfrm>
                <a:off x="3063" y="2625"/>
                <a:ext cx="478" cy="304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Motion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Est. 2</a:t>
                </a:r>
              </a:p>
            </p:txBody>
          </p:sp>
          <p:cxnSp>
            <p:nvCxnSpPr>
              <p:cNvPr id="168" name="AutoShape 5"/>
              <p:cNvCxnSpPr>
                <a:cxnSpLocks noChangeShapeType="1"/>
                <a:endCxn id="146" idx="2"/>
              </p:cNvCxnSpPr>
              <p:nvPr/>
            </p:nvCxnSpPr>
            <p:spPr bwMode="auto">
              <a:xfrm flipV="1">
                <a:off x="3550" y="2538"/>
                <a:ext cx="1085" cy="215"/>
              </a:xfrm>
              <a:prstGeom prst="bentConnector2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 type="triangle" w="med" len="med"/>
                <a:tailEnd type="triangle" w="med" len="med"/>
              </a:ln>
              <a:effectLst/>
            </p:spPr>
          </p:cxnSp>
          <p:grpSp>
            <p:nvGrpSpPr>
              <p:cNvPr id="169" name="Group 6"/>
              <p:cNvGrpSpPr>
                <a:grpSpLocks/>
              </p:cNvGrpSpPr>
              <p:nvPr/>
            </p:nvGrpSpPr>
            <p:grpSpPr bwMode="auto">
              <a:xfrm>
                <a:off x="3541" y="1542"/>
                <a:ext cx="1875" cy="1333"/>
                <a:chOff x="4087" y="1362"/>
                <a:chExt cx="1311" cy="1333"/>
              </a:xfrm>
            </p:grpSpPr>
            <p:sp>
              <p:nvSpPr>
                <p:cNvPr id="17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087" y="2661"/>
                  <a:ext cx="1263" cy="3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374" y="1362"/>
                  <a:ext cx="24" cy="127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0" name="Line 9"/>
              <p:cNvSpPr>
                <a:spLocks noChangeShapeType="1"/>
              </p:cNvSpPr>
              <p:nvPr/>
            </p:nvSpPr>
            <p:spPr bwMode="auto">
              <a:xfrm>
                <a:off x="3262" y="1555"/>
                <a:ext cx="0" cy="10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10"/>
              <p:cNvGrpSpPr>
                <a:grpSpLocks/>
              </p:cNvGrpSpPr>
              <p:nvPr/>
            </p:nvGrpSpPr>
            <p:grpSpPr bwMode="auto">
              <a:xfrm>
                <a:off x="3441" y="2066"/>
                <a:ext cx="152" cy="540"/>
                <a:chOff x="3441" y="2066"/>
                <a:chExt cx="152" cy="540"/>
              </a:xfrm>
            </p:grpSpPr>
            <p:sp>
              <p:nvSpPr>
                <p:cNvPr id="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441" y="2066"/>
                  <a:ext cx="0" cy="5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Line 12"/>
                <p:cNvSpPr>
                  <a:spLocks noChangeShapeType="1"/>
                </p:cNvSpPr>
                <p:nvPr/>
              </p:nvSpPr>
              <p:spPr bwMode="auto">
                <a:xfrm>
                  <a:off x="3442" y="2066"/>
                  <a:ext cx="15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" name="Group 13"/>
            <p:cNvGrpSpPr>
              <a:grpSpLocks/>
            </p:cNvGrpSpPr>
            <p:nvPr/>
          </p:nvGrpSpPr>
          <p:grpSpPr bwMode="auto">
            <a:xfrm>
              <a:off x="479" y="2806"/>
              <a:ext cx="2073" cy="1108"/>
              <a:chOff x="3015" y="1284"/>
              <a:chExt cx="2510" cy="1319"/>
            </a:xfrm>
          </p:grpSpPr>
          <p:sp>
            <p:nvSpPr>
              <p:cNvPr id="146" name="AutoShape 14"/>
              <p:cNvSpPr>
                <a:spLocks noChangeArrowheads="1"/>
              </p:cNvSpPr>
              <p:nvPr/>
            </p:nvSpPr>
            <p:spPr bwMode="auto">
              <a:xfrm>
                <a:off x="4416" y="2241"/>
                <a:ext cx="437" cy="288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Frame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Buffer</a:t>
                </a:r>
              </a:p>
            </p:txBody>
          </p:sp>
          <p:sp>
            <p:nvSpPr>
              <p:cNvPr id="147" name="AutoShape 15"/>
              <p:cNvSpPr>
                <a:spLocks noChangeArrowheads="1"/>
              </p:cNvSpPr>
              <p:nvPr/>
            </p:nvSpPr>
            <p:spPr bwMode="auto">
              <a:xfrm>
                <a:off x="3204" y="1284"/>
                <a:ext cx="427" cy="282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Input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Buffer</a:t>
                </a:r>
              </a:p>
            </p:txBody>
          </p:sp>
          <p:sp>
            <p:nvSpPr>
              <p:cNvPr id="148" name="AutoShape 16"/>
              <p:cNvSpPr>
                <a:spLocks noChangeArrowheads="1"/>
              </p:cNvSpPr>
              <p:nvPr/>
            </p:nvSpPr>
            <p:spPr bwMode="auto">
              <a:xfrm>
                <a:off x="3812" y="1284"/>
                <a:ext cx="569" cy="2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DCT &amp;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Quant.</a:t>
                </a:r>
              </a:p>
            </p:txBody>
          </p:sp>
          <p:sp>
            <p:nvSpPr>
              <p:cNvPr id="149" name="AutoShape 17"/>
              <p:cNvSpPr>
                <a:spLocks noChangeArrowheads="1"/>
              </p:cNvSpPr>
              <p:nvPr/>
            </p:nvSpPr>
            <p:spPr bwMode="auto">
              <a:xfrm>
                <a:off x="4907" y="1284"/>
                <a:ext cx="618" cy="281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VLE &amp;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Out. Buffer</a:t>
                </a:r>
              </a:p>
            </p:txBody>
          </p:sp>
          <p:sp>
            <p:nvSpPr>
              <p:cNvPr id="150" name="AutoShape 18"/>
              <p:cNvSpPr>
                <a:spLocks noChangeArrowheads="1"/>
              </p:cNvSpPr>
              <p:nvPr/>
            </p:nvSpPr>
            <p:spPr bwMode="auto">
              <a:xfrm>
                <a:off x="3602" y="1858"/>
                <a:ext cx="466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Motion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Comp.</a:t>
                </a:r>
              </a:p>
            </p:txBody>
          </p:sp>
          <p:sp>
            <p:nvSpPr>
              <p:cNvPr id="151" name="AutoShape 19"/>
              <p:cNvSpPr>
                <a:spLocks noChangeArrowheads="1"/>
              </p:cNvSpPr>
              <p:nvPr/>
            </p:nvSpPr>
            <p:spPr bwMode="auto">
              <a:xfrm>
                <a:off x="3601" y="2304"/>
                <a:ext cx="479" cy="290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Motion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Est.</a:t>
                </a:r>
              </a:p>
            </p:txBody>
          </p:sp>
          <p:sp>
            <p:nvSpPr>
              <p:cNvPr id="152" name="Line 20"/>
              <p:cNvSpPr>
                <a:spLocks noChangeShapeType="1"/>
              </p:cNvSpPr>
              <p:nvPr/>
            </p:nvSpPr>
            <p:spPr bwMode="auto">
              <a:xfrm>
                <a:off x="3015" y="1423"/>
                <a:ext cx="18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53" name="AutoShape 21"/>
              <p:cNvCxnSpPr>
                <a:cxnSpLocks noChangeShapeType="1"/>
                <a:stCxn id="147" idx="3"/>
                <a:endCxn id="148" idx="1"/>
              </p:cNvCxnSpPr>
              <p:nvPr/>
            </p:nvCxnSpPr>
            <p:spPr bwMode="auto">
              <a:xfrm>
                <a:off x="3639" y="1425"/>
                <a:ext cx="165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54" name="AutoShape 22"/>
              <p:cNvCxnSpPr>
                <a:cxnSpLocks noChangeShapeType="1"/>
                <a:endCxn id="150" idx="1"/>
              </p:cNvCxnSpPr>
              <p:nvPr/>
            </p:nvCxnSpPr>
            <p:spPr bwMode="auto">
              <a:xfrm rot="16200000" flipH="1">
                <a:off x="3311" y="1713"/>
                <a:ext cx="439" cy="125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55" name="AutoShape 23"/>
              <p:cNvCxnSpPr>
                <a:cxnSpLocks noChangeShapeType="1"/>
                <a:endCxn id="151" idx="1"/>
              </p:cNvCxnSpPr>
              <p:nvPr/>
            </p:nvCxnSpPr>
            <p:spPr bwMode="auto">
              <a:xfrm rot="16200000" flipH="1">
                <a:off x="3024" y="1880"/>
                <a:ext cx="888" cy="249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grpSp>
            <p:nvGrpSpPr>
              <p:cNvPr id="156" name="Group 24"/>
              <p:cNvGrpSpPr>
                <a:grpSpLocks/>
              </p:cNvGrpSpPr>
              <p:nvPr/>
            </p:nvGrpSpPr>
            <p:grpSpPr bwMode="auto">
              <a:xfrm>
                <a:off x="4061" y="1982"/>
                <a:ext cx="358" cy="352"/>
                <a:chOff x="1146" y="1761"/>
                <a:chExt cx="435" cy="352"/>
              </a:xfrm>
            </p:grpSpPr>
            <p:sp>
              <p:nvSpPr>
                <p:cNvPr id="16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146" y="1761"/>
                  <a:ext cx="24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6"/>
                <p:cNvSpPr>
                  <a:spLocks noChangeShapeType="1"/>
                </p:cNvSpPr>
                <p:nvPr/>
              </p:nvSpPr>
              <p:spPr bwMode="auto">
                <a:xfrm>
                  <a:off x="1370" y="1761"/>
                  <a:ext cx="42" cy="3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7"/>
                <p:cNvSpPr>
                  <a:spLocks noChangeShapeType="1"/>
                </p:cNvSpPr>
                <p:nvPr/>
              </p:nvSpPr>
              <p:spPr bwMode="auto">
                <a:xfrm>
                  <a:off x="1402" y="2113"/>
                  <a:ext cx="17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57" name="AutoShape 28"/>
              <p:cNvCxnSpPr>
                <a:cxnSpLocks noChangeShapeType="1"/>
                <a:stCxn id="151" idx="0"/>
                <a:endCxn id="150" idx="2"/>
              </p:cNvCxnSpPr>
              <p:nvPr/>
            </p:nvCxnSpPr>
            <p:spPr bwMode="auto">
              <a:xfrm flipH="1" flipV="1">
                <a:off x="3834" y="2140"/>
                <a:ext cx="6" cy="15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med"/>
                <a:tailEnd type="triangle" w="lg" len="med"/>
              </a:ln>
              <a:effectLst/>
            </p:spPr>
          </p:cxnSp>
          <p:cxnSp>
            <p:nvCxnSpPr>
              <p:cNvPr id="158" name="AutoShape 29"/>
              <p:cNvCxnSpPr>
                <a:cxnSpLocks noChangeShapeType="1"/>
                <a:stCxn id="151" idx="2"/>
                <a:endCxn id="149" idx="2"/>
              </p:cNvCxnSpPr>
              <p:nvPr/>
            </p:nvCxnSpPr>
            <p:spPr bwMode="auto">
              <a:xfrm rot="5400000" flipH="1" flipV="1">
                <a:off x="4014" y="1401"/>
                <a:ext cx="1029" cy="1375"/>
              </a:xfrm>
              <a:prstGeom prst="bentConnector3">
                <a:avLst>
                  <a:gd name="adj1" fmla="val -7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59" name="AutoShape 30"/>
              <p:cNvCxnSpPr>
                <a:cxnSpLocks noChangeShapeType="1"/>
                <a:stCxn id="148" idx="3"/>
                <a:endCxn id="149" idx="1"/>
              </p:cNvCxnSpPr>
              <p:nvPr/>
            </p:nvCxnSpPr>
            <p:spPr bwMode="auto">
              <a:xfrm>
                <a:off x="4389" y="1425"/>
                <a:ext cx="509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60" name="AutoShape 31"/>
              <p:cNvSpPr>
                <a:spLocks noChangeArrowheads="1"/>
              </p:cNvSpPr>
              <p:nvPr/>
            </p:nvSpPr>
            <p:spPr bwMode="auto">
              <a:xfrm>
                <a:off x="4359" y="1642"/>
                <a:ext cx="553" cy="30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Inv Quant.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300">
                    <a:latin typeface="Arial Narrow" pitchFamily="34" charset="0"/>
                  </a:rPr>
                  <a:t>&amp; IDCT</a:t>
                </a:r>
              </a:p>
            </p:txBody>
          </p:sp>
          <p:cxnSp>
            <p:nvCxnSpPr>
              <p:cNvPr id="161" name="AutoShape 32"/>
              <p:cNvCxnSpPr>
                <a:cxnSpLocks noChangeShapeType="1"/>
                <a:stCxn id="160" idx="2"/>
                <a:endCxn id="146" idx="0"/>
              </p:cNvCxnSpPr>
              <p:nvPr/>
            </p:nvCxnSpPr>
            <p:spPr bwMode="auto">
              <a:xfrm>
                <a:off x="4635" y="1953"/>
                <a:ext cx="0" cy="27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lg" len="med"/>
                <a:tailEnd type="triangle" w="lg" len="med"/>
              </a:ln>
              <a:effectLst/>
            </p:spPr>
          </p:cxnSp>
          <p:sp>
            <p:nvSpPr>
              <p:cNvPr id="162" name="Line 33"/>
              <p:cNvSpPr>
                <a:spLocks noChangeShapeType="1"/>
              </p:cNvSpPr>
              <p:nvPr/>
            </p:nvSpPr>
            <p:spPr bwMode="auto">
              <a:xfrm>
                <a:off x="4092" y="2446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34"/>
              <p:cNvSpPr>
                <a:spLocks noChangeShapeType="1"/>
              </p:cNvSpPr>
              <p:nvPr/>
            </p:nvSpPr>
            <p:spPr bwMode="auto">
              <a:xfrm>
                <a:off x="4637" y="1425"/>
                <a:ext cx="0" cy="2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" name="Text Box 35"/>
            <p:cNvSpPr txBox="1">
              <a:spLocks noChangeArrowheads="1"/>
            </p:cNvSpPr>
            <p:nvPr/>
          </p:nvSpPr>
          <p:spPr bwMode="auto">
            <a:xfrm>
              <a:off x="651" y="2616"/>
              <a:ext cx="1791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 Narrow" pitchFamily="34" charset="0"/>
                </a:rPr>
                <a:t>Point-to-point Implementation</a:t>
              </a:r>
            </a:p>
          </p:txBody>
        </p:sp>
      </p:grpSp>
      <p:cxnSp>
        <p:nvCxnSpPr>
          <p:cNvPr id="92" name="AutoShape 40"/>
          <p:cNvCxnSpPr>
            <a:cxnSpLocks noChangeAspect="1" noChangeShapeType="1"/>
            <a:endCxn id="95" idx="0"/>
          </p:cNvCxnSpPr>
          <p:nvPr/>
        </p:nvCxnSpPr>
        <p:spPr bwMode="auto">
          <a:xfrm>
            <a:off x="2735263" y="1758950"/>
            <a:ext cx="511175" cy="411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3" name="AutoShape 42"/>
          <p:cNvSpPr>
            <a:spLocks noChangeAspect="1" noChangeArrowheads="1"/>
          </p:cNvSpPr>
          <p:nvPr/>
        </p:nvSpPr>
        <p:spPr bwMode="auto">
          <a:xfrm>
            <a:off x="723900" y="2181225"/>
            <a:ext cx="773113" cy="520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Input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Buffer</a:t>
            </a:r>
          </a:p>
        </p:txBody>
      </p:sp>
      <p:sp>
        <p:nvSpPr>
          <p:cNvPr id="94" name="Oval 43"/>
          <p:cNvSpPr>
            <a:spLocks noChangeAspect="1" noChangeArrowheads="1"/>
          </p:cNvSpPr>
          <p:nvPr/>
        </p:nvSpPr>
        <p:spPr bwMode="auto">
          <a:xfrm>
            <a:off x="1841500" y="2182813"/>
            <a:ext cx="539750" cy="51911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tIns="0" rIns="0" anchor="ctr"/>
          <a:lstStyle/>
          <a:p>
            <a:pPr algn="ctr"/>
            <a:r>
              <a:rPr lang="en-US" sz="2000">
                <a:latin typeface="Arial Narrow" pitchFamily="34" charset="0"/>
              </a:rPr>
              <a:t>R</a:t>
            </a:r>
            <a:r>
              <a:rPr lang="en-US" sz="2000" baseline="-25000">
                <a:latin typeface="Arial Narrow" pitchFamily="34" charset="0"/>
              </a:rPr>
              <a:t>1</a:t>
            </a:r>
          </a:p>
        </p:txBody>
      </p:sp>
      <p:sp>
        <p:nvSpPr>
          <p:cNvPr id="95" name="Oval 44"/>
          <p:cNvSpPr>
            <a:spLocks noChangeAspect="1" noChangeArrowheads="1"/>
          </p:cNvSpPr>
          <p:nvPr/>
        </p:nvSpPr>
        <p:spPr bwMode="auto">
          <a:xfrm>
            <a:off x="2976563" y="2182813"/>
            <a:ext cx="539750" cy="51911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 tIns="0" rIns="0" anchor="ctr"/>
          <a:lstStyle/>
          <a:p>
            <a:pPr algn="ctr"/>
            <a:r>
              <a:rPr lang="en-US" sz="2000">
                <a:latin typeface="Arial Narrow" pitchFamily="34" charset="0"/>
              </a:rPr>
              <a:t>R</a:t>
            </a:r>
            <a:r>
              <a:rPr lang="en-US" sz="2000" baseline="-25000">
                <a:latin typeface="Arial Narrow" pitchFamily="34" charset="0"/>
              </a:rPr>
              <a:t>2</a:t>
            </a:r>
          </a:p>
        </p:txBody>
      </p:sp>
      <p:sp>
        <p:nvSpPr>
          <p:cNvPr id="96" name="AutoShape 45"/>
          <p:cNvSpPr>
            <a:spLocks noChangeAspect="1" noChangeArrowheads="1"/>
          </p:cNvSpPr>
          <p:nvPr/>
        </p:nvSpPr>
        <p:spPr bwMode="auto">
          <a:xfrm>
            <a:off x="1189038" y="1238250"/>
            <a:ext cx="925512" cy="5175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DCT &amp;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Quant.</a:t>
            </a:r>
          </a:p>
        </p:txBody>
      </p:sp>
      <p:sp>
        <p:nvSpPr>
          <p:cNvPr id="97" name="AutoShape 46"/>
          <p:cNvSpPr>
            <a:spLocks noChangeAspect="1" noChangeArrowheads="1"/>
          </p:cNvSpPr>
          <p:nvPr/>
        </p:nvSpPr>
        <p:spPr bwMode="auto">
          <a:xfrm>
            <a:off x="3879850" y="2206625"/>
            <a:ext cx="968375" cy="51911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VLE &amp;</a:t>
            </a:r>
          </a:p>
          <a:p>
            <a:pPr algn="ctr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Out. Buffer</a:t>
            </a:r>
          </a:p>
        </p:txBody>
      </p:sp>
      <p:sp>
        <p:nvSpPr>
          <p:cNvPr id="98" name="AutoShape 47"/>
          <p:cNvSpPr>
            <a:spLocks noChangeAspect="1" noChangeArrowheads="1"/>
          </p:cNvSpPr>
          <p:nvPr/>
        </p:nvSpPr>
        <p:spPr bwMode="auto">
          <a:xfrm>
            <a:off x="2279650" y="1206500"/>
            <a:ext cx="998538" cy="53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Inv Quant.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&amp; IDCT</a:t>
            </a:r>
          </a:p>
        </p:txBody>
      </p:sp>
      <p:sp>
        <p:nvSpPr>
          <p:cNvPr id="99" name="AutoShape 48"/>
          <p:cNvSpPr>
            <a:spLocks noChangeAspect="1" noChangeArrowheads="1"/>
          </p:cNvSpPr>
          <p:nvPr/>
        </p:nvSpPr>
        <p:spPr bwMode="auto">
          <a:xfrm>
            <a:off x="1231900" y="3106738"/>
            <a:ext cx="796925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1700" dirty="0">
                <a:latin typeface="Arial Narrow" pitchFamily="34" charset="0"/>
              </a:rPr>
              <a:t>Motion</a:t>
            </a:r>
          </a:p>
          <a:p>
            <a:pPr algn="ctr">
              <a:lnSpc>
                <a:spcPct val="85000"/>
              </a:lnSpc>
            </a:pPr>
            <a:r>
              <a:rPr lang="en-US" sz="1700" dirty="0">
                <a:latin typeface="Arial Narrow" pitchFamily="34" charset="0"/>
              </a:rPr>
              <a:t>Est.</a:t>
            </a:r>
          </a:p>
        </p:txBody>
      </p:sp>
      <p:sp>
        <p:nvSpPr>
          <p:cNvPr id="100" name="AutoShape 49"/>
          <p:cNvSpPr>
            <a:spLocks noChangeAspect="1" noChangeArrowheads="1"/>
          </p:cNvSpPr>
          <p:nvPr/>
        </p:nvSpPr>
        <p:spPr bwMode="auto">
          <a:xfrm>
            <a:off x="3157538" y="3117850"/>
            <a:ext cx="784225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Motion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Comp.</a:t>
            </a:r>
          </a:p>
        </p:txBody>
      </p:sp>
      <p:sp>
        <p:nvSpPr>
          <p:cNvPr id="101" name="AutoShape 50"/>
          <p:cNvSpPr>
            <a:spLocks noChangeAspect="1" noChangeArrowheads="1"/>
          </p:cNvSpPr>
          <p:nvPr/>
        </p:nvSpPr>
        <p:spPr bwMode="auto">
          <a:xfrm>
            <a:off x="2192338" y="3097213"/>
            <a:ext cx="790575" cy="53181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Frame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Buffer</a:t>
            </a:r>
          </a:p>
        </p:txBody>
      </p:sp>
      <p:cxnSp>
        <p:nvCxnSpPr>
          <p:cNvPr id="102" name="AutoShape 51"/>
          <p:cNvCxnSpPr>
            <a:cxnSpLocks noChangeAspect="1" noChangeShapeType="1"/>
            <a:stCxn id="93" idx="3"/>
            <a:endCxn id="94" idx="2"/>
          </p:cNvCxnSpPr>
          <p:nvPr/>
        </p:nvCxnSpPr>
        <p:spPr bwMode="auto">
          <a:xfrm>
            <a:off x="1509713" y="2441575"/>
            <a:ext cx="3190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3" name="AutoShape 52"/>
          <p:cNvCxnSpPr>
            <a:cxnSpLocks noChangeAspect="1" noChangeShapeType="1"/>
            <a:stCxn id="96" idx="2"/>
            <a:endCxn id="94" idx="0"/>
          </p:cNvCxnSpPr>
          <p:nvPr/>
        </p:nvCxnSpPr>
        <p:spPr bwMode="auto">
          <a:xfrm>
            <a:off x="1652588" y="1771650"/>
            <a:ext cx="458787" cy="396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4" name="AutoShape 53"/>
          <p:cNvCxnSpPr>
            <a:cxnSpLocks noChangeAspect="1" noChangeShapeType="1"/>
            <a:stCxn id="94" idx="4"/>
            <a:endCxn id="99" idx="0"/>
          </p:cNvCxnSpPr>
          <p:nvPr/>
        </p:nvCxnSpPr>
        <p:spPr bwMode="auto">
          <a:xfrm flipH="1">
            <a:off x="1631950" y="2714625"/>
            <a:ext cx="479425" cy="3762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5" name="AutoShape 54"/>
          <p:cNvCxnSpPr>
            <a:cxnSpLocks noChangeAspect="1" noChangeShapeType="1"/>
            <a:stCxn id="94" idx="4"/>
            <a:endCxn id="101" idx="0"/>
          </p:cNvCxnSpPr>
          <p:nvPr/>
        </p:nvCxnSpPr>
        <p:spPr bwMode="auto">
          <a:xfrm>
            <a:off x="2111375" y="2714625"/>
            <a:ext cx="477838" cy="366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6" name="AutoShape 55"/>
          <p:cNvCxnSpPr>
            <a:cxnSpLocks noChangeAspect="1" noChangeShapeType="1"/>
            <a:stCxn id="113" idx="2"/>
          </p:cNvCxnSpPr>
          <p:nvPr/>
        </p:nvCxnSpPr>
        <p:spPr bwMode="auto">
          <a:xfrm flipH="1">
            <a:off x="3246438" y="1746250"/>
            <a:ext cx="803275" cy="4048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7" name="AutoShape 56"/>
          <p:cNvCxnSpPr>
            <a:cxnSpLocks noChangeAspect="1" noChangeShapeType="1"/>
            <a:stCxn id="95" idx="4"/>
            <a:endCxn id="100" idx="0"/>
          </p:cNvCxnSpPr>
          <p:nvPr/>
        </p:nvCxnSpPr>
        <p:spPr bwMode="auto">
          <a:xfrm>
            <a:off x="3246438" y="2714625"/>
            <a:ext cx="303212" cy="3889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AutoShape 57"/>
          <p:cNvCxnSpPr>
            <a:cxnSpLocks noChangeAspect="1" noChangeShapeType="1"/>
            <a:stCxn id="95" idx="6"/>
            <a:endCxn id="97" idx="1"/>
          </p:cNvCxnSpPr>
          <p:nvPr/>
        </p:nvCxnSpPr>
        <p:spPr bwMode="auto">
          <a:xfrm>
            <a:off x="3529013" y="2443163"/>
            <a:ext cx="334962" cy="238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9" name="AutoShape 58"/>
          <p:cNvCxnSpPr>
            <a:cxnSpLocks noChangeAspect="1" noChangeShapeType="1"/>
            <a:stCxn id="94" idx="6"/>
            <a:endCxn id="95" idx="2"/>
          </p:cNvCxnSpPr>
          <p:nvPr/>
        </p:nvCxnSpPr>
        <p:spPr bwMode="auto">
          <a:xfrm>
            <a:off x="2392363" y="2443163"/>
            <a:ext cx="571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10" name="Group 99"/>
          <p:cNvGrpSpPr>
            <a:grpSpLocks/>
          </p:cNvGrpSpPr>
          <p:nvPr/>
        </p:nvGrpSpPr>
        <p:grpSpPr bwMode="auto">
          <a:xfrm>
            <a:off x="4759330" y="4198940"/>
            <a:ext cx="4194179" cy="1974851"/>
            <a:chOff x="3086" y="2621"/>
            <a:chExt cx="2642" cy="1244"/>
          </a:xfrm>
        </p:grpSpPr>
        <p:sp>
          <p:nvSpPr>
            <p:cNvPr id="123" name="AutoShape 62"/>
            <p:cNvSpPr>
              <a:spLocks noChangeArrowheads="1"/>
            </p:cNvSpPr>
            <p:nvPr/>
          </p:nvSpPr>
          <p:spPr bwMode="auto">
            <a:xfrm>
              <a:off x="3594" y="3587"/>
              <a:ext cx="463" cy="27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Motion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Est. 2</a:t>
              </a:r>
            </a:p>
          </p:txBody>
        </p:sp>
        <p:cxnSp>
          <p:nvCxnSpPr>
            <p:cNvPr id="124" name="AutoShape 63"/>
            <p:cNvCxnSpPr>
              <a:cxnSpLocks noChangeShapeType="1"/>
              <a:stCxn id="123" idx="0"/>
            </p:cNvCxnSpPr>
            <p:nvPr/>
          </p:nvCxnSpPr>
          <p:spPr bwMode="auto">
            <a:xfrm flipH="1" flipV="1">
              <a:off x="3825" y="3347"/>
              <a:ext cx="1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25" name="AutoShape 64"/>
            <p:cNvSpPr>
              <a:spLocks noChangeArrowheads="1"/>
            </p:cNvSpPr>
            <p:nvPr/>
          </p:nvSpPr>
          <p:spPr bwMode="auto">
            <a:xfrm>
              <a:off x="3213" y="2856"/>
              <a:ext cx="405" cy="2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Input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Buffer</a:t>
              </a:r>
            </a:p>
          </p:txBody>
        </p:sp>
        <p:sp>
          <p:nvSpPr>
            <p:cNvPr id="126" name="AutoShape 65"/>
            <p:cNvSpPr>
              <a:spLocks noChangeArrowheads="1"/>
            </p:cNvSpPr>
            <p:nvPr/>
          </p:nvSpPr>
          <p:spPr bwMode="auto">
            <a:xfrm>
              <a:off x="3739" y="2854"/>
              <a:ext cx="485" cy="272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DCT &amp;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Quant.</a:t>
              </a:r>
            </a:p>
          </p:txBody>
        </p:sp>
        <p:sp>
          <p:nvSpPr>
            <p:cNvPr id="127" name="AutoShape 66"/>
            <p:cNvSpPr>
              <a:spLocks noChangeArrowheads="1"/>
            </p:cNvSpPr>
            <p:nvPr/>
          </p:nvSpPr>
          <p:spPr bwMode="auto">
            <a:xfrm>
              <a:off x="5220" y="3587"/>
              <a:ext cx="508" cy="27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VLE &amp;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Out. Buffer</a:t>
              </a:r>
            </a:p>
          </p:txBody>
        </p:sp>
        <p:sp>
          <p:nvSpPr>
            <p:cNvPr id="128" name="AutoShape 67"/>
            <p:cNvSpPr>
              <a:spLocks noChangeArrowheads="1"/>
            </p:cNvSpPr>
            <p:nvPr/>
          </p:nvSpPr>
          <p:spPr bwMode="auto">
            <a:xfrm>
              <a:off x="4353" y="2847"/>
              <a:ext cx="524" cy="28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Inv Quant.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&amp; IDCT</a:t>
              </a:r>
            </a:p>
          </p:txBody>
        </p:sp>
        <p:sp>
          <p:nvSpPr>
            <p:cNvPr id="129" name="AutoShape 68"/>
            <p:cNvSpPr>
              <a:spLocks noChangeArrowheads="1"/>
            </p:cNvSpPr>
            <p:nvPr/>
          </p:nvSpPr>
          <p:spPr bwMode="auto">
            <a:xfrm>
              <a:off x="3086" y="3581"/>
              <a:ext cx="418" cy="2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Motion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Est.</a:t>
              </a:r>
            </a:p>
          </p:txBody>
        </p:sp>
        <p:sp>
          <p:nvSpPr>
            <p:cNvPr id="130" name="AutoShape 69"/>
            <p:cNvSpPr>
              <a:spLocks noChangeArrowheads="1"/>
            </p:cNvSpPr>
            <p:nvPr/>
          </p:nvSpPr>
          <p:spPr bwMode="auto">
            <a:xfrm>
              <a:off x="4707" y="3597"/>
              <a:ext cx="411" cy="26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Motion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Comp.</a:t>
              </a:r>
            </a:p>
          </p:txBody>
        </p:sp>
        <p:sp>
          <p:nvSpPr>
            <p:cNvPr id="131" name="AutoShape 70"/>
            <p:cNvSpPr>
              <a:spLocks noChangeArrowheads="1"/>
            </p:cNvSpPr>
            <p:nvPr/>
          </p:nvSpPr>
          <p:spPr bwMode="auto">
            <a:xfrm>
              <a:off x="4148" y="3586"/>
              <a:ext cx="414" cy="279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Frame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Buffer</a:t>
              </a:r>
            </a:p>
          </p:txBody>
        </p:sp>
        <p:cxnSp>
          <p:nvCxnSpPr>
            <p:cNvPr id="132" name="AutoShape 71"/>
            <p:cNvCxnSpPr>
              <a:cxnSpLocks noChangeShapeType="1"/>
              <a:stCxn id="125" idx="2"/>
            </p:cNvCxnSpPr>
            <p:nvPr/>
          </p:nvCxnSpPr>
          <p:spPr bwMode="auto">
            <a:xfrm flipH="1">
              <a:off x="3415" y="3137"/>
              <a:ext cx="1" cy="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3" name="AutoShape 72"/>
            <p:cNvCxnSpPr>
              <a:cxnSpLocks noChangeShapeType="1"/>
              <a:stCxn id="126" idx="2"/>
            </p:cNvCxnSpPr>
            <p:nvPr/>
          </p:nvCxnSpPr>
          <p:spPr bwMode="auto">
            <a:xfrm>
              <a:off x="3982" y="3135"/>
              <a:ext cx="0" cy="2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4" name="AutoShape 73"/>
            <p:cNvCxnSpPr>
              <a:cxnSpLocks noChangeShapeType="1"/>
              <a:endCxn id="129" idx="0"/>
            </p:cNvCxnSpPr>
            <p:nvPr/>
          </p:nvCxnSpPr>
          <p:spPr bwMode="auto">
            <a:xfrm flipH="1">
              <a:off x="3295" y="3348"/>
              <a:ext cx="10" cy="2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5" name="AutoShape 74"/>
            <p:cNvCxnSpPr>
              <a:cxnSpLocks noChangeShapeType="1"/>
              <a:endCxn id="131" idx="0"/>
            </p:cNvCxnSpPr>
            <p:nvPr/>
          </p:nvCxnSpPr>
          <p:spPr bwMode="auto">
            <a:xfrm flipH="1">
              <a:off x="4355" y="3347"/>
              <a:ext cx="1" cy="2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6" name="AutoShape 75"/>
            <p:cNvCxnSpPr>
              <a:cxnSpLocks noChangeShapeType="1"/>
              <a:stCxn id="128" idx="2"/>
            </p:cNvCxnSpPr>
            <p:nvPr/>
          </p:nvCxnSpPr>
          <p:spPr bwMode="auto">
            <a:xfrm>
              <a:off x="4615" y="3136"/>
              <a:ext cx="6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7" name="AutoShape 76"/>
            <p:cNvCxnSpPr>
              <a:cxnSpLocks noChangeShapeType="1"/>
              <a:endCxn id="130" idx="0"/>
            </p:cNvCxnSpPr>
            <p:nvPr/>
          </p:nvCxnSpPr>
          <p:spPr bwMode="auto">
            <a:xfrm>
              <a:off x="4912" y="3357"/>
              <a:ext cx="1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8" name="AutoShape 77"/>
            <p:cNvCxnSpPr>
              <a:cxnSpLocks noChangeShapeType="1"/>
              <a:endCxn id="127" idx="0"/>
            </p:cNvCxnSpPr>
            <p:nvPr/>
          </p:nvCxnSpPr>
          <p:spPr bwMode="auto">
            <a:xfrm flipH="1">
              <a:off x="5474" y="3357"/>
              <a:ext cx="7" cy="2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9" name="AutoShape 78"/>
            <p:cNvCxnSpPr>
              <a:cxnSpLocks noChangeShapeType="1"/>
            </p:cNvCxnSpPr>
            <p:nvPr/>
          </p:nvCxnSpPr>
          <p:spPr bwMode="auto">
            <a:xfrm flipV="1">
              <a:off x="3137" y="3351"/>
              <a:ext cx="2514" cy="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0" name="Text Box 79"/>
            <p:cNvSpPr txBox="1">
              <a:spLocks noChangeArrowheads="1"/>
            </p:cNvSpPr>
            <p:nvPr/>
          </p:nvSpPr>
          <p:spPr bwMode="auto">
            <a:xfrm>
              <a:off x="3679" y="2621"/>
              <a:ext cx="1268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 Narrow" pitchFamily="34" charset="0"/>
                </a:rPr>
                <a:t>Bus Implementation</a:t>
              </a:r>
            </a:p>
          </p:txBody>
        </p:sp>
        <p:sp>
          <p:nvSpPr>
            <p:cNvPr id="141" name="AutoShape 80"/>
            <p:cNvSpPr>
              <a:spLocks noChangeArrowheads="1"/>
            </p:cNvSpPr>
            <p:nvPr/>
          </p:nvSpPr>
          <p:spPr bwMode="auto">
            <a:xfrm>
              <a:off x="4975" y="2847"/>
              <a:ext cx="524" cy="2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Bus Cont.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300">
                  <a:latin typeface="Arial Narrow" pitchFamily="34" charset="0"/>
                </a:rPr>
                <a:t>Unit</a:t>
              </a:r>
            </a:p>
          </p:txBody>
        </p:sp>
        <p:cxnSp>
          <p:nvCxnSpPr>
            <p:cNvPr id="142" name="AutoShape 81"/>
            <p:cNvCxnSpPr>
              <a:cxnSpLocks noChangeShapeType="1"/>
              <a:stCxn id="141" idx="2"/>
            </p:cNvCxnSpPr>
            <p:nvPr/>
          </p:nvCxnSpPr>
          <p:spPr bwMode="auto">
            <a:xfrm>
              <a:off x="5237" y="3136"/>
              <a:ext cx="6" cy="2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11" name="Rectangle 82"/>
          <p:cNvSpPr>
            <a:spLocks noChangeArrowheads="1"/>
          </p:cNvSpPr>
          <p:nvPr/>
        </p:nvSpPr>
        <p:spPr bwMode="auto">
          <a:xfrm>
            <a:off x="677863" y="3819525"/>
            <a:ext cx="416083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Synthesis for Xilinx </a:t>
            </a:r>
            <a:r>
              <a:rPr lang="en-US" sz="1400" dirty="0" err="1">
                <a:latin typeface="Arial Narrow" pitchFamily="34" charset="0"/>
              </a:rPr>
              <a:t>Virtex</a:t>
            </a:r>
            <a:r>
              <a:rPr lang="en-US" sz="1400" dirty="0">
                <a:latin typeface="Arial Narrow" pitchFamily="34" charset="0"/>
              </a:rPr>
              <a:t> II FPGA with CIF (352x288) frames</a:t>
            </a:r>
          </a:p>
        </p:txBody>
      </p:sp>
      <p:grpSp>
        <p:nvGrpSpPr>
          <p:cNvPr id="112" name="Group 97"/>
          <p:cNvGrpSpPr>
            <a:grpSpLocks/>
          </p:cNvGrpSpPr>
          <p:nvPr/>
        </p:nvGrpSpPr>
        <p:grpSpPr bwMode="auto">
          <a:xfrm>
            <a:off x="3695700" y="2070100"/>
            <a:ext cx="2009775" cy="857250"/>
            <a:chOff x="3408" y="1416"/>
            <a:chExt cx="1266" cy="540"/>
          </a:xfrm>
        </p:grpSpPr>
        <p:sp>
          <p:nvSpPr>
            <p:cNvPr id="121" name="Freeform 86"/>
            <p:cNvSpPr>
              <a:spLocks/>
            </p:cNvSpPr>
            <p:nvPr/>
          </p:nvSpPr>
          <p:spPr bwMode="auto">
            <a:xfrm>
              <a:off x="3408" y="1416"/>
              <a:ext cx="854" cy="54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20" y="46"/>
                </a:cxn>
                <a:cxn ang="0">
                  <a:pos x="912" y="92"/>
                </a:cxn>
                <a:cxn ang="0">
                  <a:pos x="939" y="192"/>
                </a:cxn>
                <a:cxn ang="0">
                  <a:pos x="957" y="220"/>
                </a:cxn>
                <a:cxn ang="0">
                  <a:pos x="966" y="247"/>
                </a:cxn>
                <a:cxn ang="0">
                  <a:pos x="948" y="412"/>
                </a:cxn>
                <a:cxn ang="0">
                  <a:pos x="902" y="448"/>
                </a:cxn>
                <a:cxn ang="0">
                  <a:pos x="848" y="466"/>
                </a:cxn>
                <a:cxn ang="0">
                  <a:pos x="592" y="530"/>
                </a:cxn>
                <a:cxn ang="0">
                  <a:pos x="290" y="503"/>
                </a:cxn>
                <a:cxn ang="0">
                  <a:pos x="43" y="375"/>
                </a:cxn>
                <a:cxn ang="0">
                  <a:pos x="80" y="37"/>
                </a:cxn>
                <a:cxn ang="0">
                  <a:pos x="89" y="0"/>
                </a:cxn>
              </a:cxnLst>
              <a:rect l="0" t="0" r="r" b="b"/>
              <a:pathLst>
                <a:path w="982" h="530">
                  <a:moveTo>
                    <a:pt x="89" y="0"/>
                  </a:moveTo>
                  <a:cubicBezTo>
                    <a:pt x="337" y="6"/>
                    <a:pt x="574" y="24"/>
                    <a:pt x="820" y="46"/>
                  </a:cubicBezTo>
                  <a:cubicBezTo>
                    <a:pt x="861" y="59"/>
                    <a:pt x="881" y="61"/>
                    <a:pt x="912" y="92"/>
                  </a:cubicBezTo>
                  <a:cubicBezTo>
                    <a:pt x="920" y="123"/>
                    <a:pt x="927" y="163"/>
                    <a:pt x="939" y="192"/>
                  </a:cubicBezTo>
                  <a:cubicBezTo>
                    <a:pt x="943" y="202"/>
                    <a:pt x="952" y="210"/>
                    <a:pt x="957" y="220"/>
                  </a:cubicBezTo>
                  <a:cubicBezTo>
                    <a:pt x="961" y="229"/>
                    <a:pt x="963" y="238"/>
                    <a:pt x="966" y="247"/>
                  </a:cubicBezTo>
                  <a:cubicBezTo>
                    <a:pt x="962" y="302"/>
                    <a:pt x="982" y="368"/>
                    <a:pt x="948" y="412"/>
                  </a:cubicBezTo>
                  <a:cubicBezTo>
                    <a:pt x="936" y="427"/>
                    <a:pt x="919" y="439"/>
                    <a:pt x="902" y="448"/>
                  </a:cubicBezTo>
                  <a:cubicBezTo>
                    <a:pt x="885" y="456"/>
                    <a:pt x="848" y="466"/>
                    <a:pt x="848" y="466"/>
                  </a:cubicBezTo>
                  <a:cubicBezTo>
                    <a:pt x="786" y="508"/>
                    <a:pt x="666" y="515"/>
                    <a:pt x="592" y="530"/>
                  </a:cubicBezTo>
                  <a:cubicBezTo>
                    <a:pt x="482" y="525"/>
                    <a:pt x="394" y="522"/>
                    <a:pt x="290" y="503"/>
                  </a:cubicBezTo>
                  <a:cubicBezTo>
                    <a:pt x="181" y="483"/>
                    <a:pt x="107" y="471"/>
                    <a:pt x="43" y="375"/>
                  </a:cubicBezTo>
                  <a:cubicBezTo>
                    <a:pt x="45" y="323"/>
                    <a:pt x="0" y="113"/>
                    <a:pt x="80" y="37"/>
                  </a:cubicBezTo>
                  <a:cubicBezTo>
                    <a:pt x="90" y="6"/>
                    <a:pt x="89" y="19"/>
                    <a:pt x="89" y="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Text Box 87"/>
            <p:cNvSpPr txBox="1">
              <a:spLocks noChangeArrowheads="1"/>
            </p:cNvSpPr>
            <p:nvPr/>
          </p:nvSpPr>
          <p:spPr bwMode="auto">
            <a:xfrm>
              <a:off x="4248" y="1523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9933"/>
                  </a:solidFill>
                  <a:latin typeface="Arial Narrow" pitchFamily="34" charset="0"/>
                </a:rPr>
                <a:t>free</a:t>
              </a:r>
            </a:p>
          </p:txBody>
        </p:sp>
      </p:grpSp>
      <p:sp>
        <p:nvSpPr>
          <p:cNvPr id="113" name="AutoShape 91"/>
          <p:cNvSpPr>
            <a:spLocks noChangeAspect="1" noChangeArrowheads="1"/>
          </p:cNvSpPr>
          <p:nvPr/>
        </p:nvSpPr>
        <p:spPr bwMode="auto">
          <a:xfrm>
            <a:off x="3608388" y="1216025"/>
            <a:ext cx="882650" cy="51593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Motion</a:t>
            </a:r>
          </a:p>
          <a:p>
            <a:pPr algn="ctr">
              <a:lnSpc>
                <a:spcPct val="85000"/>
              </a:lnSpc>
            </a:pPr>
            <a:r>
              <a:rPr lang="en-US" sz="1700">
                <a:latin typeface="Arial Narrow" pitchFamily="34" charset="0"/>
              </a:rPr>
              <a:t>Est. 2</a:t>
            </a:r>
          </a:p>
        </p:txBody>
      </p:sp>
      <p:grpSp>
        <p:nvGrpSpPr>
          <p:cNvPr id="114" name="Group 96"/>
          <p:cNvGrpSpPr>
            <a:grpSpLocks/>
          </p:cNvGrpSpPr>
          <p:nvPr/>
        </p:nvGrpSpPr>
        <p:grpSpPr bwMode="auto">
          <a:xfrm>
            <a:off x="1047750" y="1100138"/>
            <a:ext cx="4799013" cy="2671763"/>
            <a:chOff x="1740" y="805"/>
            <a:chExt cx="3023" cy="1683"/>
          </a:xfrm>
        </p:grpSpPr>
        <p:sp>
          <p:nvSpPr>
            <p:cNvPr id="119" name="Text Box 85"/>
            <p:cNvSpPr txBox="1">
              <a:spLocks noChangeArrowheads="1"/>
            </p:cNvSpPr>
            <p:nvPr/>
          </p:nvSpPr>
          <p:spPr bwMode="auto">
            <a:xfrm>
              <a:off x="3987" y="805"/>
              <a:ext cx="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Arial Narrow" pitchFamily="34" charset="0"/>
                </a:rPr>
                <a:t>in-house</a:t>
              </a:r>
            </a:p>
          </p:txBody>
        </p:sp>
        <p:sp>
          <p:nvSpPr>
            <p:cNvPr id="120" name="Freeform 93"/>
            <p:cNvSpPr>
              <a:spLocks/>
            </p:cNvSpPr>
            <p:nvPr/>
          </p:nvSpPr>
          <p:spPr bwMode="auto">
            <a:xfrm>
              <a:off x="1740" y="814"/>
              <a:ext cx="2268" cy="1674"/>
            </a:xfrm>
            <a:custGeom>
              <a:avLst/>
              <a:gdLst/>
              <a:ahLst/>
              <a:cxnLst>
                <a:cxn ang="0">
                  <a:pos x="222" y="1164"/>
                </a:cxn>
                <a:cxn ang="0">
                  <a:pos x="270" y="1152"/>
                </a:cxn>
                <a:cxn ang="0">
                  <a:pos x="372" y="1080"/>
                </a:cxn>
                <a:cxn ang="0">
                  <a:pos x="384" y="1056"/>
                </a:cxn>
                <a:cxn ang="0">
                  <a:pos x="396" y="1020"/>
                </a:cxn>
                <a:cxn ang="0">
                  <a:pos x="402" y="792"/>
                </a:cxn>
                <a:cxn ang="0">
                  <a:pos x="486" y="642"/>
                </a:cxn>
                <a:cxn ang="0">
                  <a:pos x="570" y="612"/>
                </a:cxn>
                <a:cxn ang="0">
                  <a:pos x="630" y="588"/>
                </a:cxn>
                <a:cxn ang="0">
                  <a:pos x="792" y="582"/>
                </a:cxn>
                <a:cxn ang="0">
                  <a:pos x="1482" y="576"/>
                </a:cxn>
                <a:cxn ang="0">
                  <a:pos x="1524" y="528"/>
                </a:cxn>
                <a:cxn ang="0">
                  <a:pos x="1536" y="492"/>
                </a:cxn>
                <a:cxn ang="0">
                  <a:pos x="1542" y="474"/>
                </a:cxn>
                <a:cxn ang="0">
                  <a:pos x="1578" y="162"/>
                </a:cxn>
                <a:cxn ang="0">
                  <a:pos x="1584" y="60"/>
                </a:cxn>
                <a:cxn ang="0">
                  <a:pos x="1596" y="24"/>
                </a:cxn>
                <a:cxn ang="0">
                  <a:pos x="1650" y="0"/>
                </a:cxn>
                <a:cxn ang="0">
                  <a:pos x="2244" y="18"/>
                </a:cxn>
                <a:cxn ang="0">
                  <a:pos x="2268" y="120"/>
                </a:cxn>
                <a:cxn ang="0">
                  <a:pos x="2262" y="408"/>
                </a:cxn>
                <a:cxn ang="0">
                  <a:pos x="2184" y="486"/>
                </a:cxn>
                <a:cxn ang="0">
                  <a:pos x="1950" y="540"/>
                </a:cxn>
                <a:cxn ang="0">
                  <a:pos x="1824" y="552"/>
                </a:cxn>
                <a:cxn ang="0">
                  <a:pos x="1632" y="612"/>
                </a:cxn>
                <a:cxn ang="0">
                  <a:pos x="1596" y="684"/>
                </a:cxn>
                <a:cxn ang="0">
                  <a:pos x="1578" y="912"/>
                </a:cxn>
                <a:cxn ang="0">
                  <a:pos x="1608" y="1062"/>
                </a:cxn>
                <a:cxn ang="0">
                  <a:pos x="1632" y="1116"/>
                </a:cxn>
                <a:cxn ang="0">
                  <a:pos x="1698" y="1134"/>
                </a:cxn>
                <a:cxn ang="0">
                  <a:pos x="1878" y="1170"/>
                </a:cxn>
                <a:cxn ang="0">
                  <a:pos x="1950" y="1206"/>
                </a:cxn>
                <a:cxn ang="0">
                  <a:pos x="1974" y="1296"/>
                </a:cxn>
                <a:cxn ang="0">
                  <a:pos x="1956" y="1488"/>
                </a:cxn>
                <a:cxn ang="0">
                  <a:pos x="1932" y="1590"/>
                </a:cxn>
                <a:cxn ang="0">
                  <a:pos x="1920" y="1626"/>
                </a:cxn>
                <a:cxn ang="0">
                  <a:pos x="1860" y="1656"/>
                </a:cxn>
                <a:cxn ang="0">
                  <a:pos x="1758" y="1674"/>
                </a:cxn>
                <a:cxn ang="0">
                  <a:pos x="1326" y="1650"/>
                </a:cxn>
                <a:cxn ang="0">
                  <a:pos x="1284" y="1578"/>
                </a:cxn>
                <a:cxn ang="0">
                  <a:pos x="1290" y="1242"/>
                </a:cxn>
                <a:cxn ang="0">
                  <a:pos x="1284" y="1188"/>
                </a:cxn>
                <a:cxn ang="0">
                  <a:pos x="1218" y="1176"/>
                </a:cxn>
                <a:cxn ang="0">
                  <a:pos x="960" y="1170"/>
                </a:cxn>
                <a:cxn ang="0">
                  <a:pos x="816" y="1152"/>
                </a:cxn>
                <a:cxn ang="0">
                  <a:pos x="720" y="1176"/>
                </a:cxn>
                <a:cxn ang="0">
                  <a:pos x="654" y="1302"/>
                </a:cxn>
                <a:cxn ang="0">
                  <a:pos x="642" y="1338"/>
                </a:cxn>
                <a:cxn ang="0">
                  <a:pos x="636" y="1356"/>
                </a:cxn>
                <a:cxn ang="0">
                  <a:pos x="660" y="1500"/>
                </a:cxn>
                <a:cxn ang="0">
                  <a:pos x="612" y="1668"/>
                </a:cxn>
                <a:cxn ang="0">
                  <a:pos x="210" y="1644"/>
                </a:cxn>
                <a:cxn ang="0">
                  <a:pos x="72" y="1608"/>
                </a:cxn>
                <a:cxn ang="0">
                  <a:pos x="12" y="1566"/>
                </a:cxn>
                <a:cxn ang="0">
                  <a:pos x="42" y="1302"/>
                </a:cxn>
                <a:cxn ang="0">
                  <a:pos x="72" y="1218"/>
                </a:cxn>
                <a:cxn ang="0">
                  <a:pos x="204" y="1182"/>
                </a:cxn>
                <a:cxn ang="0">
                  <a:pos x="270" y="1158"/>
                </a:cxn>
              </a:cxnLst>
              <a:rect l="0" t="0" r="r" b="b"/>
              <a:pathLst>
                <a:path w="2268" h="1674">
                  <a:moveTo>
                    <a:pt x="222" y="1164"/>
                  </a:moveTo>
                  <a:cubicBezTo>
                    <a:pt x="238" y="1159"/>
                    <a:pt x="255" y="1159"/>
                    <a:pt x="270" y="1152"/>
                  </a:cubicBezTo>
                  <a:cubicBezTo>
                    <a:pt x="308" y="1135"/>
                    <a:pt x="327" y="1095"/>
                    <a:pt x="372" y="1080"/>
                  </a:cubicBezTo>
                  <a:cubicBezTo>
                    <a:pt x="376" y="1072"/>
                    <a:pt x="381" y="1064"/>
                    <a:pt x="384" y="1056"/>
                  </a:cubicBezTo>
                  <a:cubicBezTo>
                    <a:pt x="389" y="1044"/>
                    <a:pt x="396" y="1020"/>
                    <a:pt x="396" y="1020"/>
                  </a:cubicBezTo>
                  <a:cubicBezTo>
                    <a:pt x="398" y="944"/>
                    <a:pt x="397" y="868"/>
                    <a:pt x="402" y="792"/>
                  </a:cubicBezTo>
                  <a:cubicBezTo>
                    <a:pt x="406" y="734"/>
                    <a:pt x="447" y="681"/>
                    <a:pt x="486" y="642"/>
                  </a:cubicBezTo>
                  <a:cubicBezTo>
                    <a:pt x="502" y="626"/>
                    <a:pt x="549" y="623"/>
                    <a:pt x="570" y="612"/>
                  </a:cubicBezTo>
                  <a:cubicBezTo>
                    <a:pt x="588" y="603"/>
                    <a:pt x="608" y="589"/>
                    <a:pt x="630" y="588"/>
                  </a:cubicBezTo>
                  <a:cubicBezTo>
                    <a:pt x="684" y="584"/>
                    <a:pt x="738" y="584"/>
                    <a:pt x="792" y="582"/>
                  </a:cubicBezTo>
                  <a:cubicBezTo>
                    <a:pt x="1018" y="550"/>
                    <a:pt x="1252" y="586"/>
                    <a:pt x="1482" y="576"/>
                  </a:cubicBezTo>
                  <a:cubicBezTo>
                    <a:pt x="1512" y="556"/>
                    <a:pt x="1496" y="570"/>
                    <a:pt x="1524" y="528"/>
                  </a:cubicBezTo>
                  <a:cubicBezTo>
                    <a:pt x="1531" y="517"/>
                    <a:pt x="1532" y="504"/>
                    <a:pt x="1536" y="492"/>
                  </a:cubicBezTo>
                  <a:cubicBezTo>
                    <a:pt x="1538" y="486"/>
                    <a:pt x="1542" y="474"/>
                    <a:pt x="1542" y="474"/>
                  </a:cubicBezTo>
                  <a:cubicBezTo>
                    <a:pt x="1548" y="368"/>
                    <a:pt x="1561" y="266"/>
                    <a:pt x="1578" y="162"/>
                  </a:cubicBezTo>
                  <a:cubicBezTo>
                    <a:pt x="1580" y="128"/>
                    <a:pt x="1580" y="94"/>
                    <a:pt x="1584" y="60"/>
                  </a:cubicBezTo>
                  <a:cubicBezTo>
                    <a:pt x="1586" y="47"/>
                    <a:pt x="1585" y="31"/>
                    <a:pt x="1596" y="24"/>
                  </a:cubicBezTo>
                  <a:cubicBezTo>
                    <a:pt x="1612" y="13"/>
                    <a:pt x="1650" y="0"/>
                    <a:pt x="1650" y="0"/>
                  </a:cubicBezTo>
                  <a:cubicBezTo>
                    <a:pt x="1848" y="4"/>
                    <a:pt x="2046" y="4"/>
                    <a:pt x="2244" y="18"/>
                  </a:cubicBezTo>
                  <a:cubicBezTo>
                    <a:pt x="2265" y="50"/>
                    <a:pt x="2264" y="82"/>
                    <a:pt x="2268" y="120"/>
                  </a:cubicBezTo>
                  <a:cubicBezTo>
                    <a:pt x="2266" y="216"/>
                    <a:pt x="2267" y="312"/>
                    <a:pt x="2262" y="408"/>
                  </a:cubicBezTo>
                  <a:cubicBezTo>
                    <a:pt x="2259" y="459"/>
                    <a:pt x="2221" y="467"/>
                    <a:pt x="2184" y="486"/>
                  </a:cubicBezTo>
                  <a:cubicBezTo>
                    <a:pt x="2103" y="527"/>
                    <a:pt x="2043" y="534"/>
                    <a:pt x="1950" y="540"/>
                  </a:cubicBezTo>
                  <a:cubicBezTo>
                    <a:pt x="1872" y="545"/>
                    <a:pt x="1888" y="544"/>
                    <a:pt x="1824" y="552"/>
                  </a:cubicBezTo>
                  <a:cubicBezTo>
                    <a:pt x="1757" y="574"/>
                    <a:pt x="1693" y="572"/>
                    <a:pt x="1632" y="612"/>
                  </a:cubicBezTo>
                  <a:cubicBezTo>
                    <a:pt x="1617" y="635"/>
                    <a:pt x="1611" y="661"/>
                    <a:pt x="1596" y="684"/>
                  </a:cubicBezTo>
                  <a:cubicBezTo>
                    <a:pt x="1583" y="759"/>
                    <a:pt x="1584" y="836"/>
                    <a:pt x="1578" y="912"/>
                  </a:cubicBezTo>
                  <a:cubicBezTo>
                    <a:pt x="1583" y="968"/>
                    <a:pt x="1591" y="1010"/>
                    <a:pt x="1608" y="1062"/>
                  </a:cubicBezTo>
                  <a:cubicBezTo>
                    <a:pt x="1611" y="1071"/>
                    <a:pt x="1629" y="1114"/>
                    <a:pt x="1632" y="1116"/>
                  </a:cubicBezTo>
                  <a:cubicBezTo>
                    <a:pt x="1646" y="1126"/>
                    <a:pt x="1681" y="1130"/>
                    <a:pt x="1698" y="1134"/>
                  </a:cubicBezTo>
                  <a:cubicBezTo>
                    <a:pt x="1769" y="1152"/>
                    <a:pt x="1801" y="1164"/>
                    <a:pt x="1878" y="1170"/>
                  </a:cubicBezTo>
                  <a:cubicBezTo>
                    <a:pt x="1904" y="1179"/>
                    <a:pt x="1924" y="1197"/>
                    <a:pt x="1950" y="1206"/>
                  </a:cubicBezTo>
                  <a:cubicBezTo>
                    <a:pt x="1960" y="1237"/>
                    <a:pt x="1968" y="1264"/>
                    <a:pt x="1974" y="1296"/>
                  </a:cubicBezTo>
                  <a:cubicBezTo>
                    <a:pt x="1971" y="1360"/>
                    <a:pt x="1977" y="1426"/>
                    <a:pt x="1956" y="1488"/>
                  </a:cubicBezTo>
                  <a:cubicBezTo>
                    <a:pt x="1950" y="1543"/>
                    <a:pt x="1949" y="1547"/>
                    <a:pt x="1932" y="1590"/>
                  </a:cubicBezTo>
                  <a:cubicBezTo>
                    <a:pt x="1927" y="1602"/>
                    <a:pt x="1932" y="1622"/>
                    <a:pt x="1920" y="1626"/>
                  </a:cubicBezTo>
                  <a:cubicBezTo>
                    <a:pt x="1898" y="1633"/>
                    <a:pt x="1881" y="1647"/>
                    <a:pt x="1860" y="1656"/>
                  </a:cubicBezTo>
                  <a:cubicBezTo>
                    <a:pt x="1829" y="1669"/>
                    <a:pt x="1791" y="1670"/>
                    <a:pt x="1758" y="1674"/>
                  </a:cubicBezTo>
                  <a:cubicBezTo>
                    <a:pt x="1615" y="1661"/>
                    <a:pt x="1470" y="1655"/>
                    <a:pt x="1326" y="1650"/>
                  </a:cubicBezTo>
                  <a:cubicBezTo>
                    <a:pt x="1292" y="1639"/>
                    <a:pt x="1290" y="1610"/>
                    <a:pt x="1284" y="1578"/>
                  </a:cubicBezTo>
                  <a:cubicBezTo>
                    <a:pt x="1286" y="1466"/>
                    <a:pt x="1290" y="1354"/>
                    <a:pt x="1290" y="1242"/>
                  </a:cubicBezTo>
                  <a:cubicBezTo>
                    <a:pt x="1290" y="1224"/>
                    <a:pt x="1293" y="1204"/>
                    <a:pt x="1284" y="1188"/>
                  </a:cubicBezTo>
                  <a:cubicBezTo>
                    <a:pt x="1272" y="1169"/>
                    <a:pt x="1240" y="1177"/>
                    <a:pt x="1218" y="1176"/>
                  </a:cubicBezTo>
                  <a:cubicBezTo>
                    <a:pt x="1132" y="1172"/>
                    <a:pt x="1046" y="1172"/>
                    <a:pt x="960" y="1170"/>
                  </a:cubicBezTo>
                  <a:cubicBezTo>
                    <a:pt x="912" y="1163"/>
                    <a:pt x="864" y="1162"/>
                    <a:pt x="816" y="1152"/>
                  </a:cubicBezTo>
                  <a:cubicBezTo>
                    <a:pt x="770" y="1157"/>
                    <a:pt x="754" y="1153"/>
                    <a:pt x="720" y="1176"/>
                  </a:cubicBezTo>
                  <a:cubicBezTo>
                    <a:pt x="693" y="1216"/>
                    <a:pt x="673" y="1259"/>
                    <a:pt x="654" y="1302"/>
                  </a:cubicBezTo>
                  <a:cubicBezTo>
                    <a:pt x="649" y="1314"/>
                    <a:pt x="646" y="1326"/>
                    <a:pt x="642" y="1338"/>
                  </a:cubicBezTo>
                  <a:cubicBezTo>
                    <a:pt x="640" y="1344"/>
                    <a:pt x="636" y="1356"/>
                    <a:pt x="636" y="1356"/>
                  </a:cubicBezTo>
                  <a:cubicBezTo>
                    <a:pt x="641" y="1405"/>
                    <a:pt x="648" y="1453"/>
                    <a:pt x="660" y="1500"/>
                  </a:cubicBezTo>
                  <a:cubicBezTo>
                    <a:pt x="654" y="1642"/>
                    <a:pt x="685" y="1619"/>
                    <a:pt x="612" y="1668"/>
                  </a:cubicBezTo>
                  <a:cubicBezTo>
                    <a:pt x="465" y="1665"/>
                    <a:pt x="348" y="1657"/>
                    <a:pt x="210" y="1644"/>
                  </a:cubicBezTo>
                  <a:cubicBezTo>
                    <a:pt x="165" y="1629"/>
                    <a:pt x="116" y="1630"/>
                    <a:pt x="72" y="1608"/>
                  </a:cubicBezTo>
                  <a:cubicBezTo>
                    <a:pt x="48" y="1596"/>
                    <a:pt x="34" y="1580"/>
                    <a:pt x="12" y="1566"/>
                  </a:cubicBezTo>
                  <a:cubicBezTo>
                    <a:pt x="0" y="1461"/>
                    <a:pt x="23" y="1398"/>
                    <a:pt x="42" y="1302"/>
                  </a:cubicBezTo>
                  <a:cubicBezTo>
                    <a:pt x="47" y="1275"/>
                    <a:pt x="51" y="1239"/>
                    <a:pt x="72" y="1218"/>
                  </a:cubicBezTo>
                  <a:cubicBezTo>
                    <a:pt x="103" y="1187"/>
                    <a:pt x="165" y="1186"/>
                    <a:pt x="204" y="1182"/>
                  </a:cubicBezTo>
                  <a:cubicBezTo>
                    <a:pt x="216" y="1178"/>
                    <a:pt x="259" y="1169"/>
                    <a:pt x="270" y="115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95"/>
          <p:cNvGrpSpPr>
            <a:grpSpLocks/>
          </p:cNvGrpSpPr>
          <p:nvPr/>
        </p:nvGrpSpPr>
        <p:grpSpPr bwMode="auto">
          <a:xfrm>
            <a:off x="596900" y="650875"/>
            <a:ext cx="2897188" cy="2182813"/>
            <a:chOff x="1456" y="522"/>
            <a:chExt cx="1825" cy="1375"/>
          </a:xfrm>
        </p:grpSpPr>
        <p:sp>
          <p:nvSpPr>
            <p:cNvPr id="117" name="Text Box 90"/>
            <p:cNvSpPr txBox="1">
              <a:spLocks noChangeArrowheads="1"/>
            </p:cNvSpPr>
            <p:nvPr/>
          </p:nvSpPr>
          <p:spPr bwMode="auto">
            <a:xfrm>
              <a:off x="1597" y="522"/>
              <a:ext cx="16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pitchFamily="34" charset="0"/>
                </a:rPr>
                <a:t>Xilinx core generator</a:t>
              </a: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1456" y="769"/>
              <a:ext cx="1786" cy="1128"/>
            </a:xfrm>
            <a:custGeom>
              <a:avLst/>
              <a:gdLst/>
              <a:ahLst/>
              <a:cxnLst>
                <a:cxn ang="0">
                  <a:pos x="144" y="63"/>
                </a:cxn>
                <a:cxn ang="0">
                  <a:pos x="752" y="47"/>
                </a:cxn>
                <a:cxn ang="0">
                  <a:pos x="1256" y="31"/>
                </a:cxn>
                <a:cxn ang="0">
                  <a:pos x="1592" y="39"/>
                </a:cxn>
                <a:cxn ang="0">
                  <a:pos x="1736" y="111"/>
                </a:cxn>
                <a:cxn ang="0">
                  <a:pos x="1784" y="263"/>
                </a:cxn>
                <a:cxn ang="0">
                  <a:pos x="1776" y="447"/>
                </a:cxn>
                <a:cxn ang="0">
                  <a:pos x="1752" y="463"/>
                </a:cxn>
                <a:cxn ang="0">
                  <a:pos x="1520" y="535"/>
                </a:cxn>
                <a:cxn ang="0">
                  <a:pos x="880" y="543"/>
                </a:cxn>
                <a:cxn ang="0">
                  <a:pos x="688" y="583"/>
                </a:cxn>
                <a:cxn ang="0">
                  <a:pos x="648" y="695"/>
                </a:cxn>
                <a:cxn ang="0">
                  <a:pos x="632" y="759"/>
                </a:cxn>
                <a:cxn ang="0">
                  <a:pos x="624" y="1023"/>
                </a:cxn>
                <a:cxn ang="0">
                  <a:pos x="472" y="1087"/>
                </a:cxn>
                <a:cxn ang="0">
                  <a:pos x="56" y="1063"/>
                </a:cxn>
                <a:cxn ang="0">
                  <a:pos x="8" y="903"/>
                </a:cxn>
                <a:cxn ang="0">
                  <a:pos x="40" y="543"/>
                </a:cxn>
                <a:cxn ang="0">
                  <a:pos x="72" y="407"/>
                </a:cxn>
                <a:cxn ang="0">
                  <a:pos x="88" y="359"/>
                </a:cxn>
                <a:cxn ang="0">
                  <a:pos x="96" y="223"/>
                </a:cxn>
                <a:cxn ang="0">
                  <a:pos x="96" y="87"/>
                </a:cxn>
                <a:cxn ang="0">
                  <a:pos x="144" y="63"/>
                </a:cxn>
              </a:cxnLst>
              <a:rect l="0" t="0" r="r" b="b"/>
              <a:pathLst>
                <a:path w="1786" h="1128">
                  <a:moveTo>
                    <a:pt x="144" y="63"/>
                  </a:moveTo>
                  <a:cubicBezTo>
                    <a:pt x="344" y="92"/>
                    <a:pt x="551" y="54"/>
                    <a:pt x="752" y="47"/>
                  </a:cubicBezTo>
                  <a:cubicBezTo>
                    <a:pt x="920" y="41"/>
                    <a:pt x="1256" y="31"/>
                    <a:pt x="1256" y="31"/>
                  </a:cubicBezTo>
                  <a:cubicBezTo>
                    <a:pt x="1368" y="34"/>
                    <a:pt x="1480" y="32"/>
                    <a:pt x="1592" y="39"/>
                  </a:cubicBezTo>
                  <a:cubicBezTo>
                    <a:pt x="1648" y="43"/>
                    <a:pt x="1685" y="94"/>
                    <a:pt x="1736" y="111"/>
                  </a:cubicBezTo>
                  <a:cubicBezTo>
                    <a:pt x="1777" y="172"/>
                    <a:pt x="1772" y="189"/>
                    <a:pt x="1784" y="263"/>
                  </a:cubicBezTo>
                  <a:cubicBezTo>
                    <a:pt x="1781" y="324"/>
                    <a:pt x="1786" y="386"/>
                    <a:pt x="1776" y="447"/>
                  </a:cubicBezTo>
                  <a:cubicBezTo>
                    <a:pt x="1774" y="456"/>
                    <a:pt x="1759" y="457"/>
                    <a:pt x="1752" y="463"/>
                  </a:cubicBezTo>
                  <a:cubicBezTo>
                    <a:pt x="1678" y="525"/>
                    <a:pt x="1618" y="533"/>
                    <a:pt x="1520" y="535"/>
                  </a:cubicBezTo>
                  <a:cubicBezTo>
                    <a:pt x="1307" y="540"/>
                    <a:pt x="1093" y="540"/>
                    <a:pt x="880" y="543"/>
                  </a:cubicBezTo>
                  <a:cubicBezTo>
                    <a:pt x="814" y="554"/>
                    <a:pt x="745" y="545"/>
                    <a:pt x="688" y="583"/>
                  </a:cubicBezTo>
                  <a:cubicBezTo>
                    <a:pt x="664" y="619"/>
                    <a:pt x="657" y="654"/>
                    <a:pt x="648" y="695"/>
                  </a:cubicBezTo>
                  <a:cubicBezTo>
                    <a:pt x="643" y="716"/>
                    <a:pt x="632" y="759"/>
                    <a:pt x="632" y="759"/>
                  </a:cubicBezTo>
                  <a:cubicBezTo>
                    <a:pt x="629" y="847"/>
                    <a:pt x="635" y="936"/>
                    <a:pt x="624" y="1023"/>
                  </a:cubicBezTo>
                  <a:cubicBezTo>
                    <a:pt x="615" y="1096"/>
                    <a:pt x="517" y="1083"/>
                    <a:pt x="472" y="1087"/>
                  </a:cubicBezTo>
                  <a:cubicBezTo>
                    <a:pt x="348" y="1128"/>
                    <a:pt x="184" y="1106"/>
                    <a:pt x="56" y="1063"/>
                  </a:cubicBezTo>
                  <a:cubicBezTo>
                    <a:pt x="0" y="1007"/>
                    <a:pt x="15" y="1003"/>
                    <a:pt x="8" y="903"/>
                  </a:cubicBezTo>
                  <a:cubicBezTo>
                    <a:pt x="13" y="773"/>
                    <a:pt x="15" y="667"/>
                    <a:pt x="40" y="543"/>
                  </a:cubicBezTo>
                  <a:cubicBezTo>
                    <a:pt x="49" y="497"/>
                    <a:pt x="58" y="452"/>
                    <a:pt x="72" y="407"/>
                  </a:cubicBezTo>
                  <a:cubicBezTo>
                    <a:pt x="77" y="391"/>
                    <a:pt x="88" y="359"/>
                    <a:pt x="88" y="359"/>
                  </a:cubicBezTo>
                  <a:cubicBezTo>
                    <a:pt x="91" y="314"/>
                    <a:pt x="96" y="268"/>
                    <a:pt x="96" y="223"/>
                  </a:cubicBezTo>
                  <a:cubicBezTo>
                    <a:pt x="96" y="178"/>
                    <a:pt x="69" y="133"/>
                    <a:pt x="96" y="87"/>
                  </a:cubicBezTo>
                  <a:cubicBezTo>
                    <a:pt x="147" y="0"/>
                    <a:pt x="144" y="99"/>
                    <a:pt x="144" y="63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Text Box 100"/>
          <p:cNvSpPr txBox="1">
            <a:spLocks noChangeArrowheads="1"/>
          </p:cNvSpPr>
          <p:nvPr/>
        </p:nvSpPr>
        <p:spPr bwMode="auto">
          <a:xfrm>
            <a:off x="4656138" y="3116263"/>
            <a:ext cx="4386262" cy="669925"/>
          </a:xfrm>
          <a:prstGeom prst="rect">
            <a:avLst/>
          </a:prstGeom>
          <a:solidFill>
            <a:srgbClr val="FFFF99"/>
          </a:solidFill>
          <a:ln w="28575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990000"/>
                </a:solidFill>
                <a:latin typeface="Arial Narrow" pitchFamily="34" charset="0"/>
              </a:rPr>
              <a:t> To build prototypes, we will likely use a mix </a:t>
            </a:r>
          </a:p>
          <a:p>
            <a:pPr eaLnBrk="1" hangingPunct="1"/>
            <a:r>
              <a:rPr lang="en-US" sz="1800" dirty="0">
                <a:solidFill>
                  <a:srgbClr val="990000"/>
                </a:solidFill>
                <a:latin typeface="Arial Narrow" pitchFamily="34" charset="0"/>
              </a:rPr>
              <a:t>of free, commercial, and in-house IPs. 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1"/>
          </p:nvPr>
        </p:nvSpPr>
        <p:spPr>
          <a:xfrm>
            <a:off x="5334000" y="876300"/>
            <a:ext cx="3581400" cy="20955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[] </a:t>
            </a:r>
            <a:r>
              <a:rPr lang="en-US" dirty="0" err="1" smtClean="0"/>
              <a:t>Umit</a:t>
            </a:r>
            <a:r>
              <a:rPr lang="en-US" dirty="0" smtClean="0"/>
              <a:t> Y. </a:t>
            </a:r>
            <a:r>
              <a:rPr lang="en-US" dirty="0" err="1" smtClean="0"/>
              <a:t>Ogras</a:t>
            </a:r>
            <a:r>
              <a:rPr lang="en-US" dirty="0" smtClean="0"/>
              <a:t>,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Marculescu</a:t>
            </a:r>
            <a:r>
              <a:rPr lang="en-US" dirty="0" smtClean="0"/>
              <a:t>, </a:t>
            </a:r>
            <a:r>
              <a:rPr lang="en-US" dirty="0" err="1" smtClean="0"/>
              <a:t>Hyung</a:t>
            </a:r>
            <a:r>
              <a:rPr lang="en-US" dirty="0" smtClean="0"/>
              <a:t> </a:t>
            </a:r>
            <a:r>
              <a:rPr lang="en-US" dirty="0" err="1" smtClean="0"/>
              <a:t>Gyu</a:t>
            </a:r>
            <a:r>
              <a:rPr lang="en-US" dirty="0" smtClean="0"/>
              <a:t> Lee, </a:t>
            </a:r>
            <a:r>
              <a:rPr lang="en-US" dirty="0" err="1" smtClean="0"/>
              <a:t>Puru</a:t>
            </a:r>
            <a:r>
              <a:rPr lang="en-US" dirty="0" smtClean="0"/>
              <a:t> </a:t>
            </a:r>
            <a:r>
              <a:rPr lang="en-US" dirty="0" err="1" smtClean="0"/>
              <a:t>Choudhary</a:t>
            </a:r>
            <a:r>
              <a:rPr lang="en-US" dirty="0" smtClean="0"/>
              <a:t>, Diana </a:t>
            </a:r>
            <a:r>
              <a:rPr lang="en-US" dirty="0" err="1" smtClean="0"/>
              <a:t>Marculescu</a:t>
            </a:r>
            <a:r>
              <a:rPr lang="en-US" dirty="0" smtClean="0"/>
              <a:t>, Michael Kaufman, Peter Nelson, "Challenges and Promising Results in </a:t>
            </a:r>
            <a:r>
              <a:rPr lang="en-US" dirty="0" err="1" smtClean="0"/>
              <a:t>NoC</a:t>
            </a:r>
            <a:r>
              <a:rPr lang="en-US" dirty="0" smtClean="0"/>
              <a:t> Prototyping Using FPGAs," IEEE Micro, vol. 27, no. 5, pp. 86-95, 2007.</a:t>
            </a:r>
            <a:endParaRPr lang="en-US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Bus based vs. </a:t>
            </a:r>
            <a:r>
              <a:rPr lang="en-US" dirty="0" err="1" smtClean="0">
                <a:solidFill>
                  <a:srgbClr val="FF0000"/>
                </a:solidFill>
              </a:rPr>
              <a:t>NoC</a:t>
            </a:r>
            <a:r>
              <a:rPr lang="en-US" dirty="0" smtClean="0">
                <a:solidFill>
                  <a:srgbClr val="FF0000"/>
                </a:solidFill>
              </a:rPr>
              <a:t> based </a:t>
            </a:r>
            <a:r>
              <a:rPr lang="en-US" dirty="0" err="1" smtClean="0">
                <a:solidFill>
                  <a:srgbClr val="FF0000"/>
                </a:solidFill>
              </a:rPr>
              <a:t>SoC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4457700" cy="300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730492"/>
            <a:ext cx="4781550" cy="30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76700" y="3352800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000" dirty="0" smtClean="0">
                <a:solidFill>
                  <a:srgbClr val="000000"/>
                </a:solidFill>
                <a:latin typeface="Arial Narrow" pitchFamily="34" charset="0"/>
              </a:rPr>
              <a:t>[Arteris]</a:t>
            </a:r>
            <a:endParaRPr lang="it-IT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33800"/>
            <a:ext cx="91440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Detailed comparison results depend on the </a:t>
            </a:r>
            <a:r>
              <a:rPr lang="en-US" dirty="0" err="1" smtClean="0"/>
              <a:t>SoC</a:t>
            </a:r>
            <a:r>
              <a:rPr lang="en-US" dirty="0" smtClean="0"/>
              <a:t> application, but with increasing </a:t>
            </a:r>
            <a:r>
              <a:rPr lang="en-US" dirty="0" err="1" smtClean="0"/>
              <a:t>SoC</a:t>
            </a:r>
            <a:r>
              <a:rPr lang="en-US" dirty="0" smtClean="0"/>
              <a:t> complexity and performance, the </a:t>
            </a:r>
            <a:r>
              <a:rPr lang="en-US" dirty="0" err="1" smtClean="0"/>
              <a:t>NoC</a:t>
            </a:r>
            <a:r>
              <a:rPr lang="en-US" dirty="0" smtClean="0"/>
              <a:t> is clearly the best IP block integration solution for high-end </a:t>
            </a:r>
            <a:r>
              <a:rPr lang="en-US" dirty="0" err="1" smtClean="0"/>
              <a:t>SoC</a:t>
            </a:r>
            <a:r>
              <a:rPr lang="en-US" dirty="0" smtClean="0"/>
              <a:t> designs today and into the foreseeable future.</a:t>
            </a:r>
          </a:p>
          <a:p>
            <a:r>
              <a:rPr lang="en-US" dirty="0" smtClean="0"/>
              <a:t>Read Bus-based presentation:</a:t>
            </a:r>
          </a:p>
          <a:p>
            <a:pPr lvl="1"/>
            <a:r>
              <a:rPr lang="en-US" dirty="0" smtClean="0">
                <a:hlinkClick r:id="rId2"/>
              </a:rPr>
              <a:t>http://www.engr.colostate.edu/~sudeep/teaching/ppt/lec06_communication1.ppt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Sunflower Design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47700"/>
            <a:ext cx="87630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Atienza</a:t>
            </a:r>
            <a:r>
              <a:rPr lang="en-US" dirty="0" smtClean="0"/>
              <a:t>, Federico </a:t>
            </a:r>
            <a:r>
              <a:rPr lang="en-US" dirty="0" err="1" smtClean="0"/>
              <a:t>Angiolini</a:t>
            </a:r>
            <a:r>
              <a:rPr lang="en-US" dirty="0" smtClean="0"/>
              <a:t>, </a:t>
            </a:r>
            <a:r>
              <a:rPr lang="en-US" dirty="0" err="1" smtClean="0"/>
              <a:t>Srinivasan</a:t>
            </a:r>
            <a:r>
              <a:rPr lang="en-US" dirty="0" smtClean="0"/>
              <a:t> </a:t>
            </a:r>
            <a:r>
              <a:rPr lang="en-US" dirty="0" err="1" smtClean="0"/>
              <a:t>Murali</a:t>
            </a:r>
            <a:r>
              <a:rPr lang="en-US" dirty="0" smtClean="0"/>
              <a:t>, Antonio </a:t>
            </a:r>
            <a:r>
              <a:rPr lang="en-US" dirty="0" err="1" smtClean="0"/>
              <a:t>Pullini</a:t>
            </a:r>
            <a:r>
              <a:rPr lang="en-US" dirty="0" smtClean="0"/>
              <a:t>, Luca </a:t>
            </a:r>
            <a:r>
              <a:rPr lang="en-US" dirty="0" err="1" smtClean="0"/>
              <a:t>Benini</a:t>
            </a:r>
            <a:r>
              <a:rPr lang="en-US" dirty="0" smtClean="0"/>
              <a:t>, Giovanni De </a:t>
            </a:r>
            <a:r>
              <a:rPr lang="en-US" dirty="0" err="1" smtClean="0"/>
              <a:t>Micheli</a:t>
            </a:r>
            <a:r>
              <a:rPr lang="en-US" dirty="0" smtClean="0"/>
              <a:t>, "Network-on-Chip design and synthesis outlook,” Integration, the VLSI Journal, vol. 41 no. 3, pp. 340-359, May 2008.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2635"/>
            <a:ext cx="9144000" cy="542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Front-end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748389"/>
            <a:ext cx="7086600" cy="61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Back-end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739455"/>
            <a:ext cx="8087384" cy="611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blocks: 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1181100"/>
          </a:xfr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dirty="0" smtClean="0"/>
              <a:t>Session-layer (P2P) interface with nodes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dirty="0" smtClean="0"/>
              <a:t>Back-end manages interface with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313" y="3235325"/>
            <a:ext cx="1190625" cy="19526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it-IT" sz="2400">
                <a:latin typeface="Tahoma" pitchFamily="34" charset="0"/>
              </a:rPr>
              <a:t>Front end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35450" y="3235325"/>
            <a:ext cx="1190625" cy="1952625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it-IT" sz="2400">
                <a:latin typeface="Tahoma" pitchFamily="34" charset="0"/>
              </a:rPr>
              <a:t>Backend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09750" y="3833813"/>
            <a:ext cx="817563" cy="596900"/>
          </a:xfrm>
          <a:prstGeom prst="leftRightArrow">
            <a:avLst>
              <a:gd name="adj1" fmla="val 50000"/>
              <a:gd name="adj2" fmla="val 27394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6688" y="5245100"/>
            <a:ext cx="4449762" cy="131445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Tahoma" pitchFamily="34" charset="0"/>
              </a:rPr>
              <a:t>Standardized node interface @ session </a:t>
            </a:r>
            <a:r>
              <a:rPr lang="it-IT" sz="1600" dirty="0" smtClean="0">
                <a:latin typeface="Tahoma" pitchFamily="34" charset="0"/>
              </a:rPr>
              <a:t>layer Initiator </a:t>
            </a:r>
            <a:r>
              <a:rPr lang="it-IT" sz="1600" dirty="0">
                <a:latin typeface="Tahoma" pitchFamily="34" charset="0"/>
              </a:rPr>
              <a:t>vs. target distinction is blurred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Supported transactions (e.g. </a:t>
            </a:r>
            <a:r>
              <a:rPr lang="it-IT" sz="1600" dirty="0" smtClean="0">
                <a:latin typeface="Tahoma" pitchFamily="34" charset="0"/>
              </a:rPr>
              <a:t>QoS read</a:t>
            </a:r>
            <a:r>
              <a:rPr lang="it-IT" sz="1600" dirty="0">
                <a:latin typeface="Tahoma" pitchFamily="34" charset="0"/>
              </a:rPr>
              <a:t>…)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Degree of parallelism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Session prot. control flow &amp; negotiation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438775" y="3833813"/>
            <a:ext cx="817563" cy="596900"/>
          </a:xfrm>
          <a:prstGeom prst="leftRightArrow">
            <a:avLst>
              <a:gd name="adj1" fmla="val 50000"/>
              <a:gd name="adj2" fmla="val 27394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830638" y="3613150"/>
            <a:ext cx="373062" cy="10382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028825" y="4122738"/>
            <a:ext cx="720725" cy="1122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68963" y="5110163"/>
            <a:ext cx="3284537" cy="131445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it-IT" sz="1600" dirty="0">
                <a:latin typeface="Tahoma" pitchFamily="34" charset="0"/>
              </a:rPr>
              <a:t>NoC specific backend (layers 1-4)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Physical channel interface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Link-level protocol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Network-layer (packetization)</a:t>
            </a:r>
          </a:p>
          <a:p>
            <a:pPr marL="231775" indent="-231775">
              <a:buFontTx/>
              <a:buAutoNum type="arabicPeriod"/>
            </a:pPr>
            <a:r>
              <a:rPr lang="it-IT" sz="1600" dirty="0">
                <a:latin typeface="Tahoma" pitchFamily="34" charset="0"/>
              </a:rPr>
              <a:t>Transport layer (routing)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5203825" y="4254500"/>
            <a:ext cx="511175" cy="8874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76288" y="3695700"/>
            <a:ext cx="88838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latin typeface="Tahoma" pitchFamily="34" charset="0"/>
              </a:rPr>
              <a:t>PE</a:t>
            </a:r>
          </a:p>
          <a:p>
            <a:pPr algn="ctr"/>
            <a:r>
              <a:rPr lang="it-IT" sz="2400" dirty="0" smtClean="0">
                <a:latin typeface="Tahoma" pitchFamily="34" charset="0"/>
              </a:rPr>
              <a:t>Node</a:t>
            </a:r>
            <a:endParaRPr lang="it-IT" sz="2400" dirty="0">
              <a:latin typeface="Tahoma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43650" y="3862388"/>
            <a:ext cx="13604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>
                <a:latin typeface="Tahoma" pitchFamily="34" charset="0"/>
              </a:rPr>
              <a:t>Switches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38138" y="2852738"/>
            <a:ext cx="302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it-IT">
                <a:latin typeface="Tahoma" pitchFamily="34" charset="0"/>
              </a:rPr>
              <a:t>Standard P2P Node protocol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058988" y="3240088"/>
            <a:ext cx="255587" cy="866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656263" y="2878138"/>
            <a:ext cx="25955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it-IT">
                <a:latin typeface="Tahoma" pitchFamily="34" charset="0"/>
              </a:rPr>
              <a:t>Proprietary link protocol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845175" y="3224213"/>
            <a:ext cx="239713" cy="850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016375" y="2840038"/>
            <a:ext cx="96838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744788" y="2509838"/>
            <a:ext cx="3302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it-IT" sz="1600">
                <a:latin typeface="Tahoma" pitchFamily="34" charset="0"/>
              </a:rPr>
              <a:t>Decoupling logic &amp; synchronization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1" y="0"/>
            <a:ext cx="5448300" cy="34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309" y="3390900"/>
            <a:ext cx="5520691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2900" y="1866900"/>
            <a:ext cx="175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Manual</a:t>
            </a:r>
            <a:endParaRPr lang="it-IT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2900" y="3886200"/>
            <a:ext cx="3048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Sunflower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1.33x less power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4.3% area increase</a:t>
            </a:r>
            <a:endParaRPr lang="it-IT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5829300" cy="342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Manual vs. Design tool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Design Space Exploration for </a:t>
            </a:r>
            <a:r>
              <a:rPr lang="en-US" sz="3200" dirty="0" err="1" smtClean="0"/>
              <a:t>NoC</a:t>
            </a:r>
            <a:r>
              <a:rPr lang="en-US" sz="3200" dirty="0" smtClean="0"/>
              <a:t> architectures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2413"/>
            <a:ext cx="9144000" cy="567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9144000" cy="48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NOXIM DSE: concurrent mapping and routing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362200"/>
            <a:ext cx="2971799" cy="22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226" y="647700"/>
            <a:ext cx="5933775" cy="621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An application (or a set of concurrent applications) already mapped and scheduled into a set of IPs</a:t>
            </a:r>
          </a:p>
          <a:p>
            <a:pPr lvl="1"/>
            <a:r>
              <a:rPr lang="en-US" dirty="0" smtClean="0"/>
              <a:t>A network topology</a:t>
            </a:r>
          </a:p>
          <a:p>
            <a:r>
              <a:rPr lang="en-US" dirty="0" smtClean="0"/>
              <a:t>Find the </a:t>
            </a:r>
            <a:r>
              <a:rPr lang="en-US" b="1" dirty="0" smtClean="0">
                <a:solidFill>
                  <a:srgbClr val="FF0000"/>
                </a:solidFill>
              </a:rPr>
              <a:t>best mapping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FF0000"/>
                </a:solidFill>
              </a:rPr>
              <a:t>best routing function </a:t>
            </a:r>
            <a:r>
              <a:rPr lang="en-US" dirty="0" smtClean="0"/>
              <a:t>which</a:t>
            </a:r>
          </a:p>
          <a:p>
            <a:pPr lvl="1"/>
            <a:r>
              <a:rPr lang="en-US" dirty="0" smtClean="0"/>
              <a:t>Maximize Performance (Minimize the mapping coefficient)</a:t>
            </a:r>
          </a:p>
          <a:p>
            <a:pPr lvl="1"/>
            <a:r>
              <a:rPr lang="en-US" dirty="0" smtClean="0"/>
              <a:t>Maximize fault tolerant characteristics (Maximize the </a:t>
            </a:r>
            <a:r>
              <a:rPr lang="en-US" dirty="0" smtClean="0">
                <a:solidFill>
                  <a:srgbClr val="FF0000"/>
                </a:solidFill>
              </a:rPr>
              <a:t>robustness index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Such that</a:t>
            </a:r>
          </a:p>
          <a:p>
            <a:pPr lvl="1"/>
            <a:r>
              <a:rPr lang="en-US" dirty="0" smtClean="0"/>
              <a:t>The aggregated communications assigned to any channel do not exceed its capacity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Companies, simulators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and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963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 tools (GALS, DVFS, VFI) and benchmarks. HW/SW co-design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complex NI and switching/routing logic blocks are power hungry</a:t>
            </a:r>
          </a:p>
          <a:p>
            <a:pPr lvl="1"/>
            <a:r>
              <a:rPr lang="en-US" dirty="0" smtClean="0"/>
              <a:t>several times greater than for current bus-based approaches</a:t>
            </a:r>
          </a:p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additional delay to packetize/de-packetize data at NIs</a:t>
            </a:r>
          </a:p>
          <a:p>
            <a:pPr lvl="1"/>
            <a:r>
              <a:rPr lang="en-US" dirty="0" smtClean="0"/>
              <a:t>flow/congestion control and fault tolerance protocol overheads</a:t>
            </a:r>
          </a:p>
          <a:p>
            <a:pPr lvl="1"/>
            <a:r>
              <a:rPr lang="en-US" dirty="0" smtClean="0"/>
              <a:t>delays at the numerous switching stages encountered by packets</a:t>
            </a:r>
          </a:p>
          <a:p>
            <a:pPr lvl="1"/>
            <a:r>
              <a:rPr lang="en-US" dirty="0" smtClean="0"/>
              <a:t>even circuit switching has overhead (e.g. SOCBUS)</a:t>
            </a:r>
          </a:p>
          <a:p>
            <a:pPr lvl="1"/>
            <a:r>
              <a:rPr lang="en-US" dirty="0" smtClean="0"/>
              <a:t>lags behind what can be achieved with bus-based/dedicated wiring</a:t>
            </a:r>
          </a:p>
          <a:p>
            <a:r>
              <a:rPr lang="en-US" dirty="0" smtClean="0"/>
              <a:t>Simulation speed</a:t>
            </a:r>
          </a:p>
          <a:p>
            <a:pPr lvl="1"/>
            <a:r>
              <a:rPr lang="en-US" dirty="0" smtClean="0"/>
              <a:t>GHz clock frequencies, large network complexity, greater number of PEs slow down simulation</a:t>
            </a:r>
          </a:p>
          <a:p>
            <a:pPr lvl="1"/>
            <a:r>
              <a:rPr lang="en-US" dirty="0" smtClean="0"/>
              <a:t>FPGA </a:t>
            </a:r>
            <a:r>
              <a:rPr lang="en-US" dirty="0" err="1" smtClean="0"/>
              <a:t>accellerators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2007.nocsymposium.org/session7/wolkotte_nocs07.ppt</a:t>
            </a:r>
          </a:p>
          <a:p>
            <a:r>
              <a:rPr lang="en-US" dirty="0" smtClean="0"/>
              <a:t>Standardization </a:t>
            </a:r>
            <a:r>
              <a:rPr lang="en-US" dirty="0" smtClean="0">
                <a:sym typeface="Wingdings" pitchFamily="2" charset="2"/>
              </a:rPr>
              <a:t> we gain: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Reuse of IPs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Reuse of verification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Separation of Physical design issues, Communication design, Component design, Verification, System design</a:t>
            </a:r>
          </a:p>
          <a:p>
            <a:r>
              <a:rPr lang="en-US" dirty="0" smtClean="0">
                <a:sym typeface="Wingdings" pitchFamily="2" charset="2"/>
              </a:rPr>
              <a:t>Prototyping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Trends</a:t>
            </a:r>
          </a:p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09700"/>
            <a:ext cx="85725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Hybrid interconnection structures</a:t>
            </a:r>
          </a:p>
          <a:p>
            <a:pPr lvl="1"/>
            <a:r>
              <a:rPr lang="en-US" dirty="0" err="1" smtClean="0"/>
              <a:t>NoC</a:t>
            </a:r>
            <a:r>
              <a:rPr lang="en-US" dirty="0" smtClean="0"/>
              <a:t> and Bus based</a:t>
            </a:r>
          </a:p>
          <a:p>
            <a:pPr lvl="1"/>
            <a:r>
              <a:rPr lang="en-US" dirty="0" smtClean="0"/>
              <a:t>Custom (application specific), heterogeneous  topologies</a:t>
            </a:r>
          </a:p>
          <a:p>
            <a:r>
              <a:rPr lang="en-US" dirty="0" smtClean="0"/>
              <a:t>New interconnect paradigms</a:t>
            </a:r>
          </a:p>
          <a:p>
            <a:pPr lvl="1"/>
            <a:r>
              <a:rPr lang="en-US" dirty="0" smtClean="0"/>
              <a:t>Optical, Wireless, Carbon </a:t>
            </a:r>
            <a:r>
              <a:rPr lang="en-US" dirty="0" err="1" smtClean="0"/>
              <a:t>nanotubes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3D </a:t>
            </a:r>
            <a:r>
              <a:rPr lang="en-US" dirty="0" err="1" smtClean="0"/>
              <a:t>NoC</a:t>
            </a:r>
            <a:endParaRPr lang="en-US" dirty="0" smtClean="0"/>
          </a:p>
          <a:p>
            <a:r>
              <a:rPr lang="en-US" dirty="0" err="1" smtClean="0"/>
              <a:t>Reconfigurability</a:t>
            </a:r>
            <a:r>
              <a:rPr lang="en-US" dirty="0" smtClean="0"/>
              <a:t> features</a:t>
            </a:r>
          </a:p>
          <a:p>
            <a:r>
              <a:rPr lang="en-US" dirty="0" smtClean="0"/>
              <a:t>GALS, DVFS, VFI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NoC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57300"/>
            <a:ext cx="46863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Shorter channel length</a:t>
            </a:r>
          </a:p>
          <a:p>
            <a:r>
              <a:rPr lang="en-US" dirty="0" smtClean="0"/>
              <a:t>Reduced average number of 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690178"/>
            <a:ext cx="4076700" cy="35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619500"/>
            <a:ext cx="5791200" cy="32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19500" y="4343400"/>
            <a:ext cx="68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800" b="1" dirty="0" smtClean="0">
                <a:solidFill>
                  <a:schemeClr val="bg1"/>
                </a:solidFill>
                <a:latin typeface="Arial Narrow" pitchFamily="34" charset="0"/>
              </a:rPr>
              <a:t>PE</a:t>
            </a:r>
            <a:endParaRPr lang="it-IT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00300" y="4343400"/>
            <a:ext cx="68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800" b="1" dirty="0" smtClean="0">
                <a:solidFill>
                  <a:schemeClr val="bg1"/>
                </a:solidFill>
                <a:latin typeface="Arial Narrow" pitchFamily="34" charset="0"/>
              </a:rPr>
              <a:t>PE</a:t>
            </a:r>
            <a:endParaRPr lang="it-IT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19400" y="5153680"/>
            <a:ext cx="68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800" b="1" dirty="0" smtClean="0">
                <a:solidFill>
                  <a:schemeClr val="bg1"/>
                </a:solidFill>
                <a:latin typeface="Arial Narrow" pitchFamily="34" charset="0"/>
              </a:rPr>
              <a:t>PE</a:t>
            </a:r>
            <a:endParaRPr lang="it-IT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38300" y="5153680"/>
            <a:ext cx="685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800" b="1" dirty="0" smtClean="0">
                <a:solidFill>
                  <a:schemeClr val="bg1"/>
                </a:solidFill>
                <a:latin typeface="Arial Narrow" pitchFamily="34" charset="0"/>
              </a:rPr>
              <a:t>PE</a:t>
            </a:r>
            <a:endParaRPr lang="it-IT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0500" y="3848100"/>
            <a:ext cx="1828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400" b="1" dirty="0" smtClean="0">
                <a:solidFill>
                  <a:schemeClr val="bg1"/>
                </a:solidFill>
                <a:latin typeface="Arial Narrow" pitchFamily="34" charset="0"/>
              </a:rPr>
              <a:t>Planar link</a:t>
            </a:r>
            <a:endParaRPr lang="it-IT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05300" y="5981700"/>
            <a:ext cx="121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400" b="1" dirty="0" smtClean="0">
                <a:solidFill>
                  <a:schemeClr val="bg1"/>
                </a:solidFill>
                <a:latin typeface="Arial Narrow" pitchFamily="34" charset="0"/>
              </a:rPr>
              <a:t>TSV</a:t>
            </a:r>
            <a:endParaRPr lang="it-IT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121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2400" b="1" dirty="0" smtClean="0">
                <a:solidFill>
                  <a:schemeClr val="bg1"/>
                </a:solidFill>
                <a:latin typeface="Arial Narrow" pitchFamily="34" charset="0"/>
              </a:rPr>
              <a:t>Router</a:t>
            </a:r>
            <a:endParaRPr lang="it-IT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rot="16200000" flipH="1">
            <a:off x="1450033" y="3964632"/>
            <a:ext cx="262235" cy="952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</p:cNvCxnSpPr>
          <p:nvPr/>
        </p:nvCxnSpPr>
        <p:spPr>
          <a:xfrm rot="16200000" flipH="1">
            <a:off x="726132" y="5374332"/>
            <a:ext cx="452737" cy="22860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rot="10800000">
            <a:off x="3390902" y="5939135"/>
            <a:ext cx="914399" cy="27339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blocks: Router (Switch)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00100"/>
            <a:ext cx="86487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Router: receives and forwards packets</a:t>
            </a:r>
          </a:p>
          <a:p>
            <a:r>
              <a:rPr lang="en-US" dirty="0" smtClean="0"/>
              <a:t>Buffers: </a:t>
            </a:r>
          </a:p>
          <a:p>
            <a:pPr lvl="1"/>
            <a:r>
              <a:rPr lang="en-US" dirty="0" smtClean="0"/>
              <a:t>Queuing</a:t>
            </a:r>
          </a:p>
          <a:p>
            <a:pPr lvl="1"/>
            <a:r>
              <a:rPr lang="en-US" i="1" dirty="0" smtClean="0"/>
              <a:t>Decouple</a:t>
            </a:r>
            <a:r>
              <a:rPr lang="en-US" dirty="0" smtClean="0"/>
              <a:t> the allocation of adjacent channels in time</a:t>
            </a:r>
          </a:p>
          <a:p>
            <a:pPr lvl="1"/>
            <a:r>
              <a:rPr lang="en-US" dirty="0" smtClean="0"/>
              <a:t>Can be organized as virtual channels.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1371600" y="2895599"/>
            <a:ext cx="6477000" cy="3771900"/>
            <a:chOff x="5143500" y="3905190"/>
            <a:chExt cx="3276600" cy="1676400"/>
          </a:xfrm>
        </p:grpSpPr>
        <p:sp>
          <p:nvSpPr>
            <p:cNvPr id="6" name="Rectangle 5"/>
            <p:cNvSpPr/>
            <p:nvPr/>
          </p:nvSpPr>
          <p:spPr>
            <a:xfrm>
              <a:off x="5667389" y="3905190"/>
              <a:ext cx="2227293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43700" y="4438590"/>
              <a:ext cx="457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29300" y="4057590"/>
              <a:ext cx="533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57912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8674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9436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0198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960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1722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829300" y="4362390"/>
              <a:ext cx="533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57912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674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9436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0198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0960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1722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829300" y="4667190"/>
              <a:ext cx="533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57912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8674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9436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60198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0960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722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829300" y="4971990"/>
              <a:ext cx="533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57912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8674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9436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0198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0960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1722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829300" y="5276790"/>
              <a:ext cx="533400" cy="2286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57912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674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9436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0198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60960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1722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581900" y="4057590"/>
              <a:ext cx="152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7543800" y="4171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581900" y="4362390"/>
              <a:ext cx="152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7543800" y="44766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581900" y="4667190"/>
              <a:ext cx="152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7543800" y="47814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581900" y="4971990"/>
              <a:ext cx="1524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7543800" y="50862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581900" y="5276790"/>
              <a:ext cx="152400" cy="2286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>
              <a:off x="7543800" y="53910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362700" y="474339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515100" y="481959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591300" y="489579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6400800" y="4933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6362700" y="50481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6362701" y="5124390"/>
              <a:ext cx="457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6362700" y="53529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515100" y="466719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591300" y="459099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6400800" y="4552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6362700" y="4362390"/>
              <a:ext cx="457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6362700" y="44385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6362700" y="41337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200900" y="474339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353300" y="535299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429500" y="504819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7315200" y="4933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7200900" y="48957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124700" y="5124390"/>
              <a:ext cx="457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7200900" y="48195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7353300" y="413379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7429500" y="443859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315200" y="45528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7124700" y="4362390"/>
              <a:ext cx="457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7200900" y="45909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7200900" y="466719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819900" y="4667190"/>
              <a:ext cx="3048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819900" y="4667190"/>
              <a:ext cx="3048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6819900" y="4590990"/>
              <a:ext cx="76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048500" y="4590990"/>
              <a:ext cx="76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6819900" y="4895790"/>
              <a:ext cx="76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048500" y="4895790"/>
              <a:ext cx="76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6743700" y="4057590"/>
              <a:ext cx="457200" cy="266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6743700" y="417189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743700" y="424809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5524500" y="41337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524500" y="44385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5524500" y="47433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5524500" y="50481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524500" y="53529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734300" y="41337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7734300" y="44385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7734300" y="47433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4300" y="50481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734300" y="535299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5219700" y="3981391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219700" y="4286191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19700" y="4590991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19700" y="4862037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43500" y="5166837"/>
              <a:ext cx="4572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PE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039100" y="3981391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39100" y="4286191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39100" y="4590991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39100" y="4862037"/>
              <a:ext cx="3048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962900" y="5166837"/>
              <a:ext cx="45720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PE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05600" y="4056267"/>
              <a:ext cx="533400" cy="136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Routing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05600" y="4140934"/>
              <a:ext cx="609600" cy="136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VC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alloc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05600" y="4225601"/>
              <a:ext cx="533400" cy="136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Arbiter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Connector 110"/>
            <p:cNvCxnSpPr>
              <a:stCxn id="8" idx="1"/>
              <a:endCxn id="8" idx="3"/>
            </p:cNvCxnSpPr>
            <p:nvPr/>
          </p:nvCxnSpPr>
          <p:spPr>
            <a:xfrm rot="10800000" flipH="1">
              <a:off x="5829300" y="417189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5" idx="1"/>
              <a:endCxn id="15" idx="3"/>
            </p:cNvCxnSpPr>
            <p:nvPr/>
          </p:nvCxnSpPr>
          <p:spPr>
            <a:xfrm rot="10800000" flipH="1">
              <a:off x="5829300" y="447669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22" idx="1"/>
              <a:endCxn id="22" idx="3"/>
            </p:cNvCxnSpPr>
            <p:nvPr/>
          </p:nvCxnSpPr>
          <p:spPr>
            <a:xfrm rot="10800000" flipH="1">
              <a:off x="5829300" y="478149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29" idx="1"/>
              <a:endCxn id="29" idx="3"/>
            </p:cNvCxnSpPr>
            <p:nvPr/>
          </p:nvCxnSpPr>
          <p:spPr>
            <a:xfrm rot="10800000" flipH="1">
              <a:off x="5829300" y="508629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36" idx="1"/>
              <a:endCxn id="36" idx="3"/>
            </p:cNvCxnSpPr>
            <p:nvPr/>
          </p:nvCxnSpPr>
          <p:spPr>
            <a:xfrm rot="10800000" flipH="1">
              <a:off x="5829300" y="539109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43" idx="1"/>
              <a:endCxn id="43" idx="3"/>
            </p:cNvCxnSpPr>
            <p:nvPr/>
          </p:nvCxnSpPr>
          <p:spPr>
            <a:xfrm rot="10800000" flipH="1">
              <a:off x="7581900" y="41718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45" idx="1"/>
              <a:endCxn id="45" idx="3"/>
            </p:cNvCxnSpPr>
            <p:nvPr/>
          </p:nvCxnSpPr>
          <p:spPr>
            <a:xfrm rot="10800000" flipH="1">
              <a:off x="7581900" y="44766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47" idx="1"/>
              <a:endCxn id="47" idx="3"/>
            </p:cNvCxnSpPr>
            <p:nvPr/>
          </p:nvCxnSpPr>
          <p:spPr>
            <a:xfrm rot="10800000" flipH="1">
              <a:off x="7581900" y="47814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49" idx="1"/>
              <a:endCxn id="49" idx="3"/>
            </p:cNvCxnSpPr>
            <p:nvPr/>
          </p:nvCxnSpPr>
          <p:spPr>
            <a:xfrm rot="10800000" flipH="1">
              <a:off x="7581900" y="50862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51" idx="1"/>
              <a:endCxn id="51" idx="3"/>
            </p:cNvCxnSpPr>
            <p:nvPr/>
          </p:nvCxnSpPr>
          <p:spPr>
            <a:xfrm rot="10800000" flipH="1">
              <a:off x="7581900" y="539109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Reconfigurability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76300"/>
            <a:ext cx="8763000" cy="5249863"/>
          </a:xfrm>
        </p:spPr>
        <p:txBody>
          <a:bodyPr>
            <a:normAutofit/>
          </a:bodyPr>
          <a:lstStyle/>
          <a:p>
            <a:r>
              <a:rPr lang="en-US" dirty="0" smtClean="0"/>
              <a:t>HW #2 - 15-slides presentations on:</a:t>
            </a:r>
          </a:p>
          <a:p>
            <a:pPr lvl="1"/>
            <a:r>
              <a:rPr lang="en-US" dirty="0" err="1" smtClean="0"/>
              <a:t>Reconfigurability</a:t>
            </a:r>
            <a:r>
              <a:rPr lang="en-US" dirty="0" smtClean="0"/>
              <a:t> within </a:t>
            </a:r>
            <a:r>
              <a:rPr lang="en-US" dirty="0" err="1" smtClean="0"/>
              <a:t>NoC</a:t>
            </a:r>
            <a:r>
              <a:rPr lang="en-US" dirty="0" smtClean="0"/>
              <a:t> context</a:t>
            </a:r>
          </a:p>
          <a:p>
            <a:pPr lvl="1"/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  <a:endParaRPr lang="en-US" sz="1400" dirty="0" smtClean="0"/>
          </a:p>
          <a:p>
            <a:r>
              <a:rPr lang="en-US" dirty="0" smtClean="0"/>
              <a:t>Routing algorithms</a:t>
            </a:r>
          </a:p>
          <a:p>
            <a:r>
              <a:rPr lang="en-US" dirty="0" smtClean="0"/>
              <a:t>Switching strategies</a:t>
            </a:r>
          </a:p>
          <a:p>
            <a:r>
              <a:rPr lang="en-US" dirty="0" smtClean="0"/>
              <a:t>Flow control schemes</a:t>
            </a:r>
          </a:p>
          <a:p>
            <a:r>
              <a:rPr lang="en-US" dirty="0" smtClean="0"/>
              <a:t>Clocking schemes</a:t>
            </a:r>
          </a:p>
          <a:p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err="1" smtClean="0"/>
              <a:t>NoC</a:t>
            </a:r>
            <a:r>
              <a:rPr lang="en-US" dirty="0" smtClean="0"/>
              <a:t> Architecture Examples</a:t>
            </a:r>
          </a:p>
          <a:p>
            <a:r>
              <a:rPr lang="en-US" dirty="0" err="1" smtClean="0"/>
              <a:t>NoC</a:t>
            </a:r>
            <a:r>
              <a:rPr lang="en-US" dirty="0" smtClean="0"/>
              <a:t> prototyping</a:t>
            </a:r>
          </a:p>
          <a:p>
            <a:r>
              <a:rPr lang="en-US" dirty="0" smtClean="0"/>
              <a:t>Bus based vs. </a:t>
            </a:r>
            <a:r>
              <a:rPr lang="en-US" dirty="0" err="1" smtClean="0"/>
              <a:t>NoC</a:t>
            </a:r>
            <a:r>
              <a:rPr lang="en-US" dirty="0" smtClean="0"/>
              <a:t> based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Design flow/methodology</a:t>
            </a:r>
          </a:p>
          <a:p>
            <a:r>
              <a:rPr lang="en-US" dirty="0" smtClean="0"/>
              <a:t>Status and Open Problems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Companies, simulators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42088"/>
          </a:xfrm>
        </p:spPr>
        <p:txBody>
          <a:bodyPr>
            <a:normAutofit/>
          </a:bodyPr>
          <a:lstStyle/>
          <a:p>
            <a:r>
              <a:rPr lang="en-US" dirty="0" smtClean="0"/>
              <a:t>Companies,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5560"/>
            <a:ext cx="8686800" cy="4301360"/>
          </a:xfrm>
        </p:spPr>
        <p:txBody>
          <a:bodyPr>
            <a:normAutofit/>
          </a:bodyPr>
          <a:lstStyle/>
          <a:p>
            <a:r>
              <a:rPr lang="en-US" dirty="0" smtClean="0"/>
              <a:t>For info on </a:t>
            </a:r>
            <a:r>
              <a:rPr lang="en-US" dirty="0" err="1" smtClean="0"/>
              <a:t>NoC</a:t>
            </a:r>
            <a:r>
              <a:rPr lang="en-US" dirty="0" smtClean="0"/>
              <a:t> related companies, simulators, other tools, conference pointers, etc. please see:</a:t>
            </a:r>
          </a:p>
          <a:p>
            <a:pPr lvl="1"/>
            <a:r>
              <a:rPr lang="en-US" dirty="0" smtClean="0">
                <a:hlinkClick r:id="rId2"/>
              </a:rPr>
              <a:t>http://networkonchip.wordpress.com/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- a new design paradigm for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Automated design flow/methodology – main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References/Credits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http://www.engr.colostate.edu/~sudeep/teaching/schedule.htm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http://www.diit.unict.it/users/mpalesi/DOWNLOAD/noc_research_summary-unlv.pdf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http://eecourses.technion.ac.il/048878/HarelFriedmanNOCqos3d.ppt</a:t>
            </a:r>
            <a:endParaRPr lang="en-US" dirty="0" smtClean="0"/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>
                <a:hlinkClick r:id="rId5"/>
              </a:rPr>
              <a:t>http://dejazzer.com/ece777/links.html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94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5884</Words>
  <Application>Microsoft Office PowerPoint</Application>
  <PresentationFormat>On-screen Show (4:3)</PresentationFormat>
  <Paragraphs>1510</Paragraphs>
  <Slides>94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Office Theme</vt:lpstr>
      <vt:lpstr>Visio</vt:lpstr>
      <vt:lpstr>Photo Editor Photo</vt:lpstr>
      <vt:lpstr>ECE-777 System Level Design and Automation Network-on-Chip (NoC)</vt:lpstr>
      <vt:lpstr>Outline</vt:lpstr>
      <vt:lpstr>Introduction</vt:lpstr>
      <vt:lpstr>Slide 4</vt:lpstr>
      <vt:lpstr>Slide 5</vt:lpstr>
      <vt:lpstr>NoC properties</vt:lpstr>
      <vt:lpstr>Introduction</vt:lpstr>
      <vt:lpstr>Building blocks: NI</vt:lpstr>
      <vt:lpstr>Building blocks: Router (Switch)</vt:lpstr>
      <vt:lpstr>Slide 10</vt:lpstr>
      <vt:lpstr>Outline</vt:lpstr>
      <vt:lpstr>NoC topologies</vt:lpstr>
      <vt:lpstr>Direct topologies</vt:lpstr>
      <vt:lpstr>2D-mesh</vt:lpstr>
      <vt:lpstr>Torus</vt:lpstr>
      <vt:lpstr>Folding torus</vt:lpstr>
      <vt:lpstr>Octagon</vt:lpstr>
      <vt:lpstr>Indirect topologies</vt:lpstr>
      <vt:lpstr>Butterfly</vt:lpstr>
      <vt:lpstr>Irregular topologies</vt:lpstr>
      <vt:lpstr>Outline</vt:lpstr>
      <vt:lpstr>Routing algorithms</vt:lpstr>
      <vt:lpstr>Static/deterministic vs. Dynamic/adaptive Routing</vt:lpstr>
      <vt:lpstr>Example: Dimension-order Routing</vt:lpstr>
      <vt:lpstr>Example: Dynamic Routing</vt:lpstr>
      <vt:lpstr>Routing mechanics: Distributed vs. Source Routing</vt:lpstr>
      <vt:lpstr>Minimal vs. Non-minimal Routing</vt:lpstr>
      <vt:lpstr>Slide 28</vt:lpstr>
      <vt:lpstr>Routing Algorithm Requirements</vt:lpstr>
      <vt:lpstr>Routing Algorithm Requirements</vt:lpstr>
      <vt:lpstr>Outline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Flow control</vt:lpstr>
      <vt:lpstr>STALL/GO</vt:lpstr>
      <vt:lpstr>ACK/NACK</vt:lpstr>
      <vt:lpstr>Credit based</vt:lpstr>
      <vt:lpstr>Outline</vt:lpstr>
      <vt:lpstr>Clocking schemes</vt:lpstr>
      <vt:lpstr>Outline</vt:lpstr>
      <vt:lpstr>Quality of Service (QoS)</vt:lpstr>
      <vt:lpstr>Outline</vt:lpstr>
      <vt:lpstr>Slide 48</vt:lpstr>
      <vt:lpstr>Slide 49</vt:lpstr>
      <vt:lpstr>Examples</vt:lpstr>
      <vt:lpstr>Slide 51</vt:lpstr>
      <vt:lpstr>Slide 52</vt:lpstr>
      <vt:lpstr>Slide 53</vt:lpstr>
      <vt:lpstr>Slide 54</vt:lpstr>
      <vt:lpstr>Intel’s Teraflops Research Processor</vt:lpstr>
      <vt:lpstr>Main Building Blocks</vt:lpstr>
      <vt:lpstr>Fine-Grain Power Management</vt:lpstr>
      <vt:lpstr>Router features</vt:lpstr>
      <vt:lpstr>Router microarchitecture</vt:lpstr>
      <vt:lpstr>KAIST BONE Project</vt:lpstr>
      <vt:lpstr>On-Chip Serialization</vt:lpstr>
      <vt:lpstr>Memory-Centric NoC Architecture</vt:lpstr>
      <vt:lpstr>Implementation Results</vt:lpstr>
      <vt:lpstr>MIT RAW architecture</vt:lpstr>
      <vt:lpstr>RAW architecture</vt:lpstr>
      <vt:lpstr>RAW architecture</vt:lpstr>
      <vt:lpstr>Inside the compute processor</vt:lpstr>
      <vt:lpstr>Static and dynamic networks</vt:lpstr>
      <vt:lpstr>RAW  TILERA</vt:lpstr>
      <vt:lpstr>Outline</vt:lpstr>
      <vt:lpstr>NoC prototyping: EPFL Emulation Framework</vt:lpstr>
      <vt:lpstr>NoC prototyping: CMU</vt:lpstr>
      <vt:lpstr>Outline</vt:lpstr>
      <vt:lpstr>Bus based vs. NoC based SoC</vt:lpstr>
      <vt:lpstr>Bus based vs. NoC based SoC</vt:lpstr>
      <vt:lpstr>Outline</vt:lpstr>
      <vt:lpstr>Example: Sunflower Design flow</vt:lpstr>
      <vt:lpstr>Front-end</vt:lpstr>
      <vt:lpstr>Back-end</vt:lpstr>
      <vt:lpstr>Manual vs. Design tool</vt:lpstr>
      <vt:lpstr>Design Space Exploration for NoC architectures</vt:lpstr>
      <vt:lpstr>Mapping</vt:lpstr>
      <vt:lpstr>NOXIM DSE: concurrent mapping and routing</vt:lpstr>
      <vt:lpstr>Problem formulation</vt:lpstr>
      <vt:lpstr>Outline</vt:lpstr>
      <vt:lpstr>Status and Open Problems</vt:lpstr>
      <vt:lpstr>Outline</vt:lpstr>
      <vt:lpstr>Trends</vt:lpstr>
      <vt:lpstr>3D NoC</vt:lpstr>
      <vt:lpstr>Reconfigurability</vt:lpstr>
      <vt:lpstr>Outline</vt:lpstr>
      <vt:lpstr>Companies, Simulators</vt:lpstr>
      <vt:lpstr>Summary</vt:lpstr>
      <vt:lpstr>References/Credits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470 Introduction</dc:title>
  <dc:creator>Cris Ababei</dc:creator>
  <cp:lastModifiedBy>CA</cp:lastModifiedBy>
  <cp:revision>1109</cp:revision>
  <dcterms:created xsi:type="dcterms:W3CDTF">2008-06-12T00:55:02Z</dcterms:created>
  <dcterms:modified xsi:type="dcterms:W3CDTF">2012-01-18T21:29:04Z</dcterms:modified>
</cp:coreProperties>
</file>