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393" r:id="rId3"/>
    <p:sldId id="398" r:id="rId4"/>
    <p:sldId id="399" r:id="rId5"/>
    <p:sldId id="394" r:id="rId6"/>
    <p:sldId id="395" r:id="rId7"/>
    <p:sldId id="463" r:id="rId8"/>
    <p:sldId id="416" r:id="rId9"/>
    <p:sldId id="417" r:id="rId10"/>
    <p:sldId id="418" r:id="rId11"/>
    <p:sldId id="419" r:id="rId12"/>
    <p:sldId id="420" r:id="rId13"/>
    <p:sldId id="422" r:id="rId14"/>
    <p:sldId id="423" r:id="rId15"/>
    <p:sldId id="424" r:id="rId16"/>
    <p:sldId id="425" r:id="rId17"/>
    <p:sldId id="426" r:id="rId18"/>
    <p:sldId id="427" r:id="rId19"/>
    <p:sldId id="428" r:id="rId20"/>
    <p:sldId id="429" r:id="rId21"/>
    <p:sldId id="369" r:id="rId22"/>
    <p:sldId id="293" r:id="rId23"/>
    <p:sldId id="295" r:id="rId24"/>
    <p:sldId id="296" r:id="rId25"/>
    <p:sldId id="297" r:id="rId26"/>
    <p:sldId id="305" r:id="rId27"/>
    <p:sldId id="441" r:id="rId28"/>
    <p:sldId id="414" r:id="rId29"/>
    <p:sldId id="435" r:id="rId30"/>
    <p:sldId id="372" r:id="rId31"/>
    <p:sldId id="373" r:id="rId32"/>
    <p:sldId id="374" r:id="rId33"/>
    <p:sldId id="382" r:id="rId34"/>
    <p:sldId id="383" r:id="rId35"/>
    <p:sldId id="384" r:id="rId36"/>
    <p:sldId id="386" r:id="rId37"/>
    <p:sldId id="387" r:id="rId38"/>
    <p:sldId id="388" r:id="rId39"/>
    <p:sldId id="385" r:id="rId40"/>
    <p:sldId id="415" r:id="rId41"/>
    <p:sldId id="436" r:id="rId42"/>
    <p:sldId id="440" r:id="rId43"/>
    <p:sldId id="437" r:id="rId44"/>
    <p:sldId id="443" r:id="rId45"/>
    <p:sldId id="364" r:id="rId46"/>
    <p:sldId id="444" r:id="rId47"/>
    <p:sldId id="462"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57" r:id="rId61"/>
    <p:sldId id="458" r:id="rId62"/>
    <p:sldId id="459" r:id="rId63"/>
    <p:sldId id="460" r:id="rId64"/>
    <p:sldId id="461"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2" autoAdjust="0"/>
    <p:restoredTop sz="91597" autoAdjust="0"/>
  </p:normalViewPr>
  <p:slideViewPr>
    <p:cSldViewPr>
      <p:cViewPr varScale="1">
        <p:scale>
          <a:sx n="68" d="100"/>
          <a:sy n="68" d="100"/>
        </p:scale>
        <p:origin x="-12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3DBB7FE-423F-4975-A405-A8A6D95CD3FF}" type="datetimeFigureOut">
              <a:rPr lang="en-US" smtClean="0"/>
              <a:pPr/>
              <a:t>1/30/2012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81442F0-1CBC-4733-A86F-6452729216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0AA264-657B-48E0-B868-2C77A720CD0D}" type="datetimeFigureOut">
              <a:rPr lang="en-US" smtClean="0"/>
              <a:pPr/>
              <a:t>1/30/2012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76B4E0-B26B-4415-9093-AF9A5E5855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76B4E0-B26B-4415-9093-AF9A5E5855A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76B4E0-B26B-4415-9093-AF9A5E5855A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89359-BA39-4FF5-8F2D-51AE24F48850}" type="datetime1">
              <a:rPr lang="en-US" smtClean="0"/>
              <a:pPr/>
              <a:t>1/30/2012</a:t>
            </a:fld>
            <a:endParaRPr lang="en-US"/>
          </a:p>
        </p:txBody>
      </p:sp>
      <p:sp>
        <p:nvSpPr>
          <p:cNvPr id="5" name="Footer Placeholder 4"/>
          <p:cNvSpPr>
            <a:spLocks noGrp="1"/>
          </p:cNvSpPr>
          <p:nvPr>
            <p:ph type="ftr" sz="quarter" idx="11"/>
          </p:nvPr>
        </p:nvSpPr>
        <p:spPr>
          <a:xfrm>
            <a:off x="2705100" y="6356350"/>
            <a:ext cx="4838700" cy="365125"/>
          </a:xfrm>
        </p:spPr>
        <p:txBody>
          <a:bodyPr/>
          <a:lstStyle>
            <a:lvl1pPr>
              <a:defRPr sz="1400"/>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3205F-9B91-4848-8C68-7365660F3243}" type="datetime1">
              <a:rPr lang="en-US" smtClean="0"/>
              <a:pPr/>
              <a:t>1/30/2012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6D8A1-7F32-4CAB-ABEF-B8CF32E512DE}" type="datetime1">
              <a:rPr lang="en-US" smtClean="0"/>
              <a:pPr/>
              <a:t>1/30/2012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227ED6-210F-42E6-BB44-F13950AB4587}" type="datetime1">
              <a:rPr lang="en-US" smtClean="0"/>
              <a:pPr/>
              <a:t>1/30/2012</a:t>
            </a:fld>
            <a:endParaRPr lang="en-US"/>
          </a:p>
        </p:txBody>
      </p:sp>
      <p:sp>
        <p:nvSpPr>
          <p:cNvPr id="5" name="Footer Placeholder 4"/>
          <p:cNvSpPr>
            <a:spLocks noGrp="1"/>
          </p:cNvSpPr>
          <p:nvPr>
            <p:ph type="ftr" sz="quarter" idx="11"/>
          </p:nvPr>
        </p:nvSpPr>
        <p:spPr>
          <a:xfrm>
            <a:off x="2705100" y="6356350"/>
            <a:ext cx="4914900" cy="365125"/>
          </a:xfrm>
        </p:spPr>
        <p:txBody>
          <a:bodyPr/>
          <a:lstStyle>
            <a:lvl1pPr>
              <a:defRPr sz="1400"/>
            </a:lvl1pPr>
          </a:lstStyle>
          <a:p>
            <a:r>
              <a:rPr lang="en-US" smtClean="0"/>
              <a:t>ECE 470 (F08) - Digital Design II - © Cristinel Ababei</a:t>
            </a:r>
            <a:endParaRPr lang="en-US" dirty="0"/>
          </a:p>
        </p:txBody>
      </p:sp>
      <p:sp>
        <p:nvSpPr>
          <p:cNvPr id="6" name="Slide Number Placeholder 5"/>
          <p:cNvSpPr>
            <a:spLocks noGrp="1"/>
          </p:cNvSpPr>
          <p:nvPr>
            <p:ph type="sldNum" sz="quarter" idx="12"/>
          </p:nvPr>
        </p:nvSpPr>
        <p:spPr/>
        <p:txBody>
          <a:bodyPr/>
          <a:lstStyle>
            <a:lvl1pPr>
              <a:defRPr sz="1400"/>
            </a:lvl1pPr>
          </a:lstStyle>
          <a:p>
            <a:fld id="{A13A2B9E-B16C-4C43-A38A-022099A1C2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EDB1A-F10E-4097-B69D-21385E637CCD}" type="datetime1">
              <a:rPr lang="en-US" smtClean="0"/>
              <a:pPr/>
              <a:t>1/30/2012</a:t>
            </a:fld>
            <a:endParaRPr lang="en-US"/>
          </a:p>
        </p:txBody>
      </p:sp>
      <p:sp>
        <p:nvSpPr>
          <p:cNvPr id="5" name="Footer Placeholder 4"/>
          <p:cNvSpPr>
            <a:spLocks noGrp="1"/>
          </p:cNvSpPr>
          <p:nvPr>
            <p:ph type="ftr" sz="quarter" idx="11"/>
          </p:nvPr>
        </p:nvSpPr>
        <p:spPr/>
        <p:txBody>
          <a:bodyPr/>
          <a:lstStyle/>
          <a:p>
            <a:r>
              <a:rPr lang="en-US" smtClean="0"/>
              <a:t>ECE 470 (F08) - Digital Design II - © Cristinel Ababei</a:t>
            </a:r>
            <a:endParaRPr lang="en-US"/>
          </a:p>
        </p:txBody>
      </p:sp>
      <p:sp>
        <p:nvSpPr>
          <p:cNvPr id="6" name="Slide Number Placeholder 5"/>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82F5E-3CFC-4FA1-BC54-3ED5922E14FC}" type="datetime1">
              <a:rPr lang="en-US" smtClean="0"/>
              <a:pPr/>
              <a:t>1/30/2012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7C110-38CE-4BFC-9A03-86FA5A15BF29}" type="datetime1">
              <a:rPr lang="en-US" smtClean="0"/>
              <a:pPr/>
              <a:t>1/30/2012</a:t>
            </a:fld>
            <a:endParaRPr lang="en-US"/>
          </a:p>
        </p:txBody>
      </p:sp>
      <p:sp>
        <p:nvSpPr>
          <p:cNvPr id="8" name="Footer Placeholder 7"/>
          <p:cNvSpPr>
            <a:spLocks noGrp="1"/>
          </p:cNvSpPr>
          <p:nvPr>
            <p:ph type="ftr" sz="quarter" idx="11"/>
          </p:nvPr>
        </p:nvSpPr>
        <p:spPr/>
        <p:txBody>
          <a:bodyPr/>
          <a:lstStyle/>
          <a:p>
            <a:r>
              <a:rPr lang="en-US" smtClean="0"/>
              <a:t>ECE 470 (F08) - Digital Design II - © Cristinel Ababei</a:t>
            </a:r>
            <a:endParaRPr lang="en-US"/>
          </a:p>
        </p:txBody>
      </p:sp>
      <p:sp>
        <p:nvSpPr>
          <p:cNvPr id="9" name="Slide Number Placeholder 8"/>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75DDE-029B-43A3-B41C-81E311858F25}" type="datetime1">
              <a:rPr lang="en-US" smtClean="0"/>
              <a:pPr/>
              <a:t>1/30/2012</a:t>
            </a:fld>
            <a:endParaRPr lang="en-US"/>
          </a:p>
        </p:txBody>
      </p:sp>
      <p:sp>
        <p:nvSpPr>
          <p:cNvPr id="4" name="Footer Placeholder 3"/>
          <p:cNvSpPr>
            <a:spLocks noGrp="1"/>
          </p:cNvSpPr>
          <p:nvPr>
            <p:ph type="ftr" sz="quarter" idx="11"/>
          </p:nvPr>
        </p:nvSpPr>
        <p:spPr>
          <a:xfrm>
            <a:off x="2705100" y="6356350"/>
            <a:ext cx="3733800" cy="365125"/>
          </a:xfrm>
        </p:spPr>
        <p:txBody>
          <a:body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5" name="Slide Number Placeholder 4"/>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F8329-2613-4D26-A378-B225A4499CB1}" type="datetime1">
              <a:rPr lang="en-US" smtClean="0"/>
              <a:pPr/>
              <a:t>1/30/2012</a:t>
            </a:fld>
            <a:endParaRPr lang="en-US"/>
          </a:p>
        </p:txBody>
      </p:sp>
      <p:sp>
        <p:nvSpPr>
          <p:cNvPr id="3" name="Footer Placeholder 2"/>
          <p:cNvSpPr>
            <a:spLocks noGrp="1"/>
          </p:cNvSpPr>
          <p:nvPr>
            <p:ph type="ftr" sz="quarter" idx="11"/>
          </p:nvPr>
        </p:nvSpPr>
        <p:spPr/>
        <p:txBody>
          <a:bodyPr/>
          <a:lstStyle/>
          <a:p>
            <a:r>
              <a:rPr lang="en-US" smtClean="0"/>
              <a:t>ECE 470 (F08) - Digital Design II - © Cristinel Ababei</a:t>
            </a:r>
            <a:endParaRPr lang="en-US"/>
          </a:p>
        </p:txBody>
      </p:sp>
      <p:sp>
        <p:nvSpPr>
          <p:cNvPr id="4" name="Slide Number Placeholder 3"/>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78803-FA72-4CC5-845E-AF6DC6F85C6F}" type="datetime1">
              <a:rPr lang="en-US" smtClean="0"/>
              <a:pPr/>
              <a:t>1/30/2012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7DC62-8CE3-4F98-8C1E-FDC745AAE106}" type="datetime1">
              <a:rPr lang="en-US" smtClean="0"/>
              <a:pPr/>
              <a:t>1/30/2012</a:t>
            </a:fld>
            <a:endParaRPr lang="en-US"/>
          </a:p>
        </p:txBody>
      </p:sp>
      <p:sp>
        <p:nvSpPr>
          <p:cNvPr id="6" name="Footer Placeholder 5"/>
          <p:cNvSpPr>
            <a:spLocks noGrp="1"/>
          </p:cNvSpPr>
          <p:nvPr>
            <p:ph type="ftr" sz="quarter" idx="11"/>
          </p:nvPr>
        </p:nvSpPr>
        <p:spPr/>
        <p:txBody>
          <a:bodyPr/>
          <a:lstStyle/>
          <a:p>
            <a:r>
              <a:rPr lang="en-US" smtClean="0"/>
              <a:t>ECE 470 (F08) - Digital Design II - © Cristinel Ababei</a:t>
            </a:r>
            <a:endParaRPr lang="en-US"/>
          </a:p>
        </p:txBody>
      </p:sp>
      <p:sp>
        <p:nvSpPr>
          <p:cNvPr id="7" name="Slide Number Placeholder 6"/>
          <p:cNvSpPr>
            <a:spLocks noGrp="1"/>
          </p:cNvSpPr>
          <p:nvPr>
            <p:ph type="sldNum" sz="quarter" idx="12"/>
          </p:nvPr>
        </p:nvSpPr>
        <p:spPr/>
        <p:txBody>
          <a:bodyPr/>
          <a:lstStyle/>
          <a:p>
            <a:fld id="{A13A2B9E-B16C-4C43-A38A-022099A1C2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66172-A67B-4D08-B9C4-1B509422C2FE}" type="datetime1">
              <a:rPr lang="en-US" smtClean="0"/>
              <a:pPr/>
              <a:t>1/30/2012</a:t>
            </a:fld>
            <a:endParaRPr lang="en-US"/>
          </a:p>
        </p:txBody>
      </p:sp>
      <p:sp>
        <p:nvSpPr>
          <p:cNvPr id="5" name="Footer Placeholder 4"/>
          <p:cNvSpPr>
            <a:spLocks noGrp="1"/>
          </p:cNvSpPr>
          <p:nvPr>
            <p:ph type="ftr" sz="quarter" idx="3"/>
          </p:nvPr>
        </p:nvSpPr>
        <p:spPr>
          <a:xfrm>
            <a:off x="2743200" y="6356350"/>
            <a:ext cx="48387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err="1" smtClean="0"/>
              <a:t>ECE</a:t>
            </a:r>
            <a:r>
              <a:rPr lang="en-US" dirty="0" smtClean="0"/>
              <a:t> 470 (</a:t>
            </a:r>
            <a:r>
              <a:rPr lang="en-US" dirty="0" err="1" smtClean="0"/>
              <a:t>F08</a:t>
            </a:r>
            <a:r>
              <a:rPr lang="en-US" dirty="0" smtClean="0"/>
              <a:t>) - Digital Design II - © </a:t>
            </a:r>
            <a:r>
              <a:rPr lang="en-US" dirty="0" err="1" smtClean="0"/>
              <a:t>Cristinel</a:t>
            </a:r>
            <a:r>
              <a:rPr lang="en-US" dirty="0" smtClean="0"/>
              <a:t> </a:t>
            </a:r>
            <a:r>
              <a:rPr lang="en-US" dirty="0" err="1" smtClean="0"/>
              <a:t>Ababei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13A2B9E-B16C-4C43-A38A-022099A1C2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sd.cs.ucr.edu/slides/ch8_011702.ppt" TargetMode="External"/><Relationship Id="rId2" Type="http://schemas.openxmlformats.org/officeDocument/2006/relationships/hyperlink" Target="http://chess.eecs.berkeley.edu/design/2010/lectures/mocFSM-CFSM.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informatik.uni-hamburg.de/TGI/PetriNets" TargetMode="External"/><Relationship Id="rId2" Type="http://schemas.openxmlformats.org/officeDocument/2006/relationships/hyperlink" Target="http://chess.eecs.berkeley.edu/design/2010/lectures/mocPetri.pdf" TargetMode="External"/><Relationship Id="rId1" Type="http://schemas.openxmlformats.org/officeDocument/2006/relationships/slideLayout" Target="../slideLayouts/slideLayout7.xml"/><Relationship Id="rId4" Type="http://schemas.openxmlformats.org/officeDocument/2006/relationships/hyperlink" Target="http://ls12-www.cs.tu-dortmund.de/daes/media/documents/staff/marwedel/es-book/slides10/es-marw-2.04-petri.p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s12-www.cs.tu-dortmund.de/daes/media/documents/staff/marwedel/es-book/slides10/es-marw-2.03-sdl-df.ppt" TargetMode="External"/><Relationship Id="rId2" Type="http://schemas.openxmlformats.org/officeDocument/2006/relationships/hyperlink" Target="http://chess.eecs.berkeley.edu/design/2010/lectures/mocKPN-D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chess.eecs.berkeley.edu/design/2009/lectures/PDF/Fa09_EE249_Lec5_Dataflow.pdf" TargetMode="External"/><Relationship Id="rId2" Type="http://schemas.openxmlformats.org/officeDocument/2006/relationships/hyperlink" Target="http://chess.eecs.berkeley.edu/design/2010/lectures/mocKPN-DF.pdf" TargetMode="External"/><Relationship Id="rId1" Type="http://schemas.openxmlformats.org/officeDocument/2006/relationships/slideLayout" Target="../slideLayouts/slideLayout2.xml"/><Relationship Id="rId5" Type="http://schemas.openxmlformats.org/officeDocument/2006/relationships/hyperlink" Target="http://esd.cs.ucr.edu/slides/ch8_011702.ppt" TargetMode="External"/><Relationship Id="rId4" Type="http://schemas.openxmlformats.org/officeDocument/2006/relationships/hyperlink" Target="http://ls12-www.cs.tu-dortmund.de/daes/media/documents/staff/marwedel/es-book/slides10/es-marw-2.03-sdl-df.pp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ls12-www.cs.tu-dortmund.de/staff/marwedel/es-book/slides08/es-marw-2.04-df.ppt"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tolemy.berkeley.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1"/>
            <a:ext cx="8610600" cy="1638299"/>
          </a:xfrm>
        </p:spPr>
        <p:txBody>
          <a:bodyPr>
            <a:normAutofit/>
          </a:bodyPr>
          <a:lstStyle/>
          <a:p>
            <a:r>
              <a:rPr lang="en-US" sz="3200" dirty="0" smtClean="0"/>
              <a:t>ECE-777 System Level Design and Automation</a:t>
            </a:r>
            <a:br>
              <a:rPr lang="en-US" sz="3200" dirty="0" smtClean="0"/>
            </a:br>
            <a:r>
              <a:rPr lang="en-US" sz="3200" dirty="0" smtClean="0">
                <a:solidFill>
                  <a:srgbClr val="3333FF"/>
                </a:solidFill>
              </a:rPr>
              <a:t>System modeling, models of computation</a:t>
            </a:r>
            <a:endParaRPr lang="en-US" sz="3200" dirty="0">
              <a:solidFill>
                <a:srgbClr val="3333FF"/>
              </a:solidFill>
            </a:endParaRPr>
          </a:p>
        </p:txBody>
      </p:sp>
      <p:sp>
        <p:nvSpPr>
          <p:cNvPr id="4" name="Slide Number Placeholder 3"/>
          <p:cNvSpPr>
            <a:spLocks noGrp="1"/>
          </p:cNvSpPr>
          <p:nvPr>
            <p:ph type="sldNum" sz="quarter" idx="12"/>
          </p:nvPr>
        </p:nvSpPr>
        <p:spPr/>
        <p:txBody>
          <a:bodyPr/>
          <a:lstStyle/>
          <a:p>
            <a:fld id="{A13A2B9E-B16C-4C43-A38A-022099A1C25F}" type="slidenum">
              <a:rPr lang="en-US" smtClean="0"/>
              <a:pPr/>
              <a:t>1</a:t>
            </a:fld>
            <a:endParaRPr lang="en-US"/>
          </a:p>
        </p:txBody>
      </p:sp>
      <p:sp>
        <p:nvSpPr>
          <p:cNvPr id="5" name="TextBox 4"/>
          <p:cNvSpPr txBox="1"/>
          <p:nvPr/>
        </p:nvSpPr>
        <p:spPr>
          <a:xfrm>
            <a:off x="685800" y="4648200"/>
            <a:ext cx="7886700" cy="1015663"/>
          </a:xfrm>
          <a:prstGeom prst="rect">
            <a:avLst/>
          </a:prstGeom>
          <a:noFill/>
        </p:spPr>
        <p:txBody>
          <a:bodyPr wrap="square" rtlCol="0">
            <a:spAutoFit/>
          </a:bodyPr>
          <a:lstStyle/>
          <a:p>
            <a:pPr lvl="0" algn="ctr"/>
            <a:r>
              <a:rPr lang="en-US" sz="2000" b="1" dirty="0" err="1" smtClean="0">
                <a:solidFill>
                  <a:srgbClr val="33CC33"/>
                </a:solidFill>
              </a:rPr>
              <a:t>Cristinel</a:t>
            </a:r>
            <a:r>
              <a:rPr lang="en-US" sz="2000" b="1" dirty="0" smtClean="0">
                <a:solidFill>
                  <a:srgbClr val="33CC33"/>
                </a:solidFill>
              </a:rPr>
              <a:t> </a:t>
            </a:r>
            <a:r>
              <a:rPr lang="en-US" sz="2000" b="1" dirty="0" err="1" smtClean="0">
                <a:solidFill>
                  <a:srgbClr val="33CC33"/>
                </a:solidFill>
              </a:rPr>
              <a:t>Ababei</a:t>
            </a:r>
            <a:endParaRPr lang="en-US" sz="2000" b="1" dirty="0" smtClean="0">
              <a:solidFill>
                <a:srgbClr val="33CC33"/>
              </a:solidFill>
            </a:endParaRPr>
          </a:p>
          <a:p>
            <a:pPr lvl="0" algn="ctr"/>
            <a:r>
              <a:rPr lang="en-US" sz="2000" b="1" dirty="0" smtClean="0">
                <a:solidFill>
                  <a:srgbClr val="33CC33"/>
                </a:solidFill>
              </a:rPr>
              <a:t>Electrical and Computer Department, North Dakota State University</a:t>
            </a:r>
          </a:p>
          <a:p>
            <a:pPr lvl="0" algn="ctr"/>
            <a:r>
              <a:rPr lang="en-US" sz="2000" b="1" dirty="0" smtClean="0">
                <a:solidFill>
                  <a:srgbClr val="33CC33"/>
                </a:solidFill>
              </a:rPr>
              <a:t>Spring </a:t>
            </a:r>
            <a:r>
              <a:rPr lang="en-US" sz="2000" b="1" dirty="0" smtClean="0">
                <a:solidFill>
                  <a:srgbClr val="33CC33"/>
                </a:solidFill>
              </a:rPr>
              <a:t>2012</a:t>
            </a:r>
            <a:endParaRPr lang="en-US" sz="2000" b="1" dirty="0" smtClean="0">
              <a:solidFill>
                <a:srgbClr val="33CC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10</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Finite State Machine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FSM = (Inputs, Outputs, States, InitialState, NextState)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Often suitable for controllers, protocols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Rarely suitable for Memory and Datapaths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Easy to use with powerful algorithms for synthesis and verification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11</a:t>
            </a:fld>
            <a:endParaRPr lang="en-US"/>
          </a:p>
        </p:txBody>
      </p:sp>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Example: Vending machine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4" name="Group 43"/>
          <p:cNvGrpSpPr>
            <a:grpSpLocks/>
          </p:cNvGrpSpPr>
          <p:nvPr/>
        </p:nvGrpSpPr>
        <p:grpSpPr bwMode="auto">
          <a:xfrm>
            <a:off x="190500" y="1981200"/>
            <a:ext cx="8724900" cy="3657600"/>
            <a:chOff x="624" y="1248"/>
            <a:chExt cx="4656" cy="2304"/>
          </a:xfrm>
        </p:grpSpPr>
        <p:sp>
          <p:nvSpPr>
            <p:cNvPr id="5" name="AutoShape 9"/>
            <p:cNvSpPr>
              <a:spLocks noChangeArrowheads="1"/>
            </p:cNvSpPr>
            <p:nvPr/>
          </p:nvSpPr>
          <p:spPr bwMode="auto">
            <a:xfrm>
              <a:off x="2592" y="2832"/>
              <a:ext cx="576" cy="576"/>
            </a:xfrm>
            <a:prstGeom prst="roundRect">
              <a:avLst>
                <a:gd name="adj" fmla="val 16667"/>
              </a:avLst>
            </a:prstGeom>
            <a:solidFill>
              <a:schemeClr val="accent1"/>
            </a:solidFill>
            <a:ln w="28575" algn="ctr">
              <a:solidFill>
                <a:schemeClr val="tx1"/>
              </a:solidFill>
              <a:round/>
              <a:headEnd/>
              <a:tailEnd/>
            </a:ln>
            <a:effectLst/>
          </p:spPr>
          <p:txBody>
            <a:bodyPr wrap="none" anchor="ctr"/>
            <a:lstStyle/>
            <a:p>
              <a:r>
                <a:rPr lang="en-US" dirty="0"/>
                <a:t>Return</a:t>
              </a:r>
            </a:p>
            <a:p>
              <a:r>
                <a:rPr lang="en-US" dirty="0"/>
                <a:t>Money</a:t>
              </a:r>
            </a:p>
          </p:txBody>
        </p:sp>
        <p:sp>
          <p:nvSpPr>
            <p:cNvPr id="6" name="AutoShape 10"/>
            <p:cNvSpPr>
              <a:spLocks noChangeArrowheads="1"/>
            </p:cNvSpPr>
            <p:nvPr/>
          </p:nvSpPr>
          <p:spPr bwMode="auto">
            <a:xfrm>
              <a:off x="3696" y="2832"/>
              <a:ext cx="624" cy="720"/>
            </a:xfrm>
            <a:prstGeom prst="roundRect">
              <a:avLst>
                <a:gd name="adj" fmla="val 16667"/>
              </a:avLst>
            </a:prstGeom>
            <a:solidFill>
              <a:schemeClr val="accent1"/>
            </a:solidFill>
            <a:ln w="28575" algn="ctr">
              <a:solidFill>
                <a:schemeClr val="tx1"/>
              </a:solidFill>
              <a:round/>
              <a:headEnd/>
              <a:tailEnd/>
            </a:ln>
            <a:effectLst/>
          </p:spPr>
          <p:txBody>
            <a:bodyPr wrap="none" anchor="ctr"/>
            <a:lstStyle/>
            <a:p>
              <a:r>
                <a:rPr lang="en-US"/>
                <a:t>Deliver</a:t>
              </a:r>
            </a:p>
            <a:p>
              <a:r>
                <a:rPr lang="en-US"/>
                <a:t>Soda, </a:t>
              </a:r>
            </a:p>
            <a:p>
              <a:r>
                <a:rPr lang="en-US"/>
                <a:t>Return</a:t>
              </a:r>
            </a:p>
            <a:p>
              <a:r>
                <a:rPr lang="en-US"/>
                <a:t>Change</a:t>
              </a:r>
            </a:p>
          </p:txBody>
        </p:sp>
        <p:sp>
          <p:nvSpPr>
            <p:cNvPr id="7" name="AutoShape 11"/>
            <p:cNvSpPr>
              <a:spLocks noChangeArrowheads="1"/>
            </p:cNvSpPr>
            <p:nvPr/>
          </p:nvSpPr>
          <p:spPr bwMode="auto">
            <a:xfrm>
              <a:off x="1536" y="1728"/>
              <a:ext cx="576" cy="576"/>
            </a:xfrm>
            <a:prstGeom prst="roundRect">
              <a:avLst>
                <a:gd name="adj" fmla="val 16667"/>
              </a:avLst>
            </a:prstGeom>
            <a:solidFill>
              <a:schemeClr val="accent1"/>
            </a:solidFill>
            <a:ln w="28575" algn="ctr">
              <a:solidFill>
                <a:schemeClr val="tx1"/>
              </a:solidFill>
              <a:round/>
              <a:headEnd/>
              <a:tailEnd/>
            </a:ln>
            <a:effectLst/>
          </p:spPr>
          <p:txBody>
            <a:bodyPr wrap="none" anchor="ctr"/>
            <a:lstStyle/>
            <a:p>
              <a:r>
                <a:rPr lang="en-US" dirty="0"/>
                <a:t>Idle/Start</a:t>
              </a:r>
            </a:p>
            <a:p>
              <a:r>
                <a:rPr lang="en-US" dirty="0"/>
                <a:t>State</a:t>
              </a:r>
            </a:p>
          </p:txBody>
        </p:sp>
        <p:sp>
          <p:nvSpPr>
            <p:cNvPr id="8" name="AutoShape 12"/>
            <p:cNvSpPr>
              <a:spLocks noChangeArrowheads="1"/>
            </p:cNvSpPr>
            <p:nvPr/>
          </p:nvSpPr>
          <p:spPr bwMode="auto">
            <a:xfrm>
              <a:off x="2880" y="1728"/>
              <a:ext cx="576" cy="576"/>
            </a:xfrm>
            <a:prstGeom prst="roundRect">
              <a:avLst>
                <a:gd name="adj" fmla="val 16667"/>
              </a:avLst>
            </a:prstGeom>
            <a:solidFill>
              <a:schemeClr val="accent1"/>
            </a:solidFill>
            <a:ln w="28575" algn="ctr">
              <a:solidFill>
                <a:schemeClr val="tx1"/>
              </a:solidFill>
              <a:round/>
              <a:headEnd/>
              <a:tailEnd/>
            </a:ln>
            <a:effectLst/>
          </p:spPr>
          <p:txBody>
            <a:bodyPr wrap="none" anchor="ctr"/>
            <a:lstStyle/>
            <a:p>
              <a:r>
                <a:rPr lang="en-US"/>
                <a:t>Display</a:t>
              </a:r>
            </a:p>
            <a:p>
              <a:r>
                <a:rPr lang="en-US"/>
                <a:t>Amount</a:t>
              </a:r>
            </a:p>
          </p:txBody>
        </p:sp>
        <p:sp>
          <p:nvSpPr>
            <p:cNvPr id="9" name="AutoShape 13"/>
            <p:cNvSpPr>
              <a:spLocks noChangeArrowheads="1"/>
            </p:cNvSpPr>
            <p:nvPr/>
          </p:nvSpPr>
          <p:spPr bwMode="auto">
            <a:xfrm>
              <a:off x="4368" y="1728"/>
              <a:ext cx="576" cy="576"/>
            </a:xfrm>
            <a:prstGeom prst="roundRect">
              <a:avLst>
                <a:gd name="adj" fmla="val 16667"/>
              </a:avLst>
            </a:prstGeom>
            <a:solidFill>
              <a:schemeClr val="accent1"/>
            </a:solidFill>
            <a:ln w="28575" algn="ctr">
              <a:solidFill>
                <a:schemeClr val="tx1"/>
              </a:solidFill>
              <a:round/>
              <a:headEnd/>
              <a:tailEnd/>
            </a:ln>
            <a:effectLst/>
          </p:spPr>
          <p:txBody>
            <a:bodyPr wrap="none" anchor="ctr"/>
            <a:lstStyle/>
            <a:p>
              <a:r>
                <a:rPr lang="en-US"/>
                <a:t>Display</a:t>
              </a:r>
            </a:p>
            <a:p>
              <a:r>
                <a:rPr lang="en-US"/>
                <a:t>Amount</a:t>
              </a:r>
            </a:p>
            <a:p>
              <a:r>
                <a:rPr lang="en-US"/>
                <a:t>Needed</a:t>
              </a:r>
            </a:p>
          </p:txBody>
        </p:sp>
        <p:cxnSp>
          <p:nvCxnSpPr>
            <p:cNvPr id="10" name="AutoShape 15"/>
            <p:cNvCxnSpPr>
              <a:cxnSpLocks noChangeShapeType="1"/>
              <a:stCxn id="7" idx="3"/>
              <a:endCxn id="8" idx="1"/>
            </p:cNvCxnSpPr>
            <p:nvPr/>
          </p:nvCxnSpPr>
          <p:spPr bwMode="auto">
            <a:xfrm>
              <a:off x="2121" y="2016"/>
              <a:ext cx="750" cy="0"/>
            </a:xfrm>
            <a:prstGeom prst="straightConnector1">
              <a:avLst/>
            </a:prstGeom>
            <a:noFill/>
            <a:ln w="28575">
              <a:solidFill>
                <a:schemeClr val="tx1"/>
              </a:solidFill>
              <a:round/>
              <a:headEnd/>
              <a:tailEnd type="triangle" w="med" len="med"/>
            </a:ln>
            <a:effectLst/>
          </p:spPr>
        </p:cxnSp>
        <p:cxnSp>
          <p:nvCxnSpPr>
            <p:cNvPr id="11" name="AutoShape 17"/>
            <p:cNvCxnSpPr>
              <a:cxnSpLocks noChangeShapeType="1"/>
              <a:stCxn id="8" idx="3"/>
              <a:endCxn id="9" idx="1"/>
            </p:cNvCxnSpPr>
            <p:nvPr/>
          </p:nvCxnSpPr>
          <p:spPr bwMode="auto">
            <a:xfrm>
              <a:off x="3465" y="2016"/>
              <a:ext cx="894" cy="0"/>
            </a:xfrm>
            <a:prstGeom prst="straightConnector1">
              <a:avLst/>
            </a:prstGeom>
            <a:noFill/>
            <a:ln w="28575">
              <a:solidFill>
                <a:schemeClr val="tx1"/>
              </a:solidFill>
              <a:round/>
              <a:headEnd/>
              <a:tailEnd type="triangle" w="med" len="med"/>
            </a:ln>
            <a:effectLst/>
          </p:spPr>
        </p:cxnSp>
        <p:cxnSp>
          <p:nvCxnSpPr>
            <p:cNvPr id="12" name="AutoShape 18"/>
            <p:cNvCxnSpPr>
              <a:cxnSpLocks noChangeShapeType="1"/>
              <a:stCxn id="9" idx="0"/>
              <a:endCxn id="9" idx="3"/>
            </p:cNvCxnSpPr>
            <p:nvPr/>
          </p:nvCxnSpPr>
          <p:spPr bwMode="auto">
            <a:xfrm rot="5400000" flipV="1">
              <a:off x="4656" y="1719"/>
              <a:ext cx="297" cy="297"/>
            </a:xfrm>
            <a:prstGeom prst="curvedConnector4">
              <a:avLst>
                <a:gd name="adj1" fmla="val -45454"/>
                <a:gd name="adj2" fmla="val 145454"/>
              </a:avLst>
            </a:prstGeom>
            <a:noFill/>
            <a:ln w="28575">
              <a:solidFill>
                <a:schemeClr val="tx1"/>
              </a:solidFill>
              <a:round/>
              <a:headEnd/>
              <a:tailEnd type="triangle" w="med" len="med"/>
            </a:ln>
            <a:effectLst/>
          </p:spPr>
        </p:cxnSp>
        <p:cxnSp>
          <p:nvCxnSpPr>
            <p:cNvPr id="13" name="AutoShape 19"/>
            <p:cNvCxnSpPr>
              <a:cxnSpLocks noChangeShapeType="1"/>
              <a:stCxn id="9" idx="2"/>
              <a:endCxn id="6" idx="3"/>
            </p:cNvCxnSpPr>
            <p:nvPr/>
          </p:nvCxnSpPr>
          <p:spPr bwMode="auto">
            <a:xfrm flipH="1">
              <a:off x="4329" y="2313"/>
              <a:ext cx="327" cy="879"/>
            </a:xfrm>
            <a:prstGeom prst="straightConnector1">
              <a:avLst/>
            </a:prstGeom>
            <a:noFill/>
            <a:ln w="28575">
              <a:solidFill>
                <a:schemeClr val="tx1"/>
              </a:solidFill>
              <a:round/>
              <a:headEnd/>
              <a:tailEnd type="triangle" w="med" len="med"/>
            </a:ln>
            <a:effectLst/>
          </p:spPr>
        </p:cxnSp>
        <p:cxnSp>
          <p:nvCxnSpPr>
            <p:cNvPr id="14" name="AutoShape 21"/>
            <p:cNvCxnSpPr>
              <a:cxnSpLocks noChangeShapeType="1"/>
              <a:stCxn id="8" idx="2"/>
              <a:endCxn id="5" idx="0"/>
            </p:cNvCxnSpPr>
            <p:nvPr/>
          </p:nvCxnSpPr>
          <p:spPr bwMode="auto">
            <a:xfrm flipH="1">
              <a:off x="2880" y="2313"/>
              <a:ext cx="288" cy="510"/>
            </a:xfrm>
            <a:prstGeom prst="straightConnector1">
              <a:avLst/>
            </a:prstGeom>
            <a:noFill/>
            <a:ln w="28575">
              <a:solidFill>
                <a:schemeClr val="tx1"/>
              </a:solidFill>
              <a:round/>
              <a:headEnd/>
              <a:tailEnd type="triangle" w="med" len="med"/>
            </a:ln>
            <a:effectLst/>
          </p:spPr>
        </p:cxnSp>
        <p:sp>
          <p:nvSpPr>
            <p:cNvPr id="15" name="Line 23"/>
            <p:cNvSpPr>
              <a:spLocks noChangeShapeType="1"/>
            </p:cNvSpPr>
            <p:nvPr/>
          </p:nvSpPr>
          <p:spPr bwMode="auto">
            <a:xfrm flipH="1" flipV="1">
              <a:off x="2016" y="2304"/>
              <a:ext cx="576" cy="62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6" name="Line 24"/>
            <p:cNvSpPr>
              <a:spLocks noChangeShapeType="1"/>
            </p:cNvSpPr>
            <p:nvPr/>
          </p:nvSpPr>
          <p:spPr bwMode="auto">
            <a:xfrm flipH="1">
              <a:off x="3120" y="2256"/>
              <a:ext cx="1248" cy="624"/>
            </a:xfrm>
            <a:prstGeom prst="line">
              <a:avLst/>
            </a:prstGeom>
            <a:noFill/>
            <a:ln w="28575">
              <a:solidFill>
                <a:schemeClr val="tx1"/>
              </a:solidFill>
              <a:round/>
              <a:headEnd/>
              <a:tailEnd type="triangle" w="med" len="med"/>
            </a:ln>
            <a:effectLst/>
          </p:spPr>
          <p:txBody>
            <a:bodyPr wrap="none" anchor="ctr"/>
            <a:lstStyle/>
            <a:p>
              <a:endParaRPr lang="en-US"/>
            </a:p>
          </p:txBody>
        </p:sp>
        <p:sp>
          <p:nvSpPr>
            <p:cNvPr id="17" name="Line 25"/>
            <p:cNvSpPr>
              <a:spLocks noChangeShapeType="1"/>
            </p:cNvSpPr>
            <p:nvPr/>
          </p:nvSpPr>
          <p:spPr bwMode="auto">
            <a:xfrm flipH="1" flipV="1">
              <a:off x="2112" y="2160"/>
              <a:ext cx="1584" cy="720"/>
            </a:xfrm>
            <a:prstGeom prst="line">
              <a:avLst/>
            </a:prstGeom>
            <a:noFill/>
            <a:ln w="28575">
              <a:solidFill>
                <a:schemeClr val="tx1"/>
              </a:solidFill>
              <a:round/>
              <a:headEnd/>
              <a:tailEnd type="triangle" w="med" len="med"/>
            </a:ln>
            <a:effectLst/>
          </p:spPr>
          <p:txBody>
            <a:bodyPr wrap="none" anchor="ctr"/>
            <a:lstStyle/>
            <a:p>
              <a:endParaRPr lang="en-US"/>
            </a:p>
          </p:txBody>
        </p:sp>
        <p:cxnSp>
          <p:nvCxnSpPr>
            <p:cNvPr id="18" name="AutoShape 26"/>
            <p:cNvCxnSpPr>
              <a:cxnSpLocks noChangeShapeType="1"/>
              <a:stCxn id="7" idx="2"/>
              <a:endCxn id="5" idx="1"/>
            </p:cNvCxnSpPr>
            <p:nvPr/>
          </p:nvCxnSpPr>
          <p:spPr bwMode="auto">
            <a:xfrm rot="16200000" flipH="1">
              <a:off x="1800" y="2337"/>
              <a:ext cx="807" cy="759"/>
            </a:xfrm>
            <a:prstGeom prst="curvedConnector2">
              <a:avLst/>
            </a:prstGeom>
            <a:noFill/>
            <a:ln w="28575">
              <a:solidFill>
                <a:schemeClr val="tx1"/>
              </a:solidFill>
              <a:round/>
              <a:headEnd/>
              <a:tailEnd type="triangle" w="med" len="med"/>
            </a:ln>
            <a:effectLst/>
          </p:spPr>
        </p:cxnSp>
        <p:sp>
          <p:nvSpPr>
            <p:cNvPr id="19" name="Oval 27"/>
            <p:cNvSpPr>
              <a:spLocks noChangeArrowheads="1"/>
            </p:cNvSpPr>
            <p:nvPr/>
          </p:nvSpPr>
          <p:spPr bwMode="auto">
            <a:xfrm>
              <a:off x="864" y="1584"/>
              <a:ext cx="192" cy="192"/>
            </a:xfrm>
            <a:prstGeom prst="ellipse">
              <a:avLst/>
            </a:prstGeom>
            <a:solidFill>
              <a:schemeClr val="tx1"/>
            </a:solidFill>
            <a:ln w="28575" algn="ctr">
              <a:solidFill>
                <a:schemeClr val="tx1"/>
              </a:solidFill>
              <a:round/>
              <a:headEnd/>
              <a:tailEnd/>
            </a:ln>
            <a:effectLst/>
          </p:spPr>
          <p:txBody>
            <a:bodyPr wrap="none" anchor="ctr"/>
            <a:lstStyle/>
            <a:p>
              <a:endParaRPr lang="en-US"/>
            </a:p>
          </p:txBody>
        </p:sp>
        <p:cxnSp>
          <p:nvCxnSpPr>
            <p:cNvPr id="20" name="AutoShape 28"/>
            <p:cNvCxnSpPr>
              <a:cxnSpLocks noChangeShapeType="1"/>
              <a:stCxn id="19" idx="6"/>
              <a:endCxn id="7" idx="1"/>
            </p:cNvCxnSpPr>
            <p:nvPr/>
          </p:nvCxnSpPr>
          <p:spPr bwMode="auto">
            <a:xfrm>
              <a:off x="1065" y="1680"/>
              <a:ext cx="462" cy="336"/>
            </a:xfrm>
            <a:prstGeom prst="straightConnector1">
              <a:avLst/>
            </a:prstGeom>
            <a:noFill/>
            <a:ln w="28575">
              <a:solidFill>
                <a:schemeClr val="tx1"/>
              </a:solidFill>
              <a:round/>
              <a:headEnd/>
              <a:tailEnd type="triangle" w="med" len="med"/>
            </a:ln>
            <a:effectLst/>
          </p:spPr>
        </p:cxnSp>
        <p:sp>
          <p:nvSpPr>
            <p:cNvPr id="21" name="Oval 29"/>
            <p:cNvSpPr>
              <a:spLocks noChangeArrowheads="1"/>
            </p:cNvSpPr>
            <p:nvPr/>
          </p:nvSpPr>
          <p:spPr bwMode="auto">
            <a:xfrm>
              <a:off x="768" y="2976"/>
              <a:ext cx="192" cy="192"/>
            </a:xfrm>
            <a:prstGeom prst="ellipse">
              <a:avLst/>
            </a:prstGeom>
            <a:solidFill>
              <a:schemeClr val="tx1"/>
            </a:solidFill>
            <a:ln w="28575" algn="ctr">
              <a:solidFill>
                <a:schemeClr val="tx1"/>
              </a:solidFill>
              <a:round/>
              <a:headEnd/>
              <a:tailEnd/>
            </a:ln>
            <a:effectLst/>
          </p:spPr>
          <p:txBody>
            <a:bodyPr wrap="none" anchor="ctr"/>
            <a:lstStyle/>
            <a:p>
              <a:endParaRPr lang="en-US"/>
            </a:p>
          </p:txBody>
        </p:sp>
        <p:sp>
          <p:nvSpPr>
            <p:cNvPr id="22" name="AutoShape 30"/>
            <p:cNvSpPr>
              <a:spLocks noChangeArrowheads="1"/>
            </p:cNvSpPr>
            <p:nvPr/>
          </p:nvSpPr>
          <p:spPr bwMode="auto">
            <a:xfrm>
              <a:off x="720" y="2880"/>
              <a:ext cx="288" cy="3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28575" algn="ctr">
              <a:solidFill>
                <a:schemeClr val="tx1"/>
              </a:solidFill>
              <a:round/>
              <a:headEnd/>
              <a:tailEnd/>
            </a:ln>
            <a:effectLst/>
          </p:spPr>
          <p:txBody>
            <a:bodyPr wrap="none" anchor="ctr"/>
            <a:lstStyle/>
            <a:p>
              <a:endParaRPr lang="en-US"/>
            </a:p>
          </p:txBody>
        </p:sp>
        <p:sp>
          <p:nvSpPr>
            <p:cNvPr id="23" name="Line 31"/>
            <p:cNvSpPr>
              <a:spLocks noChangeShapeType="1"/>
            </p:cNvSpPr>
            <p:nvPr/>
          </p:nvSpPr>
          <p:spPr bwMode="auto">
            <a:xfrm flipH="1">
              <a:off x="1008" y="2256"/>
              <a:ext cx="528" cy="72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4" name="Rectangle 33"/>
            <p:cNvSpPr>
              <a:spLocks noChangeArrowheads="1"/>
            </p:cNvSpPr>
            <p:nvPr/>
          </p:nvSpPr>
          <p:spPr bwMode="auto">
            <a:xfrm>
              <a:off x="2160" y="1680"/>
              <a:ext cx="624" cy="288"/>
            </a:xfrm>
            <a:prstGeom prst="rect">
              <a:avLst/>
            </a:prstGeom>
            <a:solidFill>
              <a:schemeClr val="bg1"/>
            </a:solidFill>
            <a:ln w="28575" algn="ctr">
              <a:solidFill>
                <a:schemeClr val="bg1"/>
              </a:solidFill>
              <a:miter lim="800000"/>
              <a:headEnd/>
              <a:tailEnd/>
            </a:ln>
            <a:effectLst/>
          </p:spPr>
          <p:txBody>
            <a:bodyPr wrap="none" anchor="ctr"/>
            <a:lstStyle/>
            <a:p>
              <a:r>
                <a:rPr lang="en-US"/>
                <a:t>Money</a:t>
              </a:r>
            </a:p>
            <a:p>
              <a:r>
                <a:rPr lang="en-US"/>
                <a:t>Input</a:t>
              </a:r>
            </a:p>
          </p:txBody>
        </p:sp>
        <p:sp>
          <p:nvSpPr>
            <p:cNvPr id="25" name="Rectangle 34"/>
            <p:cNvSpPr>
              <a:spLocks noChangeArrowheads="1"/>
            </p:cNvSpPr>
            <p:nvPr/>
          </p:nvSpPr>
          <p:spPr bwMode="auto">
            <a:xfrm>
              <a:off x="3504" y="1536"/>
              <a:ext cx="720" cy="432"/>
            </a:xfrm>
            <a:prstGeom prst="rect">
              <a:avLst/>
            </a:prstGeom>
            <a:solidFill>
              <a:schemeClr val="bg1"/>
            </a:solidFill>
            <a:ln w="28575" algn="ctr">
              <a:solidFill>
                <a:schemeClr val="bg1"/>
              </a:solidFill>
              <a:miter lim="800000"/>
              <a:headEnd/>
              <a:tailEnd/>
            </a:ln>
            <a:effectLst/>
          </p:spPr>
          <p:txBody>
            <a:bodyPr wrap="none" anchor="ctr"/>
            <a:lstStyle/>
            <a:p>
              <a:r>
                <a:rPr lang="en-US"/>
                <a:t>Money not</a:t>
              </a:r>
            </a:p>
            <a:p>
              <a:r>
                <a:rPr lang="en-US"/>
                <a:t>enough</a:t>
              </a:r>
            </a:p>
          </p:txBody>
        </p:sp>
        <p:sp>
          <p:nvSpPr>
            <p:cNvPr id="26" name="Rectangle 35"/>
            <p:cNvSpPr>
              <a:spLocks noChangeArrowheads="1"/>
            </p:cNvSpPr>
            <p:nvPr/>
          </p:nvSpPr>
          <p:spPr bwMode="auto">
            <a:xfrm>
              <a:off x="4560" y="1248"/>
              <a:ext cx="720" cy="288"/>
            </a:xfrm>
            <a:prstGeom prst="rect">
              <a:avLst/>
            </a:prstGeom>
            <a:solidFill>
              <a:schemeClr val="bg1"/>
            </a:solidFill>
            <a:ln w="28575" algn="ctr">
              <a:solidFill>
                <a:schemeClr val="bg1"/>
              </a:solidFill>
              <a:miter lim="800000"/>
              <a:headEnd/>
              <a:tailEnd/>
            </a:ln>
            <a:effectLst/>
          </p:spPr>
          <p:txBody>
            <a:bodyPr wrap="none" anchor="ctr"/>
            <a:lstStyle/>
            <a:p>
              <a:r>
                <a:rPr lang="en-US"/>
                <a:t>Not enough</a:t>
              </a:r>
            </a:p>
            <a:p>
              <a:r>
                <a:rPr lang="en-US"/>
                <a:t>Money</a:t>
              </a:r>
            </a:p>
          </p:txBody>
        </p:sp>
        <p:sp>
          <p:nvSpPr>
            <p:cNvPr id="27" name="Rectangle 36"/>
            <p:cNvSpPr>
              <a:spLocks noChangeArrowheads="1"/>
            </p:cNvSpPr>
            <p:nvPr/>
          </p:nvSpPr>
          <p:spPr bwMode="auto">
            <a:xfrm>
              <a:off x="4512" y="2784"/>
              <a:ext cx="624" cy="288"/>
            </a:xfrm>
            <a:prstGeom prst="rect">
              <a:avLst/>
            </a:prstGeom>
            <a:solidFill>
              <a:schemeClr val="bg1"/>
            </a:solidFill>
            <a:ln w="28575" algn="ctr">
              <a:solidFill>
                <a:schemeClr val="bg1"/>
              </a:solidFill>
              <a:miter lim="800000"/>
              <a:headEnd/>
              <a:tailEnd/>
            </a:ln>
            <a:effectLst/>
          </p:spPr>
          <p:txBody>
            <a:bodyPr wrap="none" anchor="ctr"/>
            <a:lstStyle/>
            <a:p>
              <a:r>
                <a:rPr lang="en-US"/>
                <a:t>Enough</a:t>
              </a:r>
            </a:p>
            <a:p>
              <a:r>
                <a:rPr lang="en-US"/>
                <a:t>Money</a:t>
              </a:r>
            </a:p>
          </p:txBody>
        </p:sp>
        <p:sp>
          <p:nvSpPr>
            <p:cNvPr id="28" name="Rectangle 37"/>
            <p:cNvSpPr>
              <a:spLocks noChangeArrowheads="1"/>
            </p:cNvSpPr>
            <p:nvPr/>
          </p:nvSpPr>
          <p:spPr bwMode="auto">
            <a:xfrm>
              <a:off x="3966" y="2474"/>
              <a:ext cx="432" cy="192"/>
            </a:xfrm>
            <a:prstGeom prst="rect">
              <a:avLst/>
            </a:prstGeom>
            <a:noFill/>
            <a:ln w="28575" algn="ctr">
              <a:solidFill>
                <a:schemeClr val="bg1"/>
              </a:solidFill>
              <a:miter lim="800000"/>
              <a:headEnd/>
              <a:tailEnd/>
            </a:ln>
            <a:effectLst/>
          </p:spPr>
          <p:txBody>
            <a:bodyPr wrap="none" anchor="ctr"/>
            <a:lstStyle/>
            <a:p>
              <a:r>
                <a:rPr lang="en-US" dirty="0"/>
                <a:t>Cancel</a:t>
              </a:r>
            </a:p>
          </p:txBody>
        </p:sp>
        <p:sp>
          <p:nvSpPr>
            <p:cNvPr id="29" name="Rectangle 38"/>
            <p:cNvSpPr>
              <a:spLocks noChangeArrowheads="1"/>
            </p:cNvSpPr>
            <p:nvPr/>
          </p:nvSpPr>
          <p:spPr bwMode="auto">
            <a:xfrm>
              <a:off x="3168" y="2352"/>
              <a:ext cx="384" cy="240"/>
            </a:xfrm>
            <a:prstGeom prst="rect">
              <a:avLst/>
            </a:prstGeom>
            <a:solidFill>
              <a:schemeClr val="bg1"/>
            </a:solidFill>
            <a:ln w="28575" algn="ctr">
              <a:solidFill>
                <a:schemeClr val="bg1"/>
              </a:solidFill>
              <a:miter lim="800000"/>
              <a:headEnd/>
              <a:tailEnd/>
            </a:ln>
            <a:effectLst/>
          </p:spPr>
          <p:txBody>
            <a:bodyPr wrap="none" anchor="ctr"/>
            <a:lstStyle/>
            <a:p>
              <a:r>
                <a:rPr lang="en-US"/>
                <a:t>Cancel</a:t>
              </a:r>
            </a:p>
          </p:txBody>
        </p:sp>
        <p:sp>
          <p:nvSpPr>
            <p:cNvPr id="30" name="Rectangle 39"/>
            <p:cNvSpPr>
              <a:spLocks noChangeArrowheads="1"/>
            </p:cNvSpPr>
            <p:nvPr/>
          </p:nvSpPr>
          <p:spPr bwMode="auto">
            <a:xfrm>
              <a:off x="1488" y="2784"/>
              <a:ext cx="480" cy="288"/>
            </a:xfrm>
            <a:prstGeom prst="rect">
              <a:avLst/>
            </a:prstGeom>
            <a:solidFill>
              <a:schemeClr val="bg1"/>
            </a:solidFill>
            <a:ln w="28575" algn="ctr">
              <a:solidFill>
                <a:schemeClr val="bg1"/>
              </a:solidFill>
              <a:miter lim="800000"/>
              <a:headEnd/>
              <a:tailEnd/>
            </a:ln>
            <a:effectLst/>
          </p:spPr>
          <p:txBody>
            <a:bodyPr wrap="none" anchor="ctr"/>
            <a:lstStyle/>
            <a:p>
              <a:r>
                <a:rPr lang="en-US"/>
                <a:t>Fake</a:t>
              </a:r>
            </a:p>
            <a:p>
              <a:r>
                <a:rPr lang="en-US"/>
                <a:t>Money</a:t>
              </a:r>
            </a:p>
          </p:txBody>
        </p:sp>
        <p:sp>
          <p:nvSpPr>
            <p:cNvPr id="31" name="Rectangle 40"/>
            <p:cNvSpPr>
              <a:spLocks noChangeArrowheads="1"/>
            </p:cNvSpPr>
            <p:nvPr/>
          </p:nvSpPr>
          <p:spPr bwMode="auto">
            <a:xfrm>
              <a:off x="720" y="1872"/>
              <a:ext cx="576" cy="192"/>
            </a:xfrm>
            <a:prstGeom prst="rect">
              <a:avLst/>
            </a:prstGeom>
            <a:solidFill>
              <a:schemeClr val="bg1"/>
            </a:solidFill>
            <a:ln w="28575" algn="ctr">
              <a:solidFill>
                <a:schemeClr val="bg1"/>
              </a:solidFill>
              <a:miter lim="800000"/>
              <a:headEnd/>
              <a:tailEnd/>
            </a:ln>
            <a:effectLst/>
          </p:spPr>
          <p:txBody>
            <a:bodyPr wrap="none" anchor="ctr"/>
            <a:lstStyle/>
            <a:p>
              <a:r>
                <a:rPr lang="en-US"/>
                <a:t>Power On</a:t>
              </a:r>
            </a:p>
          </p:txBody>
        </p:sp>
        <p:sp>
          <p:nvSpPr>
            <p:cNvPr id="32" name="Rectangle 41"/>
            <p:cNvSpPr>
              <a:spLocks noChangeArrowheads="1"/>
            </p:cNvSpPr>
            <p:nvPr/>
          </p:nvSpPr>
          <p:spPr bwMode="auto">
            <a:xfrm>
              <a:off x="624" y="2496"/>
              <a:ext cx="576" cy="192"/>
            </a:xfrm>
            <a:prstGeom prst="rect">
              <a:avLst/>
            </a:prstGeom>
            <a:solidFill>
              <a:schemeClr val="bg1"/>
            </a:solidFill>
            <a:ln w="28575" algn="ctr">
              <a:solidFill>
                <a:schemeClr val="bg1"/>
              </a:solidFill>
              <a:miter lim="800000"/>
              <a:headEnd/>
              <a:tailEnd/>
            </a:ln>
            <a:effectLst/>
          </p:spPr>
          <p:txBody>
            <a:bodyPr wrap="none" anchor="ctr"/>
            <a:lstStyle/>
            <a:p>
              <a:r>
                <a:rPr lang="en-US"/>
                <a:t>Power Off</a:t>
              </a:r>
            </a:p>
          </p:txBody>
        </p:sp>
        <p:sp>
          <p:nvSpPr>
            <p:cNvPr id="33" name="Rectangle 42"/>
            <p:cNvSpPr>
              <a:spLocks noChangeArrowheads="1"/>
            </p:cNvSpPr>
            <p:nvPr/>
          </p:nvSpPr>
          <p:spPr bwMode="auto">
            <a:xfrm>
              <a:off x="2208" y="2448"/>
              <a:ext cx="576" cy="192"/>
            </a:xfrm>
            <a:prstGeom prst="rect">
              <a:avLst/>
            </a:prstGeom>
            <a:noFill/>
            <a:ln w="28575" algn="ctr">
              <a:noFill/>
              <a:miter lim="800000"/>
              <a:headEnd/>
              <a:tailEnd/>
            </a:ln>
            <a:effectLst/>
          </p:spPr>
          <p:txBody>
            <a:bodyPr wrap="none" anchor="ctr"/>
            <a:lstStyle/>
            <a:p>
              <a:r>
                <a:rPr lang="en-US" dirty="0"/>
                <a:t>Back to Idle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12</a:t>
            </a:fld>
            <a:endParaRPr lang="en-US"/>
          </a:p>
        </p:txBody>
      </p:sp>
      <p:sp>
        <p:nvSpPr>
          <p:cNvPr id="3" name="Title 1"/>
          <p:cNvSpPr txBox="1">
            <a:spLocks/>
          </p:cNvSpPr>
          <p:nvPr/>
        </p:nvSpPr>
        <p:spPr>
          <a:xfrm>
            <a:off x="457200" y="274638"/>
            <a:ext cx="8229600" cy="411162"/>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Example FSM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66700" y="914400"/>
            <a:ext cx="5410200" cy="5676900"/>
          </a:xfrm>
          <a:prstGeom prst="rect">
            <a:avLst/>
          </a:prstGeom>
        </p:spPr>
        <p:txBody>
          <a:bodyPr>
            <a:normAutofit fontScale="6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Informal specification: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If driver turns on the key and does not fasten seat belt within 5 seconds then sound the alarm for 5 seconds or until driver fastens the seat belt or turns off the key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Formal representation:</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Courier New" pitchFamily="49" charset="0"/>
                <a:ea typeface="+mn-ea"/>
                <a:cs typeface="+mn-cs"/>
              </a:rPr>
              <a:t>	</a:t>
            </a: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Inputs = {KEY_ON, KEY_OFF, BELT_ON, BELT_OFF, 5_SECONDS_UP, 10_SECONDS_UP}</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Outputs = {START_TIMER, ALARM_ON, ALARM_OFF}</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States = {Off, Wait, Alarm}</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Initial State = off</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smtClean="0">
                <a:ln>
                  <a:noFill/>
                </a:ln>
                <a:solidFill>
                  <a:schemeClr val="tx1"/>
                </a:solidFill>
                <a:effectLst/>
                <a:uLnTx/>
                <a:uFillTx/>
                <a:latin typeface="Courier New" pitchFamily="49" charset="0"/>
                <a:ea typeface="+mn-ea"/>
                <a:cs typeface="+mn-cs"/>
              </a:rPr>
              <a:t>	</a:t>
            </a: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NextState: CurrentState, Inputs -&gt; NextState</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e.g. NextState(WAIT, {KEY_OFF}) = OFF</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Outs: CurrentState, Inputs -&gt; Outputs</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Courier New" pitchFamily="49" charset="0"/>
                <a:ea typeface="+mn-ea"/>
                <a:cs typeface="+mn-cs"/>
              </a:rPr>
              <a:t>	e.g. Outs(OFF, {KEY_ON}) = START_TIMER</a:t>
            </a:r>
            <a:endParaRPr kumimoji="0" lang="en-US" sz="3200" b="1" i="0" u="none" strike="noStrike" kern="1200" cap="none" spc="0" normalizeH="0" baseline="0" noProof="0" smtClean="0">
              <a:ln>
                <a:noFill/>
              </a:ln>
              <a:solidFill>
                <a:schemeClr val="tx1"/>
              </a:solidFill>
              <a:effectLst/>
              <a:uLnTx/>
              <a:uFillTx/>
              <a:latin typeface="Arial,Bold"/>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2" cstate="print"/>
          <a:srcRect/>
          <a:stretch>
            <a:fillRect/>
          </a:stretch>
        </p:blipFill>
        <p:spPr bwMode="auto">
          <a:xfrm>
            <a:off x="5791200" y="1638300"/>
            <a:ext cx="3352800" cy="36671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13</a:t>
            </a:fld>
            <a:endParaRPr lang="en-US"/>
          </a:p>
        </p:txBody>
      </p:sp>
      <p:sp>
        <p:nvSpPr>
          <p:cNvPr id="3" name="Title 2"/>
          <p:cNvSpPr txBox="1">
            <a:spLocks/>
          </p:cNvSpPr>
          <p:nvPr/>
        </p:nvSpPr>
        <p:spPr>
          <a:xfrm>
            <a:off x="457200" y="274638"/>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Limitations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457200" y="1371600"/>
            <a:ext cx="8229600" cy="47545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Scalability - Number of states &amp; transitions increase exponentially as the system complexity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increases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 concurrency support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Have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unstructured, unrealistic, and chaotic state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diagram</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address these problems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Harel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proposed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StateCharts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(see next lecture)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Extension of State Transition Diagram/Finite State Machines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14</a:t>
            </a:fld>
            <a:endParaRPr lang="en-US"/>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Further info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3"/>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defRPr/>
            </a:pPr>
            <a:r>
              <a:rPr lang="en-US" sz="3200" dirty="0" smtClean="0">
                <a:hlinkClick r:id="rId2"/>
              </a:rPr>
              <a:t>http://</a:t>
            </a:r>
            <a:r>
              <a:rPr lang="en-US" sz="3200" dirty="0" smtClean="0">
                <a:hlinkClick r:id="rId2"/>
              </a:rPr>
              <a:t>chess.eecs.berkeley.edu/design/2010/lectures/mocFSM-CFSM.pdf</a:t>
            </a:r>
            <a:endParaRPr lang="en-US" sz="3200" dirty="0" smtClean="0"/>
          </a:p>
          <a:p>
            <a:pPr marL="342900" lvl="0" indent="-342900">
              <a:spcBef>
                <a:spcPct val="20000"/>
              </a:spcBef>
              <a:buFont typeface="Arial" pitchFamily="34" charset="0"/>
              <a:buChar char="•"/>
              <a:defRPr/>
            </a:pPr>
            <a:r>
              <a:rPr lang="en-US" sz="3200" dirty="0" smtClean="0">
                <a:hlinkClick r:id="rId3"/>
              </a:rPr>
              <a:t>http</a:t>
            </a:r>
            <a:r>
              <a:rPr lang="en-US" sz="3200" dirty="0" smtClean="0">
                <a:hlinkClick r:id="rId3"/>
              </a:rPr>
              <a:t>://esd.cs.ucr.edu/slides/ch8_011702.ppt</a:t>
            </a:r>
            <a:endParaRPr lang="en-US" sz="3200" dirty="0" smtClean="0"/>
          </a:p>
          <a:p>
            <a:pPr marL="342900" lvl="0" indent="-342900">
              <a:spcBef>
                <a:spcPct val="20000"/>
              </a:spcBef>
              <a:buFont typeface="Arial" pitchFamily="34" charset="0"/>
              <a:buChar char="•"/>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15</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485900"/>
            <a:ext cx="8229600" cy="4640263"/>
          </a:xfrm>
          <a:prstGeom prst="rect">
            <a:avLst/>
          </a:prstGeom>
        </p:spPr>
        <p:txBody>
          <a:bodyPr>
            <a:normAutofit fontScale="92500" lnSpcReduction="10000"/>
          </a:bodyPr>
          <a:lstStyle/>
          <a:p>
            <a:pPr marL="342900" lvl="0" indent="-342900">
              <a:spcBef>
                <a:spcPct val="20000"/>
              </a:spcBef>
              <a:buFont typeface="Arial" pitchFamily="34" charset="0"/>
              <a:buChar char="•"/>
              <a:defRPr/>
            </a:pPr>
            <a:r>
              <a:rPr lang="en-US" sz="3200" dirty="0" smtClean="0"/>
              <a:t>State-oriented models</a:t>
            </a:r>
          </a:p>
          <a:p>
            <a:pPr marL="742950" lvl="1" indent="-285750" fontAlgn="t">
              <a:spcBef>
                <a:spcPct val="20000"/>
              </a:spcBef>
              <a:buFont typeface="Arial" pitchFamily="34" charset="0"/>
              <a:buChar char="–"/>
              <a:defRPr/>
            </a:pPr>
            <a:r>
              <a:rPr lang="en-US" sz="2800" dirty="0" smtClean="0"/>
              <a:t>State Transition Diagrams (STD</a:t>
            </a:r>
            <a:r>
              <a:rPr lang="en-US" sz="2800" dirty="0" smtClean="0"/>
              <a:t>)/Finite </a:t>
            </a:r>
            <a:r>
              <a:rPr lang="en-US" sz="2800" dirty="0" smtClean="0"/>
              <a:t>State Machines (FSM)</a:t>
            </a:r>
          </a:p>
          <a:p>
            <a:pPr marL="742950" lvl="1" indent="-285750" fontAlgn="t">
              <a:spcBef>
                <a:spcPct val="20000"/>
              </a:spcBef>
              <a:buFont typeface="Arial" pitchFamily="34" charset="0"/>
              <a:buChar char="–"/>
              <a:defRPr/>
            </a:pPr>
            <a:r>
              <a:rPr lang="en-US" sz="2800" dirty="0" smtClean="0">
                <a:solidFill>
                  <a:srgbClr val="FF0000"/>
                </a:solidFill>
              </a:rPr>
              <a:t>Petri Nets (PN)</a:t>
            </a:r>
          </a:p>
          <a:p>
            <a:pPr marL="342900" lvl="0" indent="-342900" fontAlgn="t">
              <a:spcBef>
                <a:spcPct val="20000"/>
              </a:spcBef>
              <a:buFont typeface="Arial" pitchFamily="34" charset="0"/>
              <a:buChar char="•"/>
              <a:defRPr/>
            </a:pPr>
            <a:r>
              <a:rPr lang="en-US" sz="3200" dirty="0" smtClean="0"/>
              <a:t>Activity oriented models</a:t>
            </a:r>
          </a:p>
          <a:p>
            <a:pPr marL="742950" lvl="1" indent="-285750" fontAlgn="t">
              <a:spcBef>
                <a:spcPct val="20000"/>
              </a:spcBef>
              <a:buFont typeface="Arial" pitchFamily="34" charset="0"/>
              <a:buChar char="–"/>
              <a:defRPr/>
            </a:pPr>
            <a:r>
              <a:rPr lang="en-US" sz="2800" dirty="0" smtClean="0"/>
              <a:t>Data flow graphs (DFG)</a:t>
            </a:r>
          </a:p>
          <a:p>
            <a:pPr marL="342900" indent="-342900" fontAlgn="t">
              <a:spcBef>
                <a:spcPct val="20000"/>
              </a:spcBef>
              <a:buFont typeface="Arial" pitchFamily="34" charset="0"/>
              <a:buChar char="•"/>
              <a:defRPr/>
            </a:pPr>
            <a:r>
              <a:rPr lang="en-US" sz="3200" dirty="0" smtClean="0"/>
              <a:t>Process-based models</a:t>
            </a:r>
          </a:p>
          <a:p>
            <a:pPr marL="800100" lvl="1" indent="-342900" fontAlgn="t">
              <a:spcBef>
                <a:spcPct val="20000"/>
              </a:spcBef>
              <a:buFont typeface="Arial" pitchFamily="34" charset="0"/>
              <a:buChar char="•"/>
              <a:defRPr/>
            </a:pPr>
            <a:r>
              <a:rPr lang="en-US" sz="3200" dirty="0" smtClean="0"/>
              <a:t>Kahn Process Networks (KPN)</a:t>
            </a:r>
          </a:p>
          <a:p>
            <a:pPr marL="342900" lvl="0" indent="-342900" fontAlgn="t">
              <a:spcBef>
                <a:spcPct val="20000"/>
              </a:spcBef>
              <a:buFont typeface="Arial" pitchFamily="34" charset="0"/>
              <a:buChar char="•"/>
              <a:defRPr/>
            </a:pPr>
            <a:r>
              <a:rPr lang="en-US" sz="3200" dirty="0" smtClean="0"/>
              <a:t>Heterogeneous models</a:t>
            </a:r>
          </a:p>
          <a:p>
            <a:pPr marL="742950" lvl="1" indent="-285750" fontAlgn="t">
              <a:spcBef>
                <a:spcPct val="20000"/>
              </a:spcBef>
              <a:buFont typeface="Arial" pitchFamily="34" charset="0"/>
              <a:buChar char="–"/>
              <a:defRPr/>
            </a:pPr>
            <a:r>
              <a:rPr lang="en-US" sz="2800" dirty="0" smtClean="0"/>
              <a:t>Synchronous </a:t>
            </a:r>
            <a:r>
              <a:rPr lang="en-US" sz="2800" dirty="0" err="1" smtClean="0"/>
              <a:t>dataflows</a:t>
            </a:r>
            <a:r>
              <a:rPr lang="en-US" sz="2800" dirty="0" smtClean="0"/>
              <a:t> (SDF)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16</a:t>
            </a:fld>
            <a:endParaRPr lang="en-US"/>
          </a:p>
        </p:txBody>
      </p:sp>
      <p:sp>
        <p:nvSpPr>
          <p:cNvPr id="3" name="Title 1"/>
          <p:cNvSpPr txBox="1">
            <a:spLocks/>
          </p:cNvSpPr>
          <p:nvPr/>
        </p:nvSpPr>
        <p:spPr>
          <a:xfrm>
            <a:off x="457200" y="274638"/>
            <a:ext cx="8229600" cy="601662"/>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Petri Nets (PN)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28600" y="1295400"/>
            <a:ext cx="8648700" cy="51435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Model introduced by C.A. Petri in 1962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Ph.D. Thesis: “Communication with Automata”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Applications: distributed computing, manufacturing, control, communication networks, transportation,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Specifically designed to model systems that comprise interacting concurrent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PNs describe explicitly and graphically: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sequencing/causality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conflict/non-deterministic choice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concurrency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Basic PN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Asynchronous model (partial ordering)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Main drawback: no hierarchy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17</a:t>
            </a:fld>
            <a:endParaRPr lang="en-US"/>
          </a:p>
        </p:txBody>
      </p:sp>
      <p:sp>
        <p:nvSpPr>
          <p:cNvPr id="3" name="Title 1"/>
          <p:cNvSpPr txBox="1">
            <a:spLocks/>
          </p:cNvSpPr>
          <p:nvPr/>
        </p:nvSpPr>
        <p:spPr>
          <a:xfrm>
            <a:off x="457200" y="274638"/>
            <a:ext cx="8229600" cy="411162"/>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Petri Nets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28600" y="914400"/>
            <a:ext cx="8648700" cy="5715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An extension of state diagrams to allow arcs to flow from any number of states to any number of states. Makes sense if the system is allowed to be in multiple states at once, which implies that an individual state only describes a condition or other partial aspect of the overall, global state. The resulting formalism is known as a Petri 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Software synthesis from a concurrent functional specification is a problem in the design of embedded systems.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You don’t have pure data flow. If pure data flow you can apply a fully static scheduling technique (complete behavior is predicted at compile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If some data dependent structures (if-then-else, while-do) are present apply quasi static scheduling. The system can’t be predicted at compile time because some decisions are made at run-time.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18</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Conclusion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266700" y="1600200"/>
            <a:ext cx="8572500" cy="49530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PN Graph: places (buffers), transitions (actions), tokens (data)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Firing rule: transition enabled if there are enough tokens in each input 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Properties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Structural (consistency, structural boundedness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Behavioral (reachability, boundedness, liveness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Analysis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Structural (only CN or CS): State equations, Invariants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Behavioral: coverability tree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Reachability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Subclasses: Marked Graphs, State Machines, Free-Choice PNs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19</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Further info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defRPr/>
            </a:pPr>
            <a:r>
              <a:rPr lang="en-US" sz="3200" dirty="0" smtClean="0">
                <a:hlinkClick r:id="rId2"/>
              </a:rPr>
              <a:t>http</a:t>
            </a:r>
            <a:r>
              <a:rPr lang="en-US" sz="3200" dirty="0" smtClean="0">
                <a:hlinkClick r:id="rId2"/>
              </a:rPr>
              <a:t>://chess.eecs.berkeley.edu/design/2010/lectures/mocPetri.pdf</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3200" dirty="0" smtClean="0">
                <a:hlinkClick r:id="rId3"/>
              </a:rPr>
              <a:t>http</a:t>
            </a:r>
            <a:r>
              <a:rPr lang="en-US" sz="3200" dirty="0" smtClean="0">
                <a:hlinkClick r:id="rId3"/>
              </a:rPr>
              <a:t>://</a:t>
            </a:r>
            <a:r>
              <a:rPr lang="en-US" sz="3200" dirty="0" smtClean="0">
                <a:hlinkClick r:id="rId3"/>
              </a:rPr>
              <a:t>www.informatik.uni-hamburg.de/TGI/PetriNets</a:t>
            </a:r>
            <a:endParaRPr lang="en-US" sz="3200" dirty="0" smtClean="0"/>
          </a:p>
          <a:p>
            <a:pPr marL="342900" lvl="0" indent="-342900">
              <a:spcBef>
                <a:spcPct val="20000"/>
              </a:spcBef>
              <a:buFont typeface="Arial" pitchFamily="34" charset="0"/>
              <a:buChar char="•"/>
              <a:defRPr/>
            </a:pPr>
            <a:r>
              <a:rPr lang="en-US" sz="3200" dirty="0" smtClean="0">
                <a:hlinkClick r:id="rId4"/>
              </a:rPr>
              <a:t>http://</a:t>
            </a:r>
            <a:r>
              <a:rPr lang="en-US" sz="3200" dirty="0" smtClean="0">
                <a:hlinkClick r:id="rId4"/>
              </a:rPr>
              <a:t>ls12-www.cs.tu-dortmund.de/daes/media/documents/staff/marwedel/es-book/slides10/es-marw-2.04-petri.ppt</a:t>
            </a:r>
            <a:endParaRPr lang="en-US" sz="3200" dirty="0" smtClean="0"/>
          </a:p>
          <a:p>
            <a:pPr marL="342900" lvl="0" indent="-342900">
              <a:spcBef>
                <a:spcPct val="20000"/>
              </a:spcBef>
              <a:buFont typeface="Arial" pitchFamily="34" charset="0"/>
              <a:buChar char="•"/>
              <a:defRPr/>
            </a:pPr>
            <a:endParaRPr lang="en-US" sz="3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2</a:t>
            </a:fld>
            <a:endParaRPr lang="en-US" dirty="0"/>
          </a:p>
        </p:txBody>
      </p:sp>
      <p:sp>
        <p:nvSpPr>
          <p:cNvPr id="7" name="Title 1"/>
          <p:cNvSpPr>
            <a:spLocks noGrp="1"/>
          </p:cNvSpPr>
          <p:nvPr>
            <p:ph type="title"/>
          </p:nvPr>
        </p:nvSpPr>
        <p:spPr>
          <a:xfrm>
            <a:off x="457200" y="274638"/>
            <a:ext cx="8229600" cy="487362"/>
          </a:xfrm>
        </p:spPr>
        <p:txBody>
          <a:bodyPr>
            <a:normAutofit fontScale="90000"/>
          </a:bodyPr>
          <a:lstStyle/>
          <a:p>
            <a:r>
              <a:rPr lang="en-US" dirty="0" smtClean="0"/>
              <a:t>Introduction</a:t>
            </a:r>
            <a:endParaRPr lang="en-US" dirty="0"/>
          </a:p>
        </p:txBody>
      </p:sp>
      <p:sp>
        <p:nvSpPr>
          <p:cNvPr id="8" name="Content Placeholder 2"/>
          <p:cNvSpPr>
            <a:spLocks noGrp="1"/>
          </p:cNvSpPr>
          <p:nvPr>
            <p:ph idx="1"/>
          </p:nvPr>
        </p:nvSpPr>
        <p:spPr>
          <a:xfrm>
            <a:off x="228600" y="1295400"/>
            <a:ext cx="8724900" cy="4838700"/>
          </a:xfrm>
        </p:spPr>
        <p:txBody>
          <a:bodyPr>
            <a:normAutofit/>
          </a:bodyPr>
          <a:lstStyle/>
          <a:p>
            <a:pPr>
              <a:lnSpc>
                <a:spcPct val="90000"/>
              </a:lnSpc>
            </a:pPr>
            <a:r>
              <a:rPr lang="en-US" dirty="0" smtClean="0"/>
              <a:t>Describing embedded system behavior</a:t>
            </a:r>
          </a:p>
          <a:p>
            <a:pPr lvl="1">
              <a:lnSpc>
                <a:spcPct val="90000"/>
              </a:lnSpc>
            </a:pPr>
            <a:r>
              <a:rPr lang="en-US" dirty="0" smtClean="0"/>
              <a:t>Can be extremely difficult</a:t>
            </a:r>
          </a:p>
          <a:p>
            <a:pPr lvl="2">
              <a:lnSpc>
                <a:spcPct val="90000"/>
              </a:lnSpc>
            </a:pPr>
            <a:r>
              <a:rPr lang="en-US" dirty="0" smtClean="0"/>
              <a:t>Complexity increasing with increasing IC capacity</a:t>
            </a:r>
          </a:p>
          <a:p>
            <a:pPr lvl="3">
              <a:lnSpc>
                <a:spcPct val="90000"/>
              </a:lnSpc>
            </a:pPr>
            <a:r>
              <a:rPr lang="en-US" dirty="0" smtClean="0"/>
              <a:t>Past: washing machines, small games, etc.</a:t>
            </a:r>
          </a:p>
          <a:p>
            <a:pPr lvl="4">
              <a:lnSpc>
                <a:spcPct val="90000"/>
              </a:lnSpc>
            </a:pPr>
            <a:r>
              <a:rPr lang="en-US" dirty="0" smtClean="0"/>
              <a:t>Hundreds of lines of code</a:t>
            </a:r>
          </a:p>
          <a:p>
            <a:pPr lvl="3">
              <a:lnSpc>
                <a:spcPct val="90000"/>
              </a:lnSpc>
            </a:pPr>
            <a:r>
              <a:rPr lang="en-US" dirty="0" smtClean="0"/>
              <a:t>Today: TV set-top boxes, Cell phone, etc.</a:t>
            </a:r>
          </a:p>
          <a:p>
            <a:pPr lvl="4">
              <a:lnSpc>
                <a:spcPct val="90000"/>
              </a:lnSpc>
            </a:pPr>
            <a:r>
              <a:rPr lang="en-US" dirty="0" smtClean="0"/>
              <a:t>Millions of lines of code</a:t>
            </a:r>
          </a:p>
          <a:p>
            <a:pPr lvl="2">
              <a:lnSpc>
                <a:spcPct val="90000"/>
              </a:lnSpc>
            </a:pPr>
            <a:r>
              <a:rPr lang="en-US" dirty="0" smtClean="0"/>
              <a:t>Desired behavior often not fully understood in beginning</a:t>
            </a:r>
          </a:p>
          <a:p>
            <a:pPr lvl="3">
              <a:lnSpc>
                <a:spcPct val="90000"/>
              </a:lnSpc>
            </a:pPr>
            <a:r>
              <a:rPr lang="en-US" dirty="0" smtClean="0"/>
              <a:t>Many implementation bugs due to description mistakes/omissions</a:t>
            </a:r>
          </a:p>
          <a:p>
            <a:pPr lvl="1">
              <a:lnSpc>
                <a:spcPct val="90000"/>
              </a:lnSpc>
            </a:pPr>
            <a:r>
              <a:rPr lang="en-US" dirty="0" smtClean="0"/>
              <a:t>English (or other natural language) common starting point</a:t>
            </a:r>
          </a:p>
          <a:p>
            <a:pPr lvl="2">
              <a:lnSpc>
                <a:spcPct val="90000"/>
              </a:lnSpc>
            </a:pPr>
            <a:r>
              <a:rPr lang="en-US" sz="2200" dirty="0" smtClean="0"/>
              <a:t>Precise description difficult to impossible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20</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485900"/>
            <a:ext cx="8229600" cy="4640263"/>
          </a:xfrm>
          <a:prstGeom prst="rect">
            <a:avLst/>
          </a:prstGeom>
        </p:spPr>
        <p:txBody>
          <a:bodyPr>
            <a:normAutofit fontScale="92500" lnSpcReduction="10000"/>
          </a:bodyPr>
          <a:lstStyle/>
          <a:p>
            <a:pPr marL="342900" lvl="0" indent="-342900">
              <a:spcBef>
                <a:spcPct val="20000"/>
              </a:spcBef>
              <a:buFont typeface="Arial" pitchFamily="34" charset="0"/>
              <a:buChar char="•"/>
              <a:defRPr/>
            </a:pPr>
            <a:r>
              <a:rPr lang="en-US" sz="3200" dirty="0" smtClean="0"/>
              <a:t>State-oriented models</a:t>
            </a:r>
          </a:p>
          <a:p>
            <a:pPr marL="742950" lvl="1" indent="-285750" fontAlgn="t">
              <a:spcBef>
                <a:spcPct val="20000"/>
              </a:spcBef>
              <a:buFont typeface="Arial" pitchFamily="34" charset="0"/>
              <a:buChar char="–"/>
              <a:defRPr/>
            </a:pPr>
            <a:r>
              <a:rPr lang="en-US" sz="2800" dirty="0" smtClean="0"/>
              <a:t>State Transition Diagrams (STD)/ Finite State Machines (FSM)</a:t>
            </a:r>
          </a:p>
          <a:p>
            <a:pPr marL="742950" lvl="1" indent="-285750" fontAlgn="t">
              <a:spcBef>
                <a:spcPct val="20000"/>
              </a:spcBef>
              <a:buFont typeface="Arial" pitchFamily="34" charset="0"/>
              <a:buChar char="–"/>
              <a:defRPr/>
            </a:pPr>
            <a:r>
              <a:rPr lang="en-US" sz="2800" dirty="0" smtClean="0"/>
              <a:t>Petri Nets (PN)</a:t>
            </a:r>
          </a:p>
          <a:p>
            <a:pPr marL="342900" lvl="0" indent="-342900" fontAlgn="t">
              <a:spcBef>
                <a:spcPct val="20000"/>
              </a:spcBef>
              <a:buFont typeface="Arial" pitchFamily="34" charset="0"/>
              <a:buChar char="•"/>
              <a:defRPr/>
            </a:pPr>
            <a:r>
              <a:rPr lang="en-US" sz="3200" dirty="0" smtClean="0"/>
              <a:t>Activity oriented models</a:t>
            </a:r>
          </a:p>
          <a:p>
            <a:pPr marL="742950" lvl="1" indent="-285750" fontAlgn="t">
              <a:spcBef>
                <a:spcPct val="20000"/>
              </a:spcBef>
              <a:buFont typeface="Arial" pitchFamily="34" charset="0"/>
              <a:buChar char="–"/>
              <a:defRPr/>
            </a:pPr>
            <a:r>
              <a:rPr lang="en-US" sz="2800" dirty="0" smtClean="0">
                <a:solidFill>
                  <a:srgbClr val="FF0000"/>
                </a:solidFill>
              </a:rPr>
              <a:t>Data flow graphs (DFG)</a:t>
            </a:r>
          </a:p>
          <a:p>
            <a:pPr marL="342900" indent="-342900" fontAlgn="t">
              <a:spcBef>
                <a:spcPct val="20000"/>
              </a:spcBef>
              <a:buFont typeface="Arial" pitchFamily="34" charset="0"/>
              <a:buChar char="•"/>
              <a:defRPr/>
            </a:pPr>
            <a:r>
              <a:rPr lang="en-US" sz="3200" dirty="0" smtClean="0"/>
              <a:t>Process-based models</a:t>
            </a:r>
          </a:p>
          <a:p>
            <a:pPr marL="800100" lvl="1" indent="-342900" fontAlgn="t">
              <a:spcBef>
                <a:spcPct val="20000"/>
              </a:spcBef>
              <a:buFont typeface="Arial" pitchFamily="34" charset="0"/>
              <a:buChar char="•"/>
              <a:defRPr/>
            </a:pPr>
            <a:r>
              <a:rPr lang="en-US" sz="3200" dirty="0" smtClean="0"/>
              <a:t>Kahn Process Networks (KPN)</a:t>
            </a:r>
          </a:p>
          <a:p>
            <a:pPr marL="342900" lvl="0" indent="-342900" fontAlgn="t">
              <a:spcBef>
                <a:spcPct val="20000"/>
              </a:spcBef>
              <a:buFont typeface="Arial" pitchFamily="34" charset="0"/>
              <a:buChar char="•"/>
              <a:defRPr/>
            </a:pPr>
            <a:r>
              <a:rPr lang="en-US" sz="3200" dirty="0" smtClean="0"/>
              <a:t>Heterogeneous models</a:t>
            </a:r>
          </a:p>
          <a:p>
            <a:pPr marL="742950" lvl="1" indent="-285750" fontAlgn="t">
              <a:spcBef>
                <a:spcPct val="20000"/>
              </a:spcBef>
              <a:buFont typeface="Arial" pitchFamily="34" charset="0"/>
              <a:buChar char="–"/>
              <a:defRPr/>
            </a:pPr>
            <a:r>
              <a:rPr lang="en-US" sz="2800" dirty="0" smtClean="0"/>
              <a:t>Synchronous </a:t>
            </a:r>
            <a:r>
              <a:rPr lang="en-US" sz="2800" dirty="0" err="1" smtClean="0"/>
              <a:t>dataflows</a:t>
            </a:r>
            <a:r>
              <a:rPr lang="en-US" sz="2800" dirty="0" smtClean="0"/>
              <a:t> (SDF)</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54062"/>
          </a:xfrm>
        </p:spPr>
        <p:txBody>
          <a:bodyPr>
            <a:normAutofit fontScale="90000"/>
          </a:bodyPr>
          <a:lstStyle/>
          <a:p>
            <a:r>
              <a:rPr lang="en-US" dirty="0" smtClean="0"/>
              <a:t>Data flow network</a:t>
            </a:r>
            <a:endParaRPr lang="en-US" dirty="0"/>
          </a:p>
        </p:txBody>
      </p:sp>
      <p:sp>
        <p:nvSpPr>
          <p:cNvPr id="4" name="Content Placeholder 3"/>
          <p:cNvSpPr>
            <a:spLocks noGrp="1"/>
          </p:cNvSpPr>
          <p:nvPr>
            <p:ph idx="1"/>
          </p:nvPr>
        </p:nvSpPr>
        <p:spPr>
          <a:xfrm>
            <a:off x="190500" y="1104900"/>
            <a:ext cx="8724900" cy="5448300"/>
          </a:xfrm>
        </p:spPr>
        <p:txBody>
          <a:bodyPr>
            <a:normAutofit fontScale="92500" lnSpcReduction="20000"/>
          </a:bodyPr>
          <a:lstStyle/>
          <a:p>
            <a:r>
              <a:rPr lang="en-US" dirty="0" smtClean="0"/>
              <a:t>Powerful formalism for data-dominated (transformational) system specification</a:t>
            </a:r>
          </a:p>
          <a:p>
            <a:r>
              <a:rPr lang="en-US" dirty="0" smtClean="0"/>
              <a:t>Partially-ordered model (no over-specification)</a:t>
            </a:r>
          </a:p>
          <a:p>
            <a:r>
              <a:rPr lang="en-US" dirty="0" smtClean="0"/>
              <a:t>Deterministic execution independent of scheduling</a:t>
            </a:r>
          </a:p>
          <a:p>
            <a:r>
              <a:rPr lang="en-US" dirty="0" smtClean="0"/>
              <a:t>Used for: simulation, scheduling, memory allocation, code generation for Digital Signal Processors (HW and SW)</a:t>
            </a:r>
          </a:p>
          <a:p>
            <a:r>
              <a:rPr lang="en-US" dirty="0" smtClean="0"/>
              <a:t>A DFN is a collection of functional nodes which are connected and communicate over unbounded FIFO queues</a:t>
            </a:r>
          </a:p>
          <a:p>
            <a:pPr lvl="1"/>
            <a:r>
              <a:rPr lang="en-US" dirty="0" smtClean="0"/>
              <a:t>Nodes are commonly called actors</a:t>
            </a:r>
          </a:p>
          <a:p>
            <a:pPr lvl="1"/>
            <a:r>
              <a:rPr lang="en-US" dirty="0" smtClean="0"/>
              <a:t>The bits of information that are communicated over the queues are commonly called tokens</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Data flow graph (DFG)</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22</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2298" y="1149960"/>
            <a:ext cx="8693102" cy="55175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Control-flow graph (CFG)</a:t>
            </a:r>
            <a:br>
              <a:rPr lang="en-US" dirty="0" smtClean="0"/>
            </a:br>
            <a:r>
              <a:rPr lang="en-US" dirty="0" smtClean="0"/>
              <a:t>Also known as </a:t>
            </a:r>
            <a:r>
              <a:rPr lang="en-US" b="1" dirty="0" smtClean="0"/>
              <a:t>Flowcharts</a:t>
            </a:r>
            <a:endParaRPr lang="en-US" b="1"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23</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6706" y="1333500"/>
            <a:ext cx="8833810" cy="542107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graph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Hierarchy of chained units</a:t>
            </a:r>
          </a:p>
          <a:p>
            <a:pPr lvl="1"/>
            <a:r>
              <a:rPr lang="en-US" dirty="0" smtClean="0"/>
              <a:t>units model data flow</a:t>
            </a:r>
          </a:p>
          <a:p>
            <a:pPr lvl="1"/>
            <a:r>
              <a:rPr lang="en-US" dirty="0" smtClean="0"/>
              <a:t>hierarchy models control flow</a:t>
            </a:r>
          </a:p>
          <a:p>
            <a:r>
              <a:rPr lang="en-US" dirty="0" smtClean="0"/>
              <a:t>Special nodes</a:t>
            </a:r>
          </a:p>
          <a:p>
            <a:pPr lvl="1"/>
            <a:r>
              <a:rPr lang="en-US" dirty="0" smtClean="0"/>
              <a:t>start/end nodes: NOP (no operation)</a:t>
            </a:r>
          </a:p>
          <a:p>
            <a:pPr lvl="1"/>
            <a:r>
              <a:rPr lang="en-US" dirty="0" smtClean="0"/>
              <a:t>branch nodes (BR)</a:t>
            </a:r>
          </a:p>
          <a:p>
            <a:pPr lvl="1"/>
            <a:r>
              <a:rPr lang="en-US" dirty="0" smtClean="0"/>
              <a:t>iteration nodes (LOOP)</a:t>
            </a:r>
          </a:p>
          <a:p>
            <a:pPr lvl="1"/>
            <a:r>
              <a:rPr lang="en-US" dirty="0" smtClean="0"/>
              <a:t>module call nodes (CALL)</a:t>
            </a:r>
          </a:p>
          <a:p>
            <a:r>
              <a:rPr lang="en-US" dirty="0" smtClean="0"/>
              <a:t>Attributes</a:t>
            </a:r>
          </a:p>
          <a:p>
            <a:pPr lvl="1"/>
            <a:r>
              <a:rPr lang="en-US" dirty="0" smtClean="0"/>
              <a:t>nodes: computation times, cost, ...</a:t>
            </a:r>
          </a:p>
          <a:p>
            <a:pPr lvl="1"/>
            <a:r>
              <a:rPr lang="en-US" dirty="0" smtClean="0"/>
              <a:t>edges: conditions for branches and iterations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25</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876300"/>
            <a:ext cx="4343400" cy="2559071"/>
          </a:xfrm>
          <a:prstGeom prst="rect">
            <a:avLst/>
          </a:prstGeom>
          <a:noFill/>
          <a:ln w="9525">
            <a:noFill/>
            <a:miter lim="800000"/>
            <a:headEnd/>
            <a:tailEnd/>
          </a:ln>
        </p:spPr>
      </p:pic>
      <p:sp>
        <p:nvSpPr>
          <p:cNvPr id="6" name="TextBox 5"/>
          <p:cNvSpPr txBox="1"/>
          <p:nvPr/>
        </p:nvSpPr>
        <p:spPr>
          <a:xfrm>
            <a:off x="1028700" y="457200"/>
            <a:ext cx="806631" cy="523220"/>
          </a:xfrm>
          <a:prstGeom prst="rect">
            <a:avLst/>
          </a:prstGeom>
          <a:noFill/>
        </p:spPr>
        <p:txBody>
          <a:bodyPr wrap="none" rtlCol="0">
            <a:spAutoFit/>
          </a:bodyPr>
          <a:lstStyle/>
          <a:p>
            <a:r>
              <a:rPr lang="en-US" sz="2800" dirty="0" smtClean="0"/>
              <a:t>Unit</a:t>
            </a:r>
            <a:endParaRPr lang="en-US" sz="2800" dirty="0"/>
          </a:p>
        </p:txBody>
      </p:sp>
      <p:sp>
        <p:nvSpPr>
          <p:cNvPr id="7" name="TextBox 6"/>
          <p:cNvSpPr txBox="1"/>
          <p:nvPr/>
        </p:nvSpPr>
        <p:spPr>
          <a:xfrm>
            <a:off x="7010400" y="419100"/>
            <a:ext cx="1200008" cy="523220"/>
          </a:xfrm>
          <a:prstGeom prst="rect">
            <a:avLst/>
          </a:prstGeom>
          <a:noFill/>
        </p:spPr>
        <p:txBody>
          <a:bodyPr wrap="none" rtlCol="0">
            <a:spAutoFit/>
          </a:bodyPr>
          <a:lstStyle/>
          <a:p>
            <a:r>
              <a:rPr lang="en-US" sz="2800" dirty="0" smtClean="0"/>
              <a:t>Branch</a:t>
            </a:r>
            <a:endParaRPr lang="en-US" sz="2800" dirty="0"/>
          </a:p>
        </p:txBody>
      </p:sp>
      <p:pic>
        <p:nvPicPr>
          <p:cNvPr id="4099" name="Picture 3"/>
          <p:cNvPicPr>
            <a:picLocks noChangeAspect="1" noChangeArrowheads="1"/>
          </p:cNvPicPr>
          <p:nvPr/>
        </p:nvPicPr>
        <p:blipFill>
          <a:blip r:embed="rId3" cstate="print"/>
          <a:srcRect/>
          <a:stretch>
            <a:fillRect/>
          </a:stretch>
        </p:blipFill>
        <p:spPr bwMode="auto">
          <a:xfrm>
            <a:off x="4572000" y="1028700"/>
            <a:ext cx="4572000" cy="2463484"/>
          </a:xfrm>
          <a:prstGeom prst="rect">
            <a:avLst/>
          </a:prstGeom>
          <a:noFill/>
          <a:ln w="9525">
            <a:noFill/>
            <a:miter lim="800000"/>
            <a:headEnd/>
            <a:tailEnd/>
          </a:ln>
        </p:spPr>
      </p:pic>
      <p:sp>
        <p:nvSpPr>
          <p:cNvPr id="2" name="Title 1"/>
          <p:cNvSpPr>
            <a:spLocks noGrp="1"/>
          </p:cNvSpPr>
          <p:nvPr>
            <p:ph type="title"/>
          </p:nvPr>
        </p:nvSpPr>
        <p:spPr>
          <a:xfrm>
            <a:off x="457200" y="274638"/>
            <a:ext cx="8229600" cy="296862"/>
          </a:xfrm>
        </p:spPr>
        <p:txBody>
          <a:bodyPr>
            <a:normAutofit fontScale="90000"/>
          </a:bodyPr>
          <a:lstStyle/>
          <a:p>
            <a:r>
              <a:rPr lang="en-US" dirty="0" smtClean="0"/>
              <a:t>Sequence graph</a:t>
            </a:r>
            <a:endParaRPr lang="en-US" dirty="0"/>
          </a:p>
        </p:txBody>
      </p:sp>
      <p:pic>
        <p:nvPicPr>
          <p:cNvPr id="4100" name="Picture 4"/>
          <p:cNvPicPr>
            <a:picLocks noChangeAspect="1" noChangeArrowheads="1"/>
          </p:cNvPicPr>
          <p:nvPr/>
        </p:nvPicPr>
        <p:blipFill>
          <a:blip r:embed="rId4" cstate="print"/>
          <a:srcRect/>
          <a:stretch>
            <a:fillRect/>
          </a:stretch>
        </p:blipFill>
        <p:spPr bwMode="auto">
          <a:xfrm>
            <a:off x="1" y="4182296"/>
            <a:ext cx="4229099" cy="2675704"/>
          </a:xfrm>
          <a:prstGeom prst="rect">
            <a:avLst/>
          </a:prstGeom>
          <a:noFill/>
          <a:ln w="9525">
            <a:noFill/>
            <a:miter lim="800000"/>
            <a:headEnd/>
            <a:tailEnd/>
          </a:ln>
        </p:spPr>
      </p:pic>
      <p:sp>
        <p:nvSpPr>
          <p:cNvPr id="10" name="TextBox 9"/>
          <p:cNvSpPr txBox="1"/>
          <p:nvPr/>
        </p:nvSpPr>
        <p:spPr>
          <a:xfrm>
            <a:off x="1028700" y="3477280"/>
            <a:ext cx="902811" cy="523220"/>
          </a:xfrm>
          <a:prstGeom prst="rect">
            <a:avLst/>
          </a:prstGeom>
          <a:noFill/>
        </p:spPr>
        <p:txBody>
          <a:bodyPr wrap="none" rtlCol="0">
            <a:spAutoFit/>
          </a:bodyPr>
          <a:lstStyle/>
          <a:p>
            <a:r>
              <a:rPr lang="en-US" sz="2800" dirty="0" smtClean="0"/>
              <a:t>Loop</a:t>
            </a:r>
            <a:endParaRPr lang="en-US" sz="2800" dirty="0"/>
          </a:p>
        </p:txBody>
      </p:sp>
      <p:sp>
        <p:nvSpPr>
          <p:cNvPr id="11" name="TextBox 10"/>
          <p:cNvSpPr txBox="1"/>
          <p:nvPr/>
        </p:nvSpPr>
        <p:spPr>
          <a:xfrm>
            <a:off x="7010400" y="3515380"/>
            <a:ext cx="710451" cy="523220"/>
          </a:xfrm>
          <a:prstGeom prst="rect">
            <a:avLst/>
          </a:prstGeom>
          <a:noFill/>
        </p:spPr>
        <p:txBody>
          <a:bodyPr wrap="none" rtlCol="0">
            <a:spAutoFit/>
          </a:bodyPr>
          <a:lstStyle/>
          <a:p>
            <a:r>
              <a:rPr lang="en-US" sz="2800" dirty="0" smtClean="0"/>
              <a:t>Call</a:t>
            </a:r>
            <a:endParaRPr lang="en-US" sz="2800" dirty="0"/>
          </a:p>
        </p:txBody>
      </p:sp>
      <p:pic>
        <p:nvPicPr>
          <p:cNvPr id="4101" name="Picture 5"/>
          <p:cNvPicPr>
            <a:picLocks noChangeAspect="1" noChangeArrowheads="1"/>
          </p:cNvPicPr>
          <p:nvPr/>
        </p:nvPicPr>
        <p:blipFill>
          <a:blip r:embed="rId5" cstate="print"/>
          <a:srcRect/>
          <a:stretch>
            <a:fillRect/>
          </a:stretch>
        </p:blipFill>
        <p:spPr bwMode="auto">
          <a:xfrm>
            <a:off x="4287390" y="4381500"/>
            <a:ext cx="4856609" cy="24765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5462"/>
          </a:xfrm>
        </p:spPr>
        <p:txBody>
          <a:bodyPr>
            <a:normAutofit fontScale="90000"/>
          </a:bodyPr>
          <a:lstStyle/>
          <a:p>
            <a:r>
              <a:rPr lang="en-US" dirty="0" smtClean="0"/>
              <a:t>Remarks</a:t>
            </a:r>
            <a:endParaRPr lang="en-US" dirty="0"/>
          </a:p>
        </p:txBody>
      </p:sp>
      <p:sp>
        <p:nvSpPr>
          <p:cNvPr id="3" name="Content Placeholder 2"/>
          <p:cNvSpPr>
            <a:spLocks noGrp="1"/>
          </p:cNvSpPr>
          <p:nvPr>
            <p:ph idx="1"/>
          </p:nvPr>
        </p:nvSpPr>
        <p:spPr>
          <a:xfrm>
            <a:off x="457200" y="1066800"/>
            <a:ext cx="8420100" cy="5372100"/>
          </a:xfrm>
        </p:spPr>
        <p:txBody>
          <a:bodyPr>
            <a:normAutofit lnSpcReduction="10000"/>
          </a:bodyPr>
          <a:lstStyle/>
          <a:p>
            <a:r>
              <a:rPr lang="en-US" dirty="0" smtClean="0"/>
              <a:t>Composition is achieved by input-output connection through communication channels (FIFOs)</a:t>
            </a:r>
          </a:p>
          <a:p>
            <a:r>
              <a:rPr lang="en-US" dirty="0" smtClean="0"/>
              <a:t>The operational semantics dictates the conditions that must be satisfied to execute a function (actor)</a:t>
            </a:r>
          </a:p>
          <a:p>
            <a:r>
              <a:rPr lang="en-US" dirty="0" smtClean="0"/>
              <a:t>Functions operating on streams of data rather than states evolving in response to traces of events (data vs. control)</a:t>
            </a:r>
          </a:p>
          <a:p>
            <a:r>
              <a:rPr lang="en-US" dirty="0" smtClean="0"/>
              <a:t>Convenient to mix </a:t>
            </a:r>
            <a:r>
              <a:rPr lang="en-US" dirty="0" err="1" smtClean="0"/>
              <a:t>denotational</a:t>
            </a:r>
            <a:r>
              <a:rPr lang="en-US" dirty="0" smtClean="0"/>
              <a:t> and operational specifications</a:t>
            </a:r>
          </a:p>
        </p:txBody>
      </p:sp>
      <p:sp>
        <p:nvSpPr>
          <p:cNvPr id="4" name="Slide Number Placeholder 3"/>
          <p:cNvSpPr>
            <a:spLocks noGrp="1"/>
          </p:cNvSpPr>
          <p:nvPr>
            <p:ph type="sldNum" sz="quarter" idx="12"/>
          </p:nvPr>
        </p:nvSpPr>
        <p:spPr/>
        <p:txBody>
          <a:bodyPr/>
          <a:lstStyle/>
          <a:p>
            <a:fld id="{A13A2B9E-B16C-4C43-A38A-022099A1C25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DF networks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Advantages:</a:t>
            </a:r>
          </a:p>
          <a:p>
            <a:pPr lvl="1"/>
            <a:r>
              <a:rPr lang="en-US" dirty="0" smtClean="0"/>
              <a:t>Easy to use (graphical languages)</a:t>
            </a:r>
          </a:p>
          <a:p>
            <a:pPr lvl="1"/>
            <a:r>
              <a:rPr lang="en-US" dirty="0" smtClean="0"/>
              <a:t>Powerful algorithms for</a:t>
            </a:r>
          </a:p>
          <a:p>
            <a:pPr lvl="2"/>
            <a:r>
              <a:rPr lang="en-US" dirty="0" smtClean="0"/>
              <a:t>verification (fast behavioral simulation)</a:t>
            </a:r>
          </a:p>
          <a:p>
            <a:pPr lvl="2"/>
            <a:r>
              <a:rPr lang="en-US" dirty="0" smtClean="0"/>
              <a:t>synthesis (scheduling and allocation)</a:t>
            </a:r>
          </a:p>
          <a:p>
            <a:pPr lvl="1"/>
            <a:r>
              <a:rPr lang="en-US" dirty="0" smtClean="0"/>
              <a:t>Explicit concurrency</a:t>
            </a:r>
          </a:p>
          <a:p>
            <a:r>
              <a:rPr lang="en-US" dirty="0" smtClean="0"/>
              <a:t>Disadvantages:</a:t>
            </a:r>
          </a:p>
          <a:p>
            <a:pPr lvl="1"/>
            <a:r>
              <a:rPr lang="en-US" dirty="0" smtClean="0"/>
              <a:t>Efficient synthesis only for restricted models</a:t>
            </a:r>
          </a:p>
          <a:p>
            <a:pPr lvl="2"/>
            <a:r>
              <a:rPr lang="en-US" dirty="0" smtClean="0"/>
              <a:t>(no input or output choice)</a:t>
            </a:r>
          </a:p>
          <a:p>
            <a:pPr lvl="1"/>
            <a:r>
              <a:rPr lang="en-US" dirty="0" smtClean="0"/>
              <a:t>Cannot describe reactive control (blocking read)</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hlinkClick r:id="rId2"/>
              </a:rPr>
              <a:t>http</a:t>
            </a:r>
            <a:r>
              <a:rPr lang="en-US" dirty="0" smtClean="0">
                <a:hlinkClick r:id="rId2"/>
              </a:rPr>
              <a:t>://chess.eecs.berkeley.edu/design/2010/lectures/mocKPN-DF.pdf</a:t>
            </a:r>
            <a:endParaRPr lang="en-US" dirty="0" smtClean="0"/>
          </a:p>
          <a:p>
            <a:pPr marL="342900" lvl="1" indent="-342900">
              <a:buFont typeface="Arial" pitchFamily="34" charset="0"/>
              <a:buChar char="•"/>
            </a:pPr>
            <a:r>
              <a:rPr lang="en-US" dirty="0" smtClean="0">
                <a:hlinkClick r:id="rId3"/>
              </a:rPr>
              <a:t>http://</a:t>
            </a:r>
            <a:r>
              <a:rPr lang="en-US" dirty="0" smtClean="0">
                <a:hlinkClick r:id="rId3"/>
              </a:rPr>
              <a:t>ls12-www.cs.tu-dortmund.de/daes/media/documents/staff/marwedel/es-book/slides10/es-marw-2.03-sdl-df.ppt</a:t>
            </a:r>
            <a:endParaRPr lang="en-US" dirty="0" smtClean="0"/>
          </a:p>
          <a:p>
            <a:pPr marL="342900" lvl="1" indent="-34290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29</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485900"/>
            <a:ext cx="8229600" cy="4640263"/>
          </a:xfrm>
          <a:prstGeom prst="rect">
            <a:avLst/>
          </a:prstGeom>
        </p:spPr>
        <p:txBody>
          <a:bodyPr>
            <a:normAutofit fontScale="92500" lnSpcReduction="10000"/>
          </a:bodyPr>
          <a:lstStyle/>
          <a:p>
            <a:pPr marL="342900" lvl="0" indent="-342900">
              <a:spcBef>
                <a:spcPct val="20000"/>
              </a:spcBef>
              <a:buFont typeface="Arial" pitchFamily="34" charset="0"/>
              <a:buChar char="•"/>
              <a:defRPr/>
            </a:pPr>
            <a:r>
              <a:rPr lang="en-US" sz="3200" dirty="0" smtClean="0"/>
              <a:t>State-oriented models</a:t>
            </a:r>
          </a:p>
          <a:p>
            <a:pPr marL="742950" lvl="1" indent="-285750" fontAlgn="t">
              <a:spcBef>
                <a:spcPct val="20000"/>
              </a:spcBef>
              <a:buFont typeface="Arial" pitchFamily="34" charset="0"/>
              <a:buChar char="–"/>
              <a:defRPr/>
            </a:pPr>
            <a:r>
              <a:rPr lang="en-US" sz="2800" dirty="0" smtClean="0"/>
              <a:t>State Transition Diagrams (STD)/ Finite State Machines (FSM)</a:t>
            </a:r>
          </a:p>
          <a:p>
            <a:pPr marL="742950" lvl="1" indent="-285750" fontAlgn="t">
              <a:spcBef>
                <a:spcPct val="20000"/>
              </a:spcBef>
              <a:buFont typeface="Arial" pitchFamily="34" charset="0"/>
              <a:buChar char="–"/>
              <a:defRPr/>
            </a:pPr>
            <a:r>
              <a:rPr lang="en-US" sz="2800" dirty="0" smtClean="0"/>
              <a:t>Petri Nets (PN)</a:t>
            </a:r>
          </a:p>
          <a:p>
            <a:pPr marL="342900" lvl="0" indent="-342900" fontAlgn="t">
              <a:spcBef>
                <a:spcPct val="20000"/>
              </a:spcBef>
              <a:buFont typeface="Arial" pitchFamily="34" charset="0"/>
              <a:buChar char="•"/>
              <a:defRPr/>
            </a:pPr>
            <a:r>
              <a:rPr lang="en-US" sz="3200" dirty="0" smtClean="0"/>
              <a:t>Activity oriented models</a:t>
            </a:r>
          </a:p>
          <a:p>
            <a:pPr marL="742950" lvl="1" indent="-285750" fontAlgn="t">
              <a:spcBef>
                <a:spcPct val="20000"/>
              </a:spcBef>
              <a:buFont typeface="Arial" pitchFamily="34" charset="0"/>
              <a:buChar char="–"/>
              <a:defRPr/>
            </a:pPr>
            <a:r>
              <a:rPr lang="en-US" sz="2800" dirty="0" smtClean="0"/>
              <a:t>Data flow graphs (DFG)</a:t>
            </a:r>
          </a:p>
          <a:p>
            <a:pPr marL="342900" indent="-342900" fontAlgn="t">
              <a:spcBef>
                <a:spcPct val="20000"/>
              </a:spcBef>
              <a:buFont typeface="Arial" pitchFamily="34" charset="0"/>
              <a:buChar char="•"/>
              <a:defRPr/>
            </a:pPr>
            <a:r>
              <a:rPr lang="en-US" sz="3200" dirty="0" smtClean="0"/>
              <a:t>Process-based models</a:t>
            </a:r>
          </a:p>
          <a:p>
            <a:pPr marL="800100" lvl="1" indent="-342900" fontAlgn="t">
              <a:spcBef>
                <a:spcPct val="20000"/>
              </a:spcBef>
              <a:buFont typeface="Arial" pitchFamily="34" charset="0"/>
              <a:buChar char="•"/>
              <a:defRPr/>
            </a:pPr>
            <a:r>
              <a:rPr lang="en-US" sz="3200" dirty="0" smtClean="0">
                <a:solidFill>
                  <a:srgbClr val="FF0000"/>
                </a:solidFill>
              </a:rPr>
              <a:t>Kahn Process Networks (KPN)</a:t>
            </a:r>
          </a:p>
          <a:p>
            <a:pPr marL="342900" lvl="0" indent="-342900" fontAlgn="t">
              <a:spcBef>
                <a:spcPct val="20000"/>
              </a:spcBef>
              <a:buFont typeface="Arial" pitchFamily="34" charset="0"/>
              <a:buChar char="•"/>
              <a:defRPr/>
            </a:pPr>
            <a:r>
              <a:rPr lang="en-US" sz="3200" dirty="0" smtClean="0"/>
              <a:t>Heterogeneous models</a:t>
            </a:r>
          </a:p>
          <a:p>
            <a:pPr marL="742950" lvl="1" indent="-285750" fontAlgn="t">
              <a:spcBef>
                <a:spcPct val="20000"/>
              </a:spcBef>
              <a:buFont typeface="Arial" pitchFamily="34" charset="0"/>
              <a:buChar char="–"/>
              <a:defRPr/>
            </a:pPr>
            <a:r>
              <a:rPr lang="en-US" sz="2800" dirty="0" smtClean="0"/>
              <a:t>Synchronous </a:t>
            </a:r>
            <a:r>
              <a:rPr lang="en-US" sz="2800" dirty="0" err="1" smtClean="0"/>
              <a:t>dataflows</a:t>
            </a:r>
            <a:r>
              <a:rPr lang="en-US" sz="2800" dirty="0" smtClean="0"/>
              <a:t> (</a:t>
            </a:r>
            <a:r>
              <a:rPr lang="en-US" sz="2800" smtClean="0"/>
              <a:t>SDF)</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3</a:t>
            </a:fld>
            <a:endParaRPr lang="en-US" dirty="0"/>
          </a:p>
        </p:txBody>
      </p:sp>
      <p:sp>
        <p:nvSpPr>
          <p:cNvPr id="5" name="Content Placeholder 7"/>
          <p:cNvSpPr txBox="1">
            <a:spLocks/>
          </p:cNvSpPr>
          <p:nvPr/>
        </p:nvSpPr>
        <p:spPr>
          <a:xfrm>
            <a:off x="457200" y="1104900"/>
            <a:ext cx="8229600" cy="54102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Foundations of science and engineering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Key aspect: models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Concrete representation of knowledge and ideas about a system being developed - specification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Model deliberately modifies or omits details (abstraction) but concretely represents certain properties to be analyzed, understood and verified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One of the few tools for dealing with complexity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Formal description of selected properties of a system or subsystem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 model consists of data and associated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Synthesis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Linking adjacent levels of abstraction (refinement)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Stepwise adding of structural information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2"/>
          <p:cNvSpPr txBox="1">
            <a:spLocks/>
          </p:cNvSpPr>
          <p:nvPr/>
        </p:nvSpPr>
        <p:spPr>
          <a:xfrm>
            <a:off x="457200" y="274638"/>
            <a:ext cx="8229600" cy="639762"/>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Models, Levels of abstraction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62"/>
          </a:xfrm>
        </p:spPr>
        <p:txBody>
          <a:bodyPr>
            <a:normAutofit fontScale="90000"/>
          </a:bodyPr>
          <a:lstStyle/>
          <a:p>
            <a:r>
              <a:rPr lang="en-US" dirty="0" smtClean="0"/>
              <a:t>Kahn process networks</a:t>
            </a:r>
            <a:endParaRPr lang="en-US" dirty="0"/>
          </a:p>
        </p:txBody>
      </p:sp>
      <p:sp>
        <p:nvSpPr>
          <p:cNvPr id="3" name="Content Placeholder 2"/>
          <p:cNvSpPr>
            <a:spLocks noGrp="1"/>
          </p:cNvSpPr>
          <p:nvPr>
            <p:ph idx="1"/>
          </p:nvPr>
        </p:nvSpPr>
        <p:spPr>
          <a:xfrm>
            <a:off x="266700" y="609600"/>
            <a:ext cx="8648700" cy="4991100"/>
          </a:xfrm>
        </p:spPr>
        <p:txBody>
          <a:bodyPr>
            <a:normAutofit fontScale="77500" lnSpcReduction="20000"/>
          </a:bodyPr>
          <a:lstStyle/>
          <a:p>
            <a:r>
              <a:rPr lang="en-US" dirty="0" smtClean="0"/>
              <a:t>Special case of process networks</a:t>
            </a:r>
          </a:p>
          <a:p>
            <a:r>
              <a:rPr lang="en-US" dirty="0" smtClean="0"/>
              <a:t>Proposed by Kahn in 1974 as a general-purpose scheme for parallel programming</a:t>
            </a:r>
          </a:p>
          <a:p>
            <a:r>
              <a:rPr lang="en-US" dirty="0" smtClean="0"/>
              <a:t>Laid the theoretical foundation for dataflow</a:t>
            </a:r>
          </a:p>
          <a:p>
            <a:r>
              <a:rPr lang="en-US" dirty="0" smtClean="0"/>
              <a:t>Unique attribute: deterministic</a:t>
            </a:r>
          </a:p>
          <a:p>
            <a:r>
              <a:rPr lang="en-US" dirty="0" smtClean="0"/>
              <a:t>Difficult to schedule</a:t>
            </a:r>
          </a:p>
          <a:p>
            <a:r>
              <a:rPr lang="en-US" dirty="0" smtClean="0"/>
              <a:t>Too flexible to make efficient, not flexible enough for a wide class of applications</a:t>
            </a:r>
          </a:p>
          <a:p>
            <a:r>
              <a:rPr lang="en-US" dirty="0" smtClean="0"/>
              <a:t>Key idea: Reading an empty channel blocks until data is available</a:t>
            </a:r>
          </a:p>
          <a:p>
            <a:r>
              <a:rPr lang="en-US" dirty="0" smtClean="0"/>
              <a:t>No other mechanism for sampling communication channel’s contents</a:t>
            </a:r>
          </a:p>
          <a:p>
            <a:pPr lvl="1"/>
            <a:r>
              <a:rPr lang="en-US" dirty="0" smtClean="0"/>
              <a:t>Can’t check to see whether buffer is empty</a:t>
            </a:r>
          </a:p>
          <a:p>
            <a:pPr lvl="1"/>
            <a:r>
              <a:rPr lang="en-US" dirty="0" smtClean="0"/>
              <a:t>Can’t wait on multiple channels at once</a:t>
            </a:r>
          </a:p>
        </p:txBody>
      </p:sp>
      <p:sp>
        <p:nvSpPr>
          <p:cNvPr id="4" name="Slide Number Placeholder 3"/>
          <p:cNvSpPr>
            <a:spLocks noGrp="1"/>
          </p:cNvSpPr>
          <p:nvPr>
            <p:ph type="sldNum" sz="quarter" idx="12"/>
          </p:nvPr>
        </p:nvSpPr>
        <p:spPr/>
        <p:txBody>
          <a:bodyPr/>
          <a:lstStyle/>
          <a:p>
            <a:fld id="{A13A2B9E-B16C-4C43-A38A-022099A1C25F}" type="slidenum">
              <a:rPr lang="en-US" smtClean="0"/>
              <a:pPr/>
              <a:t>30</a:t>
            </a:fld>
            <a:endParaRPr lang="en-US" dirty="0"/>
          </a:p>
        </p:txBody>
      </p:sp>
      <p:grpSp>
        <p:nvGrpSpPr>
          <p:cNvPr id="31" name="Group 30"/>
          <p:cNvGrpSpPr/>
          <p:nvPr/>
        </p:nvGrpSpPr>
        <p:grpSpPr>
          <a:xfrm>
            <a:off x="1985962" y="5410200"/>
            <a:ext cx="4781550" cy="1295400"/>
            <a:chOff x="1985962" y="5016500"/>
            <a:chExt cx="4781550" cy="1295400"/>
          </a:xfrm>
        </p:grpSpPr>
        <p:sp>
          <p:nvSpPr>
            <p:cNvPr id="5" name="Rectangle 4"/>
            <p:cNvSpPr>
              <a:spLocks noChangeArrowheads="1"/>
            </p:cNvSpPr>
            <p:nvPr/>
          </p:nvSpPr>
          <p:spPr bwMode="auto">
            <a:xfrm>
              <a:off x="1985962" y="5105400"/>
              <a:ext cx="936625" cy="825500"/>
            </a:xfrm>
            <a:prstGeom prst="rect">
              <a:avLst/>
            </a:prstGeom>
            <a:solidFill>
              <a:srgbClr val="FFFF66"/>
            </a:solidFill>
            <a:ln w="12700">
              <a:solidFill>
                <a:schemeClr val="tx1"/>
              </a:solidFill>
              <a:miter lim="800000"/>
              <a:headEnd type="none" w="sm" len="sm"/>
              <a:tailEnd type="none" w="sm" len="sm"/>
            </a:ln>
            <a:effectLst/>
          </p:spPr>
          <p:txBody>
            <a:bodyPr wrap="none" anchor="ctr"/>
            <a:lstStyle/>
            <a:p>
              <a:endParaRPr lang="en-US"/>
            </a:p>
          </p:txBody>
        </p:sp>
        <p:sp>
          <p:nvSpPr>
            <p:cNvPr id="6" name="Rectangle 5"/>
            <p:cNvSpPr>
              <a:spLocks noChangeArrowheads="1"/>
            </p:cNvSpPr>
            <p:nvPr/>
          </p:nvSpPr>
          <p:spPr bwMode="auto">
            <a:xfrm>
              <a:off x="5926137" y="5168900"/>
              <a:ext cx="784225" cy="739775"/>
            </a:xfrm>
            <a:prstGeom prst="rect">
              <a:avLst/>
            </a:prstGeom>
            <a:solidFill>
              <a:srgbClr val="FFFF66"/>
            </a:solidFill>
            <a:ln w="12700">
              <a:solidFill>
                <a:schemeClr val="tx1"/>
              </a:solidFill>
              <a:miter lim="800000"/>
              <a:headEnd type="none" w="sm" len="sm"/>
              <a:tailEnd type="none" w="sm" len="sm"/>
            </a:ln>
            <a:effectLst/>
          </p:spPr>
          <p:txBody>
            <a:bodyPr wrap="none" anchor="ctr"/>
            <a:lstStyle/>
            <a:p>
              <a:endParaRPr lang="en-US"/>
            </a:p>
          </p:txBody>
        </p:sp>
        <p:sp>
          <p:nvSpPr>
            <p:cNvPr id="7" name="Rectangle 6"/>
            <p:cNvSpPr>
              <a:spLocks noChangeArrowheads="1"/>
            </p:cNvSpPr>
            <p:nvPr/>
          </p:nvSpPr>
          <p:spPr bwMode="auto">
            <a:xfrm>
              <a:off x="4229100" y="5638800"/>
              <a:ext cx="782637" cy="673100"/>
            </a:xfrm>
            <a:prstGeom prst="rect">
              <a:avLst/>
            </a:prstGeom>
            <a:solidFill>
              <a:srgbClr val="FFFF66"/>
            </a:solidFill>
            <a:ln w="12700">
              <a:solidFill>
                <a:schemeClr val="tx1"/>
              </a:solidFill>
              <a:miter lim="800000"/>
              <a:headEnd type="none" w="sm" len="sm"/>
              <a:tailEnd type="none" w="sm" len="sm"/>
            </a:ln>
            <a:effectLst/>
          </p:spPr>
          <p:txBody>
            <a:bodyPr wrap="none" anchor="ctr"/>
            <a:lstStyle/>
            <a:p>
              <a:endParaRPr lang="en-US"/>
            </a:p>
          </p:txBody>
        </p:sp>
        <p:sp>
          <p:nvSpPr>
            <p:cNvPr id="8" name="Line 7"/>
            <p:cNvSpPr>
              <a:spLocks noChangeShapeType="1"/>
            </p:cNvSpPr>
            <p:nvPr/>
          </p:nvSpPr>
          <p:spPr bwMode="auto">
            <a:xfrm>
              <a:off x="5403850" y="5235575"/>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9" name="Line 8"/>
            <p:cNvSpPr>
              <a:spLocks noChangeShapeType="1"/>
            </p:cNvSpPr>
            <p:nvPr/>
          </p:nvSpPr>
          <p:spPr bwMode="auto">
            <a:xfrm>
              <a:off x="5403850" y="5437188"/>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10" name="Line 9"/>
            <p:cNvSpPr>
              <a:spLocks noChangeShapeType="1"/>
            </p:cNvSpPr>
            <p:nvPr/>
          </p:nvSpPr>
          <p:spPr bwMode="auto">
            <a:xfrm>
              <a:off x="5861050" y="52355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11" name="Line 10"/>
            <p:cNvSpPr>
              <a:spLocks noChangeShapeType="1"/>
            </p:cNvSpPr>
            <p:nvPr/>
          </p:nvSpPr>
          <p:spPr bwMode="auto">
            <a:xfrm>
              <a:off x="5795962" y="52355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12" name="Line 11"/>
            <p:cNvSpPr>
              <a:spLocks noChangeShapeType="1"/>
            </p:cNvSpPr>
            <p:nvPr/>
          </p:nvSpPr>
          <p:spPr bwMode="auto">
            <a:xfrm>
              <a:off x="5730875" y="52355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13" name="Line 12"/>
            <p:cNvSpPr>
              <a:spLocks noChangeShapeType="1"/>
            </p:cNvSpPr>
            <p:nvPr/>
          </p:nvSpPr>
          <p:spPr bwMode="auto">
            <a:xfrm>
              <a:off x="5665787" y="52355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14" name="Line 13"/>
            <p:cNvSpPr>
              <a:spLocks noChangeShapeType="1"/>
            </p:cNvSpPr>
            <p:nvPr/>
          </p:nvSpPr>
          <p:spPr bwMode="auto">
            <a:xfrm>
              <a:off x="5403850" y="5638800"/>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15" name="Line 14"/>
            <p:cNvSpPr>
              <a:spLocks noChangeShapeType="1"/>
            </p:cNvSpPr>
            <p:nvPr/>
          </p:nvSpPr>
          <p:spPr bwMode="auto">
            <a:xfrm>
              <a:off x="5403850" y="5842000"/>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16" name="Line 15"/>
            <p:cNvSpPr>
              <a:spLocks noChangeShapeType="1"/>
            </p:cNvSpPr>
            <p:nvPr/>
          </p:nvSpPr>
          <p:spPr bwMode="auto">
            <a:xfrm>
              <a:off x="5861050" y="5638800"/>
              <a:ext cx="0" cy="203200"/>
            </a:xfrm>
            <a:prstGeom prst="line">
              <a:avLst/>
            </a:prstGeom>
            <a:noFill/>
            <a:ln w="12700">
              <a:solidFill>
                <a:schemeClr val="tx1"/>
              </a:solidFill>
              <a:round/>
              <a:headEnd type="none" w="sm" len="sm"/>
              <a:tailEnd type="none" w="sm" len="sm"/>
            </a:ln>
            <a:effectLst/>
          </p:spPr>
          <p:txBody>
            <a:bodyPr/>
            <a:lstStyle/>
            <a:p>
              <a:endParaRPr lang="en-US"/>
            </a:p>
          </p:txBody>
        </p:sp>
        <p:sp>
          <p:nvSpPr>
            <p:cNvPr id="17" name="Line 16"/>
            <p:cNvSpPr>
              <a:spLocks noChangeShapeType="1"/>
            </p:cNvSpPr>
            <p:nvPr/>
          </p:nvSpPr>
          <p:spPr bwMode="auto">
            <a:xfrm>
              <a:off x="5795962" y="5638800"/>
              <a:ext cx="0" cy="203200"/>
            </a:xfrm>
            <a:prstGeom prst="line">
              <a:avLst/>
            </a:prstGeom>
            <a:noFill/>
            <a:ln w="12700">
              <a:solidFill>
                <a:schemeClr val="tx1"/>
              </a:solidFill>
              <a:round/>
              <a:headEnd type="none" w="sm" len="sm"/>
              <a:tailEnd type="none" w="sm" len="sm"/>
            </a:ln>
            <a:effectLst/>
          </p:spPr>
          <p:txBody>
            <a:bodyPr/>
            <a:lstStyle/>
            <a:p>
              <a:endParaRPr lang="en-US"/>
            </a:p>
          </p:txBody>
        </p:sp>
        <p:sp>
          <p:nvSpPr>
            <p:cNvPr id="18" name="Line 17"/>
            <p:cNvSpPr>
              <a:spLocks noChangeShapeType="1"/>
            </p:cNvSpPr>
            <p:nvPr/>
          </p:nvSpPr>
          <p:spPr bwMode="auto">
            <a:xfrm>
              <a:off x="5730875" y="5638800"/>
              <a:ext cx="0" cy="203200"/>
            </a:xfrm>
            <a:prstGeom prst="line">
              <a:avLst/>
            </a:prstGeom>
            <a:noFill/>
            <a:ln w="12700">
              <a:solidFill>
                <a:schemeClr val="tx1"/>
              </a:solidFill>
              <a:round/>
              <a:headEnd type="none" w="sm" len="sm"/>
              <a:tailEnd type="none" w="sm" len="sm"/>
            </a:ln>
            <a:effectLst/>
          </p:spPr>
          <p:txBody>
            <a:bodyPr/>
            <a:lstStyle/>
            <a:p>
              <a:endParaRPr lang="en-US"/>
            </a:p>
          </p:txBody>
        </p:sp>
        <p:sp>
          <p:nvSpPr>
            <p:cNvPr id="19" name="Line 18"/>
            <p:cNvSpPr>
              <a:spLocks noChangeShapeType="1"/>
            </p:cNvSpPr>
            <p:nvPr/>
          </p:nvSpPr>
          <p:spPr bwMode="auto">
            <a:xfrm>
              <a:off x="5665787" y="5638800"/>
              <a:ext cx="0" cy="203200"/>
            </a:xfrm>
            <a:prstGeom prst="line">
              <a:avLst/>
            </a:prstGeom>
            <a:noFill/>
            <a:ln w="12700">
              <a:solidFill>
                <a:schemeClr val="tx1"/>
              </a:solidFill>
              <a:round/>
              <a:headEnd type="none" w="sm" len="sm"/>
              <a:tailEnd type="none" w="sm" len="sm"/>
            </a:ln>
            <a:effectLst/>
          </p:spPr>
          <p:txBody>
            <a:bodyPr/>
            <a:lstStyle/>
            <a:p>
              <a:endParaRPr lang="en-US"/>
            </a:p>
          </p:txBody>
        </p:sp>
        <p:sp>
          <p:nvSpPr>
            <p:cNvPr id="20" name="Line 19"/>
            <p:cNvSpPr>
              <a:spLocks noChangeShapeType="1"/>
            </p:cNvSpPr>
            <p:nvPr/>
          </p:nvSpPr>
          <p:spPr bwMode="auto">
            <a:xfrm>
              <a:off x="3705225" y="5908675"/>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21" name="Line 20"/>
            <p:cNvSpPr>
              <a:spLocks noChangeShapeType="1"/>
            </p:cNvSpPr>
            <p:nvPr/>
          </p:nvSpPr>
          <p:spPr bwMode="auto">
            <a:xfrm>
              <a:off x="3705225" y="6110288"/>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22" name="Line 21"/>
            <p:cNvSpPr>
              <a:spLocks noChangeShapeType="1"/>
            </p:cNvSpPr>
            <p:nvPr/>
          </p:nvSpPr>
          <p:spPr bwMode="auto">
            <a:xfrm>
              <a:off x="4162425" y="59086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23" name="Line 22"/>
            <p:cNvSpPr>
              <a:spLocks noChangeShapeType="1"/>
            </p:cNvSpPr>
            <p:nvPr/>
          </p:nvSpPr>
          <p:spPr bwMode="auto">
            <a:xfrm>
              <a:off x="4097337" y="59086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24" name="Line 23"/>
            <p:cNvSpPr>
              <a:spLocks noChangeShapeType="1"/>
            </p:cNvSpPr>
            <p:nvPr/>
          </p:nvSpPr>
          <p:spPr bwMode="auto">
            <a:xfrm>
              <a:off x="4032250" y="59086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25" name="Line 24"/>
            <p:cNvSpPr>
              <a:spLocks noChangeShapeType="1"/>
            </p:cNvSpPr>
            <p:nvPr/>
          </p:nvSpPr>
          <p:spPr bwMode="auto">
            <a:xfrm>
              <a:off x="3967162" y="5908675"/>
              <a:ext cx="0" cy="201613"/>
            </a:xfrm>
            <a:prstGeom prst="line">
              <a:avLst/>
            </a:prstGeom>
            <a:noFill/>
            <a:ln w="12700">
              <a:solidFill>
                <a:schemeClr val="tx1"/>
              </a:solidFill>
              <a:round/>
              <a:headEnd type="none" w="sm" len="sm"/>
              <a:tailEnd type="none" w="sm" len="sm"/>
            </a:ln>
            <a:effectLst/>
          </p:spPr>
          <p:txBody>
            <a:bodyPr/>
            <a:lstStyle/>
            <a:p>
              <a:endParaRPr lang="en-US"/>
            </a:p>
          </p:txBody>
        </p:sp>
        <p:sp>
          <p:nvSpPr>
            <p:cNvPr id="26" name="Line 25"/>
            <p:cNvSpPr>
              <a:spLocks noChangeShapeType="1"/>
            </p:cNvSpPr>
            <p:nvPr/>
          </p:nvSpPr>
          <p:spPr bwMode="auto">
            <a:xfrm>
              <a:off x="2922587" y="5370513"/>
              <a:ext cx="2416175"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27" name="Line 26"/>
            <p:cNvSpPr>
              <a:spLocks noChangeShapeType="1"/>
            </p:cNvSpPr>
            <p:nvPr/>
          </p:nvSpPr>
          <p:spPr bwMode="auto">
            <a:xfrm>
              <a:off x="2922587" y="5638800"/>
              <a:ext cx="849313" cy="404813"/>
            </a:xfrm>
            <a:prstGeom prst="line">
              <a:avLst/>
            </a:prstGeom>
            <a:noFill/>
            <a:ln w="12700">
              <a:solidFill>
                <a:schemeClr val="tx1"/>
              </a:solidFill>
              <a:round/>
              <a:headEnd type="none" w="sm" len="sm"/>
              <a:tailEnd type="triangle" w="sm" len="sm"/>
            </a:ln>
            <a:effectLst/>
          </p:spPr>
          <p:txBody>
            <a:bodyPr/>
            <a:lstStyle/>
            <a:p>
              <a:endParaRPr lang="en-US"/>
            </a:p>
          </p:txBody>
        </p:sp>
        <p:sp>
          <p:nvSpPr>
            <p:cNvPr id="28" name="Line 27"/>
            <p:cNvSpPr>
              <a:spLocks noChangeShapeType="1"/>
            </p:cNvSpPr>
            <p:nvPr/>
          </p:nvSpPr>
          <p:spPr bwMode="auto">
            <a:xfrm flipV="1">
              <a:off x="5011737" y="5773738"/>
              <a:ext cx="392113" cy="201612"/>
            </a:xfrm>
            <a:prstGeom prst="line">
              <a:avLst/>
            </a:prstGeom>
            <a:noFill/>
            <a:ln w="12700">
              <a:solidFill>
                <a:schemeClr val="tx1"/>
              </a:solidFill>
              <a:round/>
              <a:headEnd type="none" w="sm" len="sm"/>
              <a:tailEnd type="triangle" w="sm" len="sm"/>
            </a:ln>
            <a:effectLst/>
          </p:spPr>
          <p:txBody>
            <a:bodyPr/>
            <a:lstStyle/>
            <a:p>
              <a:endParaRPr lang="en-US"/>
            </a:p>
          </p:txBody>
        </p:sp>
        <p:sp>
          <p:nvSpPr>
            <p:cNvPr id="29" name="Text Box 28"/>
            <p:cNvSpPr txBox="1">
              <a:spLocks noChangeArrowheads="1"/>
            </p:cNvSpPr>
            <p:nvPr/>
          </p:nvSpPr>
          <p:spPr bwMode="auto">
            <a:xfrm>
              <a:off x="2062162" y="5029200"/>
              <a:ext cx="884238" cy="825500"/>
            </a:xfrm>
            <a:prstGeom prst="rect">
              <a:avLst/>
            </a:prstGeom>
            <a:noFill/>
            <a:ln w="12700">
              <a:noFill/>
              <a:miter lim="800000"/>
              <a:headEnd type="none" w="sm" len="sm"/>
              <a:tailEnd type="none" w="sm" len="sm"/>
            </a:ln>
            <a:effectLst/>
          </p:spPr>
          <p:txBody>
            <a:bodyPr wrap="none">
              <a:spAutoFit/>
            </a:bodyPr>
            <a:lstStyle/>
            <a:p>
              <a:r>
                <a:rPr lang="en-US" sz="2400" b="1" baseline="-25000"/>
                <a:t>…</a:t>
              </a:r>
            </a:p>
            <a:p>
              <a:r>
                <a:rPr lang="en-US" sz="2400" b="1" baseline="-25000"/>
                <a:t>Send();</a:t>
              </a:r>
            </a:p>
            <a:p>
              <a:r>
                <a:rPr lang="en-US" sz="2400" b="1" baseline="-25000"/>
                <a:t>… </a:t>
              </a:r>
            </a:p>
          </p:txBody>
        </p:sp>
        <p:sp>
          <p:nvSpPr>
            <p:cNvPr id="30" name="Text Box 29"/>
            <p:cNvSpPr txBox="1">
              <a:spLocks noChangeArrowheads="1"/>
            </p:cNvSpPr>
            <p:nvPr/>
          </p:nvSpPr>
          <p:spPr bwMode="auto">
            <a:xfrm>
              <a:off x="5948362" y="5016500"/>
              <a:ext cx="819150" cy="825500"/>
            </a:xfrm>
            <a:prstGeom prst="rect">
              <a:avLst/>
            </a:prstGeom>
            <a:noFill/>
            <a:ln w="12700">
              <a:noFill/>
              <a:miter lim="800000"/>
              <a:headEnd type="none" w="sm" len="sm"/>
              <a:tailEnd type="none" w="sm" len="sm"/>
            </a:ln>
            <a:effectLst/>
          </p:spPr>
          <p:txBody>
            <a:bodyPr wrap="none">
              <a:spAutoFit/>
            </a:bodyPr>
            <a:lstStyle/>
            <a:p>
              <a:r>
                <a:rPr lang="en-US" sz="2400" b="1" baseline="-25000"/>
                <a:t>…</a:t>
              </a:r>
            </a:p>
            <a:p>
              <a:r>
                <a:rPr lang="en-US" sz="2400" b="1" baseline="-25000"/>
                <a:t>Wait();</a:t>
              </a:r>
            </a:p>
            <a:p>
              <a:r>
                <a:rPr lang="en-US" sz="2400" b="1" baseline="-25000"/>
                <a:t>… </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Kahn processes</a:t>
            </a:r>
            <a:endParaRPr lang="en-US" dirty="0"/>
          </a:p>
        </p:txBody>
      </p:sp>
      <p:sp>
        <p:nvSpPr>
          <p:cNvPr id="3" name="Content Placeholder 2"/>
          <p:cNvSpPr>
            <a:spLocks noGrp="1"/>
          </p:cNvSpPr>
          <p:nvPr>
            <p:ph idx="1"/>
          </p:nvPr>
        </p:nvSpPr>
        <p:spPr>
          <a:xfrm>
            <a:off x="457200" y="990600"/>
            <a:ext cx="8229600" cy="1676400"/>
          </a:xfrm>
        </p:spPr>
        <p:txBody>
          <a:bodyPr>
            <a:normAutofit fontScale="85000" lnSpcReduction="20000"/>
          </a:bodyPr>
          <a:lstStyle/>
          <a:p>
            <a:r>
              <a:rPr lang="en-US" dirty="0" smtClean="0"/>
              <a:t>A C-like function (Kahn used </a:t>
            </a:r>
            <a:r>
              <a:rPr lang="en-US" dirty="0" err="1" smtClean="0"/>
              <a:t>Algol</a:t>
            </a:r>
            <a:r>
              <a:rPr lang="en-US" dirty="0" smtClean="0"/>
              <a:t>)</a:t>
            </a:r>
          </a:p>
          <a:p>
            <a:r>
              <a:rPr lang="en-US" dirty="0" smtClean="0"/>
              <a:t>Arguments include FIFO channels</a:t>
            </a:r>
          </a:p>
          <a:p>
            <a:r>
              <a:rPr lang="en-US" dirty="0" smtClean="0"/>
              <a:t>Language augmented with send() and wait() operations that write and read from channels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31</a:t>
            </a:fld>
            <a:endParaRPr lang="en-US" dirty="0"/>
          </a:p>
        </p:txBody>
      </p:sp>
      <p:sp>
        <p:nvSpPr>
          <p:cNvPr id="5" name="Content Placeholder 2"/>
          <p:cNvSpPr txBox="1">
            <a:spLocks/>
          </p:cNvSpPr>
          <p:nvPr/>
        </p:nvSpPr>
        <p:spPr>
          <a:xfrm>
            <a:off x="457200" y="3238500"/>
            <a:ext cx="4762500" cy="3009900"/>
          </a:xfrm>
          <a:prstGeom prst="rect">
            <a:avLst/>
          </a:prstGeom>
        </p:spPr>
        <p:txBody>
          <a:bodyPr vert="horz" lIns="91440" tIns="45720" rIns="91440" bIns="45720" rtlCol="0">
            <a:normAutofit fontScale="77500" lnSpcReduction="20000"/>
          </a:bodyPr>
          <a:lstStyle/>
          <a:p>
            <a:pPr>
              <a:spcBef>
                <a:spcPct val="0"/>
              </a:spcBef>
              <a:buFont typeface="Wingdings" pitchFamily="2" charset="2"/>
              <a:buNone/>
            </a:pPr>
            <a:r>
              <a:rPr lang="en-US" sz="3200" i="1" dirty="0" smtClean="0"/>
              <a:t>process f(in </a:t>
            </a:r>
            <a:r>
              <a:rPr lang="en-US" sz="3200" i="1" dirty="0" err="1" smtClean="0"/>
              <a:t>int</a:t>
            </a:r>
            <a:r>
              <a:rPr lang="en-US" sz="3200" i="1" dirty="0" smtClean="0"/>
              <a:t> u, in </a:t>
            </a:r>
            <a:r>
              <a:rPr lang="en-US" sz="3200" i="1" dirty="0" err="1" smtClean="0"/>
              <a:t>int</a:t>
            </a:r>
            <a:r>
              <a:rPr lang="en-US" sz="3200" i="1" dirty="0" smtClean="0"/>
              <a:t> v, out </a:t>
            </a:r>
            <a:r>
              <a:rPr lang="en-US" sz="3200" i="1" dirty="0" err="1" smtClean="0"/>
              <a:t>int</a:t>
            </a:r>
            <a:r>
              <a:rPr lang="en-US" sz="3200" i="1" dirty="0" smtClean="0"/>
              <a:t> w)</a:t>
            </a:r>
          </a:p>
          <a:p>
            <a:pPr>
              <a:spcBef>
                <a:spcPct val="0"/>
              </a:spcBef>
              <a:buFont typeface="Wingdings" pitchFamily="2" charset="2"/>
              <a:buNone/>
            </a:pPr>
            <a:r>
              <a:rPr lang="en-US" sz="3200" i="1" dirty="0" smtClean="0"/>
              <a:t>{</a:t>
            </a:r>
          </a:p>
          <a:p>
            <a:pPr>
              <a:spcBef>
                <a:spcPct val="0"/>
              </a:spcBef>
              <a:buFont typeface="Wingdings" pitchFamily="2" charset="2"/>
              <a:buNone/>
            </a:pPr>
            <a:r>
              <a:rPr lang="en-US" sz="3200" i="1" dirty="0" smtClean="0"/>
              <a:t>  </a:t>
            </a:r>
            <a:r>
              <a:rPr lang="en-US" sz="3200" i="1" dirty="0" err="1" smtClean="0"/>
              <a:t>int</a:t>
            </a:r>
            <a:r>
              <a:rPr lang="en-US" sz="3200" i="1" dirty="0" smtClean="0"/>
              <a:t> </a:t>
            </a:r>
            <a:r>
              <a:rPr lang="en-US" sz="3200" i="1" dirty="0" err="1" smtClean="0"/>
              <a:t>i</a:t>
            </a:r>
            <a:r>
              <a:rPr lang="en-US" sz="3200" i="1" dirty="0" smtClean="0"/>
              <a:t>; </a:t>
            </a:r>
            <a:r>
              <a:rPr lang="en-US" sz="3200" i="1" dirty="0" err="1" smtClean="0"/>
              <a:t>bool</a:t>
            </a:r>
            <a:r>
              <a:rPr lang="en-US" sz="3200" i="1" dirty="0" smtClean="0"/>
              <a:t> b = true;</a:t>
            </a:r>
          </a:p>
          <a:p>
            <a:pPr>
              <a:spcBef>
                <a:spcPct val="0"/>
              </a:spcBef>
              <a:buFont typeface="Wingdings" pitchFamily="2" charset="2"/>
              <a:buNone/>
            </a:pPr>
            <a:r>
              <a:rPr lang="en-US" sz="3200" i="1" dirty="0" smtClean="0"/>
              <a:t>  for (;;) {</a:t>
            </a:r>
          </a:p>
          <a:p>
            <a:pPr>
              <a:spcBef>
                <a:spcPct val="0"/>
              </a:spcBef>
              <a:buFont typeface="Wingdings" pitchFamily="2" charset="2"/>
              <a:buNone/>
            </a:pPr>
            <a:r>
              <a:rPr lang="en-US" sz="3200" i="1" dirty="0" smtClean="0"/>
              <a:t>    </a:t>
            </a:r>
            <a:r>
              <a:rPr lang="en-US" sz="3200" i="1" dirty="0" err="1" smtClean="0"/>
              <a:t>i</a:t>
            </a:r>
            <a:r>
              <a:rPr lang="en-US" sz="3200" i="1" dirty="0" smtClean="0"/>
              <a:t> = b ? wait(u) : wait(w);</a:t>
            </a:r>
          </a:p>
          <a:p>
            <a:pPr>
              <a:spcBef>
                <a:spcPct val="0"/>
              </a:spcBef>
              <a:buFont typeface="Wingdings" pitchFamily="2" charset="2"/>
              <a:buNone/>
            </a:pPr>
            <a:r>
              <a:rPr lang="en-US" sz="3200" i="1" dirty="0" smtClean="0"/>
              <a:t>    </a:t>
            </a:r>
            <a:r>
              <a:rPr lang="en-US" sz="3200" i="1" dirty="0" err="1" smtClean="0"/>
              <a:t>printf</a:t>
            </a:r>
            <a:r>
              <a:rPr lang="en-US" sz="3200" i="1" dirty="0" smtClean="0"/>
              <a:t>("%</a:t>
            </a:r>
            <a:r>
              <a:rPr lang="en-US" sz="3200" i="1" dirty="0" err="1" smtClean="0"/>
              <a:t>i</a:t>
            </a:r>
            <a:r>
              <a:rPr lang="en-US" sz="3200" i="1" dirty="0" smtClean="0"/>
              <a:t>\n", </a:t>
            </a:r>
            <a:r>
              <a:rPr lang="en-US" sz="3200" i="1" dirty="0" err="1" smtClean="0"/>
              <a:t>i</a:t>
            </a:r>
            <a:r>
              <a:rPr lang="en-US" sz="3200" i="1" dirty="0" smtClean="0"/>
              <a:t>);</a:t>
            </a:r>
          </a:p>
          <a:p>
            <a:pPr>
              <a:spcBef>
                <a:spcPct val="0"/>
              </a:spcBef>
              <a:buFont typeface="Wingdings" pitchFamily="2" charset="2"/>
              <a:buNone/>
            </a:pPr>
            <a:r>
              <a:rPr lang="en-US" sz="3200" i="1" dirty="0" smtClean="0"/>
              <a:t>    send(</a:t>
            </a:r>
            <a:r>
              <a:rPr lang="en-US" sz="3200" i="1" dirty="0" err="1" smtClean="0"/>
              <a:t>i</a:t>
            </a:r>
            <a:r>
              <a:rPr lang="en-US" sz="3200" i="1" dirty="0" smtClean="0"/>
              <a:t>, w);</a:t>
            </a:r>
          </a:p>
          <a:p>
            <a:pPr>
              <a:spcBef>
                <a:spcPct val="0"/>
              </a:spcBef>
              <a:buFont typeface="Wingdings" pitchFamily="2" charset="2"/>
              <a:buNone/>
            </a:pPr>
            <a:r>
              <a:rPr lang="en-US" sz="3200" i="1" dirty="0" smtClean="0"/>
              <a:t>    b = !b;</a:t>
            </a:r>
          </a:p>
          <a:p>
            <a:pPr>
              <a:spcBef>
                <a:spcPct val="0"/>
              </a:spcBef>
              <a:buFont typeface="Wingdings" pitchFamily="2" charset="2"/>
              <a:buNone/>
            </a:pPr>
            <a:r>
              <a:rPr lang="en-US" sz="3200" i="1" dirty="0" smtClean="0"/>
              <a:t>  }</a:t>
            </a:r>
            <a:endParaRPr lang="en-US" sz="3200" i="1" dirty="0"/>
          </a:p>
        </p:txBody>
      </p:sp>
      <p:grpSp>
        <p:nvGrpSpPr>
          <p:cNvPr id="15" name="Group 14"/>
          <p:cNvGrpSpPr/>
          <p:nvPr/>
        </p:nvGrpSpPr>
        <p:grpSpPr>
          <a:xfrm>
            <a:off x="5295900" y="3390900"/>
            <a:ext cx="3581400" cy="1828800"/>
            <a:chOff x="4876800" y="2667000"/>
            <a:chExt cx="3581400" cy="1828800"/>
          </a:xfrm>
        </p:grpSpPr>
        <p:sp>
          <p:nvSpPr>
            <p:cNvPr id="6" name="Rectangle 4"/>
            <p:cNvSpPr>
              <a:spLocks noChangeArrowheads="1"/>
            </p:cNvSpPr>
            <p:nvPr/>
          </p:nvSpPr>
          <p:spPr bwMode="auto">
            <a:xfrm>
              <a:off x="6172200" y="3200400"/>
              <a:ext cx="1447800" cy="9906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sz="2200"/>
                <a:t>f</a:t>
              </a:r>
            </a:p>
          </p:txBody>
        </p:sp>
        <p:sp>
          <p:nvSpPr>
            <p:cNvPr id="7" name="Line 5"/>
            <p:cNvSpPr>
              <a:spLocks noChangeShapeType="1"/>
            </p:cNvSpPr>
            <p:nvPr/>
          </p:nvSpPr>
          <p:spPr bwMode="auto">
            <a:xfrm>
              <a:off x="5334000" y="2971800"/>
              <a:ext cx="838200" cy="4572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8" name="Line 6"/>
            <p:cNvSpPr>
              <a:spLocks noChangeShapeType="1"/>
            </p:cNvSpPr>
            <p:nvPr/>
          </p:nvSpPr>
          <p:spPr bwMode="auto">
            <a:xfrm flipV="1">
              <a:off x="5334000" y="3810000"/>
              <a:ext cx="838200" cy="4572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 name="Line 7"/>
            <p:cNvSpPr>
              <a:spLocks noChangeShapeType="1"/>
            </p:cNvSpPr>
            <p:nvPr/>
          </p:nvSpPr>
          <p:spPr bwMode="auto">
            <a:xfrm flipV="1">
              <a:off x="7620000" y="3657600"/>
              <a:ext cx="4572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0" name="Text Box 8"/>
            <p:cNvSpPr txBox="1">
              <a:spLocks noChangeArrowheads="1"/>
            </p:cNvSpPr>
            <p:nvPr/>
          </p:nvSpPr>
          <p:spPr bwMode="auto">
            <a:xfrm>
              <a:off x="4876800" y="26670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u</a:t>
              </a:r>
            </a:p>
          </p:txBody>
        </p:sp>
        <p:sp>
          <p:nvSpPr>
            <p:cNvPr id="11" name="Text Box 9"/>
            <p:cNvSpPr txBox="1">
              <a:spLocks noChangeArrowheads="1"/>
            </p:cNvSpPr>
            <p:nvPr/>
          </p:nvSpPr>
          <p:spPr bwMode="auto">
            <a:xfrm>
              <a:off x="4876800" y="4119563"/>
              <a:ext cx="381000" cy="376237"/>
            </a:xfrm>
            <a:prstGeom prst="rect">
              <a:avLst/>
            </a:prstGeom>
            <a:noFill/>
            <a:ln w="25400">
              <a:noFill/>
              <a:miter lim="800000"/>
              <a:headEnd/>
              <a:tailEnd/>
            </a:ln>
            <a:effectLst/>
          </p:spPr>
          <p:txBody>
            <a:bodyPr>
              <a:spAutoFit/>
            </a:bodyPr>
            <a:lstStyle/>
            <a:p>
              <a:pPr>
                <a:lnSpc>
                  <a:spcPct val="85000"/>
                </a:lnSpc>
                <a:spcBef>
                  <a:spcPct val="50000"/>
                </a:spcBef>
              </a:pPr>
              <a:r>
                <a:rPr lang="en-US" sz="2200"/>
                <a:t>v</a:t>
              </a:r>
            </a:p>
          </p:txBody>
        </p:sp>
        <p:sp>
          <p:nvSpPr>
            <p:cNvPr id="12" name="Text Box 10"/>
            <p:cNvSpPr txBox="1">
              <a:spLocks noChangeArrowheads="1"/>
            </p:cNvSpPr>
            <p:nvPr/>
          </p:nvSpPr>
          <p:spPr bwMode="auto">
            <a:xfrm>
              <a:off x="8077200" y="34290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w</a:t>
              </a:r>
            </a:p>
          </p:txBody>
        </p:sp>
      </p:grpSp>
      <p:sp>
        <p:nvSpPr>
          <p:cNvPr id="13" name="Text Box 11"/>
          <p:cNvSpPr txBox="1">
            <a:spLocks noChangeArrowheads="1"/>
          </p:cNvSpPr>
          <p:nvPr/>
        </p:nvSpPr>
        <p:spPr bwMode="auto">
          <a:xfrm>
            <a:off x="5181600" y="5524500"/>
            <a:ext cx="3962400" cy="958211"/>
          </a:xfrm>
          <a:prstGeom prst="rect">
            <a:avLst/>
          </a:prstGeom>
          <a:noFill/>
          <a:ln w="25400">
            <a:noFill/>
            <a:miter lim="800000"/>
            <a:headEnd/>
            <a:tailEnd/>
          </a:ln>
          <a:effectLst/>
        </p:spPr>
        <p:txBody>
          <a:bodyPr>
            <a:spAutoFit/>
          </a:bodyPr>
          <a:lstStyle/>
          <a:p>
            <a:pPr>
              <a:lnSpc>
                <a:spcPct val="85000"/>
              </a:lnSpc>
              <a:spcBef>
                <a:spcPct val="50000"/>
              </a:spcBef>
            </a:pPr>
            <a:r>
              <a:rPr lang="en-US" sz="2200" dirty="0"/>
              <a:t>Process alternately reads from u and v, prints the data value, and writes it to 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Kahn process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32</a:t>
            </a:fld>
            <a:endParaRPr lang="en-US" dirty="0"/>
          </a:p>
        </p:txBody>
      </p:sp>
      <p:sp>
        <p:nvSpPr>
          <p:cNvPr id="5" name="Rectangle 3"/>
          <p:cNvSpPr txBox="1">
            <a:spLocks noChangeArrowheads="1"/>
          </p:cNvSpPr>
          <p:nvPr/>
        </p:nvSpPr>
        <p:spPr>
          <a:xfrm>
            <a:off x="381000" y="1409700"/>
            <a:ext cx="8686800" cy="4784725"/>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 f(in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int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u, in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int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v, out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int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w)</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int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bool</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b = true;</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for (;;) {</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 b ? </a:t>
            </a:r>
            <a:r>
              <a:rPr kumimoji="0" lang="en-US" sz="3200" b="0" i="1" u="none" strike="noStrike" kern="1200" cap="none" spc="0" normalizeH="0" baseline="0" noProof="0" dirty="0" smtClean="0">
                <a:ln>
                  <a:noFill/>
                </a:ln>
                <a:solidFill>
                  <a:srgbClr val="FF0000"/>
                </a:solidFill>
                <a:effectLst/>
                <a:uLnTx/>
                <a:uFillTx/>
                <a:latin typeface="+mn-lt"/>
                <a:ea typeface="+mn-ea"/>
                <a:cs typeface="+mn-cs"/>
              </a:rPr>
              <a:t>wait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(u) : </a:t>
            </a:r>
            <a:r>
              <a:rPr kumimoji="0" lang="en-US" sz="3200" b="0" i="1" u="none" strike="noStrike" kern="1200" cap="none" spc="0" normalizeH="0" baseline="0" noProof="0" dirty="0" smtClean="0">
                <a:ln>
                  <a:noFill/>
                </a:ln>
                <a:solidFill>
                  <a:srgbClr val="FF0000"/>
                </a:solidFill>
                <a:effectLst/>
                <a:uLnTx/>
                <a:uFillTx/>
                <a:latin typeface="+mn-lt"/>
                <a:ea typeface="+mn-ea"/>
                <a:cs typeface="+mn-cs"/>
              </a:rPr>
              <a:t>wait</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(w);</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printf</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\n",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smtClean="0">
                <a:ln>
                  <a:noFill/>
                </a:ln>
                <a:solidFill>
                  <a:srgbClr val="FF0000"/>
                </a:solidFill>
                <a:effectLst/>
                <a:uLnTx/>
                <a:uFillTx/>
                <a:latin typeface="+mn-lt"/>
                <a:ea typeface="+mn-ea"/>
                <a:cs typeface="+mn-cs"/>
              </a:rPr>
              <a:t>send</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w);</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b = !b;</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10"/>
          <p:cNvGrpSpPr>
            <a:grpSpLocks/>
          </p:cNvGrpSpPr>
          <p:nvPr/>
        </p:nvGrpSpPr>
        <p:grpSpPr bwMode="auto">
          <a:xfrm>
            <a:off x="5867400" y="1905000"/>
            <a:ext cx="2743200" cy="1135063"/>
            <a:chOff x="3600" y="936"/>
            <a:chExt cx="1728" cy="715"/>
          </a:xfrm>
        </p:grpSpPr>
        <p:sp>
          <p:nvSpPr>
            <p:cNvPr id="7" name="Text Box 4"/>
            <p:cNvSpPr txBox="1">
              <a:spLocks noChangeArrowheads="1"/>
            </p:cNvSpPr>
            <p:nvPr/>
          </p:nvSpPr>
          <p:spPr bwMode="auto">
            <a:xfrm>
              <a:off x="3984" y="1056"/>
              <a:ext cx="1344" cy="595"/>
            </a:xfrm>
            <a:prstGeom prst="rect">
              <a:avLst/>
            </a:prstGeom>
            <a:noFill/>
            <a:ln w="25400">
              <a:noFill/>
              <a:miter lim="800000"/>
              <a:headEnd/>
              <a:tailEnd/>
            </a:ln>
            <a:effectLst/>
          </p:spPr>
          <p:txBody>
            <a:bodyPr>
              <a:spAutoFit/>
            </a:bodyPr>
            <a:lstStyle/>
            <a:p>
              <a:pPr>
                <a:lnSpc>
                  <a:spcPct val="85000"/>
                </a:lnSpc>
                <a:spcBef>
                  <a:spcPct val="50000"/>
                </a:spcBef>
              </a:pPr>
              <a:r>
                <a:rPr lang="en-US" sz="2200" dirty="0">
                  <a:solidFill>
                    <a:schemeClr val="tx2"/>
                  </a:solidFill>
                </a:rPr>
                <a:t>Process interface includes FIFOs</a:t>
              </a:r>
            </a:p>
          </p:txBody>
        </p:sp>
        <p:sp>
          <p:nvSpPr>
            <p:cNvPr id="8" name="Line 5"/>
            <p:cNvSpPr>
              <a:spLocks noChangeShapeType="1"/>
            </p:cNvSpPr>
            <p:nvPr/>
          </p:nvSpPr>
          <p:spPr bwMode="auto">
            <a:xfrm flipH="1" flipV="1">
              <a:off x="3600" y="936"/>
              <a:ext cx="384" cy="216"/>
            </a:xfrm>
            <a:prstGeom prst="line">
              <a:avLst/>
            </a:prstGeom>
            <a:noFill/>
            <a:ln w="25400">
              <a:solidFill>
                <a:schemeClr val="tx2"/>
              </a:solidFill>
              <a:round/>
              <a:headEnd/>
              <a:tailEnd type="triangle" w="med" len="med"/>
            </a:ln>
            <a:effectLst/>
          </p:spPr>
          <p:txBody>
            <a:bodyPr wrap="none" anchor="ctr"/>
            <a:lstStyle/>
            <a:p>
              <a:endParaRPr lang="en-US"/>
            </a:p>
          </p:txBody>
        </p:sp>
      </p:grpSp>
      <p:grpSp>
        <p:nvGrpSpPr>
          <p:cNvPr id="9" name="Group 11"/>
          <p:cNvGrpSpPr>
            <a:grpSpLocks/>
          </p:cNvGrpSpPr>
          <p:nvPr/>
        </p:nvGrpSpPr>
        <p:grpSpPr bwMode="auto">
          <a:xfrm>
            <a:off x="3733800" y="3619500"/>
            <a:ext cx="4572000" cy="1173163"/>
            <a:chOff x="2256" y="1728"/>
            <a:chExt cx="2880" cy="739"/>
          </a:xfrm>
        </p:grpSpPr>
        <p:sp>
          <p:nvSpPr>
            <p:cNvPr id="10" name="Text Box 6"/>
            <p:cNvSpPr txBox="1">
              <a:spLocks noChangeArrowheads="1"/>
            </p:cNvSpPr>
            <p:nvPr/>
          </p:nvSpPr>
          <p:spPr bwMode="auto">
            <a:xfrm>
              <a:off x="3168" y="1872"/>
              <a:ext cx="1968" cy="595"/>
            </a:xfrm>
            <a:prstGeom prst="rect">
              <a:avLst/>
            </a:prstGeom>
            <a:noFill/>
            <a:ln w="25400">
              <a:noFill/>
              <a:miter lim="800000"/>
              <a:headEnd/>
              <a:tailEnd/>
            </a:ln>
            <a:effectLst/>
          </p:spPr>
          <p:txBody>
            <a:bodyPr>
              <a:spAutoFit/>
            </a:bodyPr>
            <a:lstStyle/>
            <a:p>
              <a:pPr>
                <a:lnSpc>
                  <a:spcPct val="85000"/>
                </a:lnSpc>
                <a:spcBef>
                  <a:spcPct val="50000"/>
                </a:spcBef>
              </a:pPr>
              <a:r>
                <a:rPr lang="en-US" sz="2200" dirty="0">
                  <a:solidFill>
                    <a:schemeClr val="tx2"/>
                  </a:solidFill>
                </a:rPr>
                <a:t>wait() returns the next token in an input FIFO, blocking if it’s empty</a:t>
              </a:r>
            </a:p>
          </p:txBody>
        </p:sp>
        <p:sp>
          <p:nvSpPr>
            <p:cNvPr id="11" name="Line 7"/>
            <p:cNvSpPr>
              <a:spLocks noChangeShapeType="1"/>
            </p:cNvSpPr>
            <p:nvPr/>
          </p:nvSpPr>
          <p:spPr bwMode="auto">
            <a:xfrm flipH="1" flipV="1">
              <a:off x="2256" y="1728"/>
              <a:ext cx="816" cy="240"/>
            </a:xfrm>
            <a:prstGeom prst="line">
              <a:avLst/>
            </a:prstGeom>
            <a:noFill/>
            <a:ln w="25400">
              <a:solidFill>
                <a:schemeClr val="tx2"/>
              </a:solidFill>
              <a:round/>
              <a:headEnd/>
              <a:tailEnd type="triangle" w="med" len="med"/>
            </a:ln>
            <a:effectLst/>
          </p:spPr>
          <p:txBody>
            <a:bodyPr wrap="none" anchor="ctr"/>
            <a:lstStyle/>
            <a:p>
              <a:endParaRPr lang="en-US"/>
            </a:p>
          </p:txBody>
        </p:sp>
      </p:grpSp>
      <p:grpSp>
        <p:nvGrpSpPr>
          <p:cNvPr id="12" name="Group 12"/>
          <p:cNvGrpSpPr>
            <a:grpSpLocks/>
          </p:cNvGrpSpPr>
          <p:nvPr/>
        </p:nvGrpSpPr>
        <p:grpSpPr bwMode="auto">
          <a:xfrm>
            <a:off x="1600200" y="4495800"/>
            <a:ext cx="5410200" cy="1460500"/>
            <a:chOff x="1584" y="2376"/>
            <a:chExt cx="3408" cy="920"/>
          </a:xfrm>
        </p:grpSpPr>
        <p:sp>
          <p:nvSpPr>
            <p:cNvPr id="13" name="Text Box 8"/>
            <p:cNvSpPr txBox="1">
              <a:spLocks noChangeArrowheads="1"/>
            </p:cNvSpPr>
            <p:nvPr/>
          </p:nvSpPr>
          <p:spPr bwMode="auto">
            <a:xfrm>
              <a:off x="2880" y="2880"/>
              <a:ext cx="2112" cy="416"/>
            </a:xfrm>
            <a:prstGeom prst="rect">
              <a:avLst/>
            </a:prstGeom>
            <a:noFill/>
            <a:ln w="25400">
              <a:noFill/>
              <a:miter lim="800000"/>
              <a:headEnd/>
              <a:tailEnd/>
            </a:ln>
            <a:effectLst/>
          </p:spPr>
          <p:txBody>
            <a:bodyPr>
              <a:spAutoFit/>
            </a:bodyPr>
            <a:lstStyle/>
            <a:p>
              <a:pPr>
                <a:lnSpc>
                  <a:spcPct val="85000"/>
                </a:lnSpc>
                <a:spcBef>
                  <a:spcPct val="50000"/>
                </a:spcBef>
              </a:pPr>
              <a:r>
                <a:rPr lang="en-US" sz="2200" dirty="0">
                  <a:solidFill>
                    <a:schemeClr val="tx2"/>
                  </a:solidFill>
                </a:rPr>
                <a:t>send() writes a data value on an output FIFO</a:t>
              </a:r>
            </a:p>
          </p:txBody>
        </p:sp>
        <p:sp>
          <p:nvSpPr>
            <p:cNvPr id="14" name="Line 9"/>
            <p:cNvSpPr>
              <a:spLocks noChangeShapeType="1"/>
            </p:cNvSpPr>
            <p:nvPr/>
          </p:nvSpPr>
          <p:spPr bwMode="auto">
            <a:xfrm flipH="1" flipV="1">
              <a:off x="1584" y="2376"/>
              <a:ext cx="1248" cy="648"/>
            </a:xfrm>
            <a:prstGeom prst="line">
              <a:avLst/>
            </a:prstGeom>
            <a:noFill/>
            <a:ln w="25400">
              <a:solidFill>
                <a:schemeClr val="tx2"/>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Kahn process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33</a:t>
            </a:fld>
            <a:endParaRPr lang="en-US" dirty="0"/>
          </a:p>
        </p:txBody>
      </p:sp>
      <p:sp>
        <p:nvSpPr>
          <p:cNvPr id="5" name="Content Placeholder 2"/>
          <p:cNvSpPr txBox="1">
            <a:spLocks/>
          </p:cNvSpPr>
          <p:nvPr/>
        </p:nvSpPr>
        <p:spPr>
          <a:xfrm>
            <a:off x="228600" y="876300"/>
            <a:ext cx="5067300" cy="2933700"/>
          </a:xfrm>
          <a:prstGeom prst="rect">
            <a:avLst/>
          </a:prstGeom>
        </p:spPr>
        <p:txBody>
          <a:bodyPr vert="horz" lIns="91440" tIns="45720" rIns="91440" bIns="45720" rtlCol="0">
            <a:normAutofit fontScale="77500" lnSpcReduction="20000"/>
          </a:bodyPr>
          <a:lstStyle/>
          <a:p>
            <a:pPr marL="342900" lvl="0" indent="-342900">
              <a:spcBef>
                <a:spcPct val="0"/>
              </a:spcBef>
              <a:defRPr/>
            </a:pPr>
            <a:r>
              <a:rPr lang="en-US" sz="3200" i="1" dirty="0" smtClean="0"/>
              <a:t>process g(in </a:t>
            </a:r>
            <a:r>
              <a:rPr lang="en-US" sz="3200" i="1" dirty="0" err="1" smtClean="0"/>
              <a:t>int</a:t>
            </a:r>
            <a:r>
              <a:rPr lang="en-US" sz="3200" i="1" dirty="0" smtClean="0"/>
              <a:t> u, out </a:t>
            </a:r>
            <a:r>
              <a:rPr lang="en-US" sz="3200" i="1" dirty="0" err="1" smtClean="0"/>
              <a:t>int</a:t>
            </a:r>
            <a:r>
              <a:rPr lang="en-US" sz="3200" i="1" dirty="0" smtClean="0"/>
              <a:t> v, out </a:t>
            </a:r>
            <a:r>
              <a:rPr lang="en-US" sz="3200" i="1" dirty="0" err="1" smtClean="0"/>
              <a:t>int</a:t>
            </a:r>
            <a:r>
              <a:rPr lang="en-US" sz="3200" i="1" dirty="0" smtClean="0"/>
              <a:t> w)</a:t>
            </a:r>
          </a:p>
          <a:p>
            <a:pPr marL="342900" lvl="0" indent="-342900">
              <a:spcBef>
                <a:spcPct val="0"/>
              </a:spcBef>
              <a:defRPr/>
            </a:pPr>
            <a:r>
              <a:rPr lang="en-US" sz="3200" i="1" dirty="0" smtClean="0"/>
              <a:t>{</a:t>
            </a:r>
          </a:p>
          <a:p>
            <a:pPr marL="342900" lvl="0" indent="-342900">
              <a:spcBef>
                <a:spcPct val="0"/>
              </a:spcBef>
              <a:defRPr/>
            </a:pPr>
            <a:r>
              <a:rPr lang="en-US" sz="3200" i="1" dirty="0" smtClean="0"/>
              <a:t>  </a:t>
            </a:r>
            <a:r>
              <a:rPr lang="en-US" sz="3200" i="1" dirty="0" err="1" smtClean="0"/>
              <a:t>int</a:t>
            </a:r>
            <a:r>
              <a:rPr lang="en-US" sz="3200" i="1" dirty="0" smtClean="0"/>
              <a:t> </a:t>
            </a:r>
            <a:r>
              <a:rPr lang="en-US" sz="3200" i="1" dirty="0" err="1" smtClean="0"/>
              <a:t>i</a:t>
            </a:r>
            <a:r>
              <a:rPr lang="en-US" sz="3200" i="1" dirty="0" smtClean="0"/>
              <a:t>; </a:t>
            </a:r>
            <a:r>
              <a:rPr lang="en-US" sz="3200" i="1" dirty="0" err="1" smtClean="0"/>
              <a:t>bool</a:t>
            </a:r>
            <a:r>
              <a:rPr lang="en-US" sz="3200" i="1" dirty="0" smtClean="0"/>
              <a:t> b = true;</a:t>
            </a:r>
          </a:p>
          <a:p>
            <a:pPr marL="342900" lvl="0" indent="-342900">
              <a:spcBef>
                <a:spcPct val="0"/>
              </a:spcBef>
              <a:defRPr/>
            </a:pPr>
            <a:r>
              <a:rPr lang="en-US" sz="3200" i="1" dirty="0" smtClean="0"/>
              <a:t>  for(;;) {</a:t>
            </a:r>
          </a:p>
          <a:p>
            <a:pPr marL="342900" lvl="0" indent="-342900">
              <a:spcBef>
                <a:spcPct val="0"/>
              </a:spcBef>
              <a:defRPr/>
            </a:pPr>
            <a:r>
              <a:rPr lang="en-US" sz="3200" i="1" dirty="0" smtClean="0"/>
              <a:t>    </a:t>
            </a:r>
            <a:r>
              <a:rPr lang="en-US" sz="3200" i="1" dirty="0" err="1" smtClean="0"/>
              <a:t>i</a:t>
            </a:r>
            <a:r>
              <a:rPr lang="en-US" sz="3200" i="1" dirty="0" smtClean="0"/>
              <a:t> = wait(u);</a:t>
            </a:r>
          </a:p>
          <a:p>
            <a:pPr marL="342900" lvl="0" indent="-342900">
              <a:spcBef>
                <a:spcPct val="0"/>
              </a:spcBef>
              <a:defRPr/>
            </a:pPr>
            <a:r>
              <a:rPr lang="en-US" sz="3200" i="1" dirty="0" smtClean="0"/>
              <a:t>    if (b) send(</a:t>
            </a:r>
            <a:r>
              <a:rPr lang="en-US" sz="3200" i="1" dirty="0" err="1" smtClean="0"/>
              <a:t>i</a:t>
            </a:r>
            <a:r>
              <a:rPr lang="en-US" sz="3200" i="1" dirty="0" smtClean="0"/>
              <a:t>, v); else send(</a:t>
            </a:r>
            <a:r>
              <a:rPr lang="en-US" sz="3200" i="1" dirty="0" err="1" smtClean="0"/>
              <a:t>i</a:t>
            </a:r>
            <a:r>
              <a:rPr lang="en-US" sz="3200" i="1" dirty="0" smtClean="0"/>
              <a:t>, w);</a:t>
            </a:r>
          </a:p>
          <a:p>
            <a:pPr marL="342900" lvl="0" indent="-342900">
              <a:spcBef>
                <a:spcPct val="0"/>
              </a:spcBef>
              <a:defRPr/>
            </a:pPr>
            <a:r>
              <a:rPr lang="en-US" sz="3200" i="1" dirty="0" smtClean="0"/>
              <a:t>    b = !b;</a:t>
            </a:r>
          </a:p>
          <a:p>
            <a:pPr marL="342900" lvl="0" indent="-342900">
              <a:spcBef>
                <a:spcPct val="0"/>
              </a:spcBef>
              <a:defRPr/>
            </a:pPr>
            <a:r>
              <a:rPr lang="en-US" sz="3200" i="1" dirty="0" smtClean="0"/>
              <a:t>  }</a:t>
            </a:r>
          </a:p>
          <a:p>
            <a:pPr marL="342900" lvl="0" indent="-342900">
              <a:spcBef>
                <a:spcPct val="0"/>
              </a:spcBef>
              <a:defRPr/>
            </a:pPr>
            <a:r>
              <a:rPr lang="en-US" sz="3200" i="1" dirty="0" smtClean="0"/>
              <a:t>}</a:t>
            </a:r>
            <a:endParaRPr lang="en-US" sz="3200" i="1" dirty="0"/>
          </a:p>
        </p:txBody>
      </p:sp>
      <p:grpSp>
        <p:nvGrpSpPr>
          <p:cNvPr id="14" name="Group 13"/>
          <p:cNvGrpSpPr/>
          <p:nvPr/>
        </p:nvGrpSpPr>
        <p:grpSpPr>
          <a:xfrm>
            <a:off x="5486400" y="1084725"/>
            <a:ext cx="2971800" cy="1290638"/>
            <a:chOff x="5486400" y="2362200"/>
            <a:chExt cx="2971800" cy="1290638"/>
          </a:xfrm>
        </p:grpSpPr>
        <p:sp>
          <p:nvSpPr>
            <p:cNvPr id="6" name="Rectangle 4"/>
            <p:cNvSpPr>
              <a:spLocks noChangeArrowheads="1"/>
            </p:cNvSpPr>
            <p:nvPr/>
          </p:nvSpPr>
          <p:spPr bwMode="auto">
            <a:xfrm>
              <a:off x="6248400" y="2514600"/>
              <a:ext cx="1447800" cy="9906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sz="2200"/>
                <a:t>g</a:t>
              </a:r>
            </a:p>
          </p:txBody>
        </p:sp>
        <p:sp>
          <p:nvSpPr>
            <p:cNvPr id="7" name="Line 5"/>
            <p:cNvSpPr>
              <a:spLocks noChangeShapeType="1"/>
            </p:cNvSpPr>
            <p:nvPr/>
          </p:nvSpPr>
          <p:spPr bwMode="auto">
            <a:xfrm>
              <a:off x="5791200" y="3048000"/>
              <a:ext cx="4572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8" name="Line 6"/>
            <p:cNvSpPr>
              <a:spLocks noChangeShapeType="1"/>
            </p:cNvSpPr>
            <p:nvPr/>
          </p:nvSpPr>
          <p:spPr bwMode="auto">
            <a:xfrm flipV="1">
              <a:off x="7696200" y="2590800"/>
              <a:ext cx="381000" cy="2286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 name="Line 7"/>
            <p:cNvSpPr>
              <a:spLocks noChangeShapeType="1"/>
            </p:cNvSpPr>
            <p:nvPr/>
          </p:nvSpPr>
          <p:spPr bwMode="auto">
            <a:xfrm>
              <a:off x="7696200" y="3200400"/>
              <a:ext cx="381000" cy="2286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0" name="Text Box 8"/>
            <p:cNvSpPr txBox="1">
              <a:spLocks noChangeArrowheads="1"/>
            </p:cNvSpPr>
            <p:nvPr/>
          </p:nvSpPr>
          <p:spPr bwMode="auto">
            <a:xfrm>
              <a:off x="5486400" y="28194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u</a:t>
              </a:r>
            </a:p>
          </p:txBody>
        </p:sp>
        <p:sp>
          <p:nvSpPr>
            <p:cNvPr id="11" name="Text Box 9"/>
            <p:cNvSpPr txBox="1">
              <a:spLocks noChangeArrowheads="1"/>
            </p:cNvSpPr>
            <p:nvPr/>
          </p:nvSpPr>
          <p:spPr bwMode="auto">
            <a:xfrm>
              <a:off x="8077200" y="23622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v</a:t>
              </a:r>
            </a:p>
          </p:txBody>
        </p:sp>
        <p:sp>
          <p:nvSpPr>
            <p:cNvPr id="12" name="Text Box 10"/>
            <p:cNvSpPr txBox="1">
              <a:spLocks noChangeArrowheads="1"/>
            </p:cNvSpPr>
            <p:nvPr/>
          </p:nvSpPr>
          <p:spPr bwMode="auto">
            <a:xfrm>
              <a:off x="8077200" y="32766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w</a:t>
              </a:r>
            </a:p>
          </p:txBody>
        </p:sp>
      </p:grpSp>
      <p:sp>
        <p:nvSpPr>
          <p:cNvPr id="13" name="Text Box 11"/>
          <p:cNvSpPr txBox="1">
            <a:spLocks noChangeArrowheads="1"/>
          </p:cNvSpPr>
          <p:nvPr/>
        </p:nvSpPr>
        <p:spPr bwMode="auto">
          <a:xfrm>
            <a:off x="5105400" y="2761125"/>
            <a:ext cx="3771900" cy="667875"/>
          </a:xfrm>
          <a:prstGeom prst="rect">
            <a:avLst/>
          </a:prstGeom>
          <a:noFill/>
          <a:ln w="25400">
            <a:noFill/>
            <a:miter lim="800000"/>
            <a:headEnd/>
            <a:tailEnd/>
          </a:ln>
          <a:effectLst/>
        </p:spPr>
        <p:txBody>
          <a:bodyPr wrap="square">
            <a:spAutoFit/>
          </a:bodyPr>
          <a:lstStyle/>
          <a:p>
            <a:pPr>
              <a:lnSpc>
                <a:spcPct val="85000"/>
              </a:lnSpc>
              <a:spcBef>
                <a:spcPct val="50000"/>
              </a:spcBef>
            </a:pPr>
            <a:r>
              <a:rPr lang="en-US" sz="2200" dirty="0"/>
              <a:t>Process reads from u and alternately copies it to v and w</a:t>
            </a:r>
          </a:p>
        </p:txBody>
      </p:sp>
      <p:sp>
        <p:nvSpPr>
          <p:cNvPr id="15" name="Content Placeholder 2"/>
          <p:cNvSpPr txBox="1">
            <a:spLocks/>
          </p:cNvSpPr>
          <p:nvPr/>
        </p:nvSpPr>
        <p:spPr>
          <a:xfrm>
            <a:off x="228600" y="3771900"/>
            <a:ext cx="5067300" cy="2933700"/>
          </a:xfrm>
          <a:prstGeom prst="rect">
            <a:avLst/>
          </a:prstGeom>
        </p:spPr>
        <p:txBody>
          <a:bodyPr vert="horz" lIns="91440" tIns="45720" rIns="91440" bIns="45720" rtlCol="0">
            <a:normAutofit fontScale="92500" lnSpcReduction="10000"/>
          </a:bodyPr>
          <a:lstStyle/>
          <a:p>
            <a:pPr>
              <a:spcBef>
                <a:spcPct val="0"/>
              </a:spcBef>
              <a:buFont typeface="Wingdings" pitchFamily="2" charset="2"/>
              <a:buNone/>
            </a:pPr>
            <a:r>
              <a:rPr lang="en-US" sz="2400" i="1" dirty="0" smtClean="0"/>
              <a:t>process h(in </a:t>
            </a:r>
            <a:r>
              <a:rPr lang="en-US" sz="2400" i="1" dirty="0" err="1" smtClean="0"/>
              <a:t>int</a:t>
            </a:r>
            <a:r>
              <a:rPr lang="en-US" sz="2400" i="1" dirty="0" smtClean="0"/>
              <a:t> u, out </a:t>
            </a:r>
            <a:r>
              <a:rPr lang="en-US" sz="2400" i="1" dirty="0" err="1" smtClean="0"/>
              <a:t>int</a:t>
            </a:r>
            <a:r>
              <a:rPr lang="en-US" sz="2400" i="1" dirty="0" smtClean="0"/>
              <a:t> v, </a:t>
            </a:r>
            <a:r>
              <a:rPr lang="en-US" sz="2400" i="1" dirty="0" err="1" smtClean="0"/>
              <a:t>int</a:t>
            </a:r>
            <a:r>
              <a:rPr lang="en-US" sz="2400" i="1" dirty="0" smtClean="0"/>
              <a:t> init)</a:t>
            </a:r>
          </a:p>
          <a:p>
            <a:pPr>
              <a:spcBef>
                <a:spcPct val="0"/>
              </a:spcBef>
              <a:buFont typeface="Wingdings" pitchFamily="2" charset="2"/>
              <a:buNone/>
            </a:pPr>
            <a:r>
              <a:rPr lang="en-US" sz="2400" i="1" dirty="0" smtClean="0"/>
              <a:t>{</a:t>
            </a:r>
          </a:p>
          <a:p>
            <a:pPr>
              <a:spcBef>
                <a:spcPct val="0"/>
              </a:spcBef>
              <a:buFont typeface="Wingdings" pitchFamily="2" charset="2"/>
              <a:buNone/>
            </a:pPr>
            <a:r>
              <a:rPr lang="en-US" sz="2400" i="1" dirty="0" smtClean="0"/>
              <a:t>  </a:t>
            </a:r>
            <a:r>
              <a:rPr lang="en-US" sz="2400" i="1" dirty="0" err="1" smtClean="0"/>
              <a:t>int</a:t>
            </a:r>
            <a:r>
              <a:rPr lang="en-US" sz="2400" i="1" dirty="0" smtClean="0"/>
              <a:t> </a:t>
            </a:r>
            <a:r>
              <a:rPr lang="en-US" sz="2400" i="1" dirty="0" err="1" smtClean="0"/>
              <a:t>i</a:t>
            </a:r>
            <a:r>
              <a:rPr lang="en-US" sz="2400" i="1" dirty="0" smtClean="0"/>
              <a:t> = init;</a:t>
            </a:r>
          </a:p>
          <a:p>
            <a:pPr>
              <a:spcBef>
                <a:spcPct val="0"/>
              </a:spcBef>
              <a:buFont typeface="Wingdings" pitchFamily="2" charset="2"/>
              <a:buNone/>
            </a:pPr>
            <a:r>
              <a:rPr lang="en-US" sz="2400" i="1" dirty="0" smtClean="0"/>
              <a:t>  send(</a:t>
            </a:r>
            <a:r>
              <a:rPr lang="en-US" sz="2400" i="1" dirty="0" err="1" smtClean="0"/>
              <a:t>i</a:t>
            </a:r>
            <a:r>
              <a:rPr lang="en-US" sz="2400" i="1" dirty="0" smtClean="0"/>
              <a:t>, v);</a:t>
            </a:r>
          </a:p>
          <a:p>
            <a:pPr>
              <a:spcBef>
                <a:spcPct val="0"/>
              </a:spcBef>
              <a:buFont typeface="Wingdings" pitchFamily="2" charset="2"/>
              <a:buNone/>
            </a:pPr>
            <a:r>
              <a:rPr lang="en-US" sz="2400" i="1" dirty="0" smtClean="0"/>
              <a:t>  for(;;) {</a:t>
            </a:r>
          </a:p>
          <a:p>
            <a:pPr>
              <a:spcBef>
                <a:spcPct val="0"/>
              </a:spcBef>
              <a:buFont typeface="Wingdings" pitchFamily="2" charset="2"/>
              <a:buNone/>
            </a:pPr>
            <a:r>
              <a:rPr lang="en-US" sz="2400" i="1" dirty="0" smtClean="0"/>
              <a:t>    </a:t>
            </a:r>
            <a:r>
              <a:rPr lang="en-US" sz="2400" i="1" dirty="0" err="1" smtClean="0"/>
              <a:t>i</a:t>
            </a:r>
            <a:r>
              <a:rPr lang="en-US" sz="2400" i="1" dirty="0" smtClean="0"/>
              <a:t> = wait(u);</a:t>
            </a:r>
          </a:p>
          <a:p>
            <a:pPr>
              <a:spcBef>
                <a:spcPct val="0"/>
              </a:spcBef>
              <a:buFont typeface="Wingdings" pitchFamily="2" charset="2"/>
              <a:buNone/>
            </a:pPr>
            <a:r>
              <a:rPr lang="en-US" sz="2400" i="1" dirty="0" smtClean="0"/>
              <a:t>    send(</a:t>
            </a:r>
            <a:r>
              <a:rPr lang="en-US" sz="2400" i="1" dirty="0" err="1" smtClean="0"/>
              <a:t>i</a:t>
            </a:r>
            <a:r>
              <a:rPr lang="en-US" sz="2400" i="1" dirty="0" smtClean="0"/>
              <a:t>, v);</a:t>
            </a:r>
          </a:p>
          <a:p>
            <a:pPr>
              <a:spcBef>
                <a:spcPct val="0"/>
              </a:spcBef>
              <a:buFont typeface="Wingdings" pitchFamily="2" charset="2"/>
              <a:buNone/>
            </a:pPr>
            <a:r>
              <a:rPr lang="en-US" sz="2400" i="1" dirty="0" smtClean="0"/>
              <a:t>  }</a:t>
            </a:r>
          </a:p>
          <a:p>
            <a:pPr>
              <a:spcBef>
                <a:spcPct val="0"/>
              </a:spcBef>
              <a:buFont typeface="Wingdings" pitchFamily="2" charset="2"/>
              <a:buNone/>
            </a:pPr>
            <a:r>
              <a:rPr lang="en-US" sz="2400" i="1" dirty="0" smtClean="0"/>
              <a:t>}</a:t>
            </a:r>
            <a:endParaRPr lang="en-US" sz="3200" i="1" dirty="0"/>
          </a:p>
        </p:txBody>
      </p:sp>
      <p:grpSp>
        <p:nvGrpSpPr>
          <p:cNvPr id="22" name="Group 21"/>
          <p:cNvGrpSpPr/>
          <p:nvPr/>
        </p:nvGrpSpPr>
        <p:grpSpPr>
          <a:xfrm>
            <a:off x="5486400" y="4381500"/>
            <a:ext cx="3124200" cy="990600"/>
            <a:chOff x="5486400" y="3835400"/>
            <a:chExt cx="3124200" cy="990600"/>
          </a:xfrm>
        </p:grpSpPr>
        <p:sp>
          <p:nvSpPr>
            <p:cNvPr id="16" name="Rectangle 4"/>
            <p:cNvSpPr>
              <a:spLocks noChangeArrowheads="1"/>
            </p:cNvSpPr>
            <p:nvPr/>
          </p:nvSpPr>
          <p:spPr bwMode="auto">
            <a:xfrm>
              <a:off x="6248400" y="3835400"/>
              <a:ext cx="1447800" cy="9906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sz="2200"/>
                <a:t>h</a:t>
              </a:r>
            </a:p>
          </p:txBody>
        </p:sp>
        <p:sp>
          <p:nvSpPr>
            <p:cNvPr id="17" name="Line 5"/>
            <p:cNvSpPr>
              <a:spLocks noChangeShapeType="1"/>
            </p:cNvSpPr>
            <p:nvPr/>
          </p:nvSpPr>
          <p:spPr bwMode="auto">
            <a:xfrm>
              <a:off x="5791200" y="4368800"/>
              <a:ext cx="4572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8" name="Line 6"/>
            <p:cNvSpPr>
              <a:spLocks noChangeShapeType="1"/>
            </p:cNvSpPr>
            <p:nvPr/>
          </p:nvSpPr>
          <p:spPr bwMode="auto">
            <a:xfrm flipV="1">
              <a:off x="7696200" y="4368800"/>
              <a:ext cx="5334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9" name="Text Box 8"/>
            <p:cNvSpPr txBox="1">
              <a:spLocks noChangeArrowheads="1"/>
            </p:cNvSpPr>
            <p:nvPr/>
          </p:nvSpPr>
          <p:spPr bwMode="auto">
            <a:xfrm>
              <a:off x="5486400" y="4140200"/>
              <a:ext cx="381000" cy="376238"/>
            </a:xfrm>
            <a:prstGeom prst="rect">
              <a:avLst/>
            </a:prstGeom>
            <a:noFill/>
            <a:ln w="25400">
              <a:noFill/>
              <a:miter lim="800000"/>
              <a:headEnd/>
              <a:tailEnd/>
            </a:ln>
            <a:effectLst/>
          </p:spPr>
          <p:txBody>
            <a:bodyPr>
              <a:spAutoFit/>
            </a:bodyPr>
            <a:lstStyle/>
            <a:p>
              <a:pPr>
                <a:lnSpc>
                  <a:spcPct val="85000"/>
                </a:lnSpc>
                <a:spcBef>
                  <a:spcPct val="50000"/>
                </a:spcBef>
              </a:pPr>
              <a:r>
                <a:rPr lang="en-US" sz="2200"/>
                <a:t>u</a:t>
              </a:r>
            </a:p>
          </p:txBody>
        </p:sp>
        <p:sp>
          <p:nvSpPr>
            <p:cNvPr id="20" name="Text Box 9"/>
            <p:cNvSpPr txBox="1">
              <a:spLocks noChangeArrowheads="1"/>
            </p:cNvSpPr>
            <p:nvPr/>
          </p:nvSpPr>
          <p:spPr bwMode="auto">
            <a:xfrm>
              <a:off x="8229600" y="4144963"/>
              <a:ext cx="381000" cy="376237"/>
            </a:xfrm>
            <a:prstGeom prst="rect">
              <a:avLst/>
            </a:prstGeom>
            <a:noFill/>
            <a:ln w="25400">
              <a:noFill/>
              <a:miter lim="800000"/>
              <a:headEnd/>
              <a:tailEnd/>
            </a:ln>
            <a:effectLst/>
          </p:spPr>
          <p:txBody>
            <a:bodyPr>
              <a:spAutoFit/>
            </a:bodyPr>
            <a:lstStyle/>
            <a:p>
              <a:pPr>
                <a:lnSpc>
                  <a:spcPct val="85000"/>
                </a:lnSpc>
                <a:spcBef>
                  <a:spcPct val="50000"/>
                </a:spcBef>
              </a:pPr>
              <a:r>
                <a:rPr lang="en-US" sz="2200"/>
                <a:t>v</a:t>
              </a:r>
            </a:p>
          </p:txBody>
        </p:sp>
      </p:grpSp>
      <p:sp>
        <p:nvSpPr>
          <p:cNvPr id="21" name="Text Box 11"/>
          <p:cNvSpPr txBox="1">
            <a:spLocks noChangeArrowheads="1"/>
          </p:cNvSpPr>
          <p:nvPr/>
        </p:nvSpPr>
        <p:spPr bwMode="auto">
          <a:xfrm>
            <a:off x="5295900" y="5524500"/>
            <a:ext cx="3733800" cy="667875"/>
          </a:xfrm>
          <a:prstGeom prst="rect">
            <a:avLst/>
          </a:prstGeom>
          <a:noFill/>
          <a:ln w="25400">
            <a:noFill/>
            <a:miter lim="800000"/>
            <a:headEnd/>
            <a:tailEnd/>
          </a:ln>
          <a:effectLst/>
        </p:spPr>
        <p:txBody>
          <a:bodyPr wrap="square">
            <a:spAutoFit/>
          </a:bodyPr>
          <a:lstStyle/>
          <a:p>
            <a:pPr>
              <a:lnSpc>
                <a:spcPct val="85000"/>
              </a:lnSpc>
              <a:spcBef>
                <a:spcPct val="50000"/>
              </a:spcBef>
            </a:pPr>
            <a:r>
              <a:rPr lang="en-US" sz="2200" dirty="0"/>
              <a:t>Process sends initial value, then passes through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Kahn system</a:t>
            </a:r>
            <a:endParaRPr lang="en-US" dirty="0"/>
          </a:p>
        </p:txBody>
      </p:sp>
      <p:sp>
        <p:nvSpPr>
          <p:cNvPr id="3" name="Content Placeholder 2"/>
          <p:cNvSpPr>
            <a:spLocks noGrp="1"/>
          </p:cNvSpPr>
          <p:nvPr>
            <p:ph idx="1"/>
          </p:nvPr>
        </p:nvSpPr>
        <p:spPr>
          <a:xfrm>
            <a:off x="457200" y="1143000"/>
            <a:ext cx="8229600" cy="685800"/>
          </a:xfrm>
        </p:spPr>
        <p:txBody>
          <a:bodyPr/>
          <a:lstStyle/>
          <a:p>
            <a:r>
              <a:rPr lang="en-US" dirty="0" smtClean="0"/>
              <a:t>Prints an alternating sequence of 0’s and 1’s</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34</a:t>
            </a:fld>
            <a:endParaRPr lang="en-US" dirty="0"/>
          </a:p>
        </p:txBody>
      </p:sp>
      <p:sp>
        <p:nvSpPr>
          <p:cNvPr id="5" name="Rectangle 4"/>
          <p:cNvSpPr>
            <a:spLocks noChangeArrowheads="1"/>
          </p:cNvSpPr>
          <p:nvPr/>
        </p:nvSpPr>
        <p:spPr bwMode="auto">
          <a:xfrm>
            <a:off x="5257800" y="3733800"/>
            <a:ext cx="1143000" cy="6858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sz="2200"/>
              <a:t>f</a:t>
            </a:r>
          </a:p>
        </p:txBody>
      </p:sp>
      <p:sp>
        <p:nvSpPr>
          <p:cNvPr id="6" name="Rectangle 5"/>
          <p:cNvSpPr>
            <a:spLocks noChangeArrowheads="1"/>
          </p:cNvSpPr>
          <p:nvPr/>
        </p:nvSpPr>
        <p:spPr bwMode="auto">
          <a:xfrm>
            <a:off x="2743200" y="3733800"/>
            <a:ext cx="1143000" cy="6858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sz="2200"/>
              <a:t>g</a:t>
            </a:r>
          </a:p>
        </p:txBody>
      </p:sp>
      <p:sp>
        <p:nvSpPr>
          <p:cNvPr id="7" name="Rectangle 6"/>
          <p:cNvSpPr>
            <a:spLocks noChangeArrowheads="1"/>
          </p:cNvSpPr>
          <p:nvPr/>
        </p:nvSpPr>
        <p:spPr bwMode="auto">
          <a:xfrm>
            <a:off x="4114800" y="2590800"/>
            <a:ext cx="1143000" cy="6858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a:t>h</a:t>
            </a:r>
          </a:p>
          <a:p>
            <a:pPr algn="ctr">
              <a:lnSpc>
                <a:spcPct val="85000"/>
              </a:lnSpc>
              <a:spcBef>
                <a:spcPct val="50000"/>
              </a:spcBef>
            </a:pPr>
            <a:r>
              <a:rPr lang="en-US"/>
              <a:t>init = 1</a:t>
            </a:r>
          </a:p>
        </p:txBody>
      </p:sp>
      <p:sp>
        <p:nvSpPr>
          <p:cNvPr id="8" name="Rectangle 7"/>
          <p:cNvSpPr>
            <a:spLocks noChangeArrowheads="1"/>
          </p:cNvSpPr>
          <p:nvPr/>
        </p:nvSpPr>
        <p:spPr bwMode="auto">
          <a:xfrm>
            <a:off x="4038600" y="4876800"/>
            <a:ext cx="1143000" cy="685800"/>
          </a:xfrm>
          <a:prstGeom prst="rect">
            <a:avLst/>
          </a:prstGeom>
          <a:noFill/>
          <a:ln w="25400">
            <a:solidFill>
              <a:schemeClr val="tx1"/>
            </a:solidFill>
            <a:miter lim="800000"/>
            <a:headEnd/>
            <a:tailEnd/>
          </a:ln>
          <a:effectLst/>
        </p:spPr>
        <p:txBody>
          <a:bodyPr wrap="none" anchor="ctr"/>
          <a:lstStyle/>
          <a:p>
            <a:pPr algn="ctr">
              <a:lnSpc>
                <a:spcPct val="85000"/>
              </a:lnSpc>
              <a:spcBef>
                <a:spcPct val="50000"/>
              </a:spcBef>
            </a:pPr>
            <a:r>
              <a:rPr lang="en-US"/>
              <a:t>h</a:t>
            </a:r>
          </a:p>
          <a:p>
            <a:pPr algn="ctr">
              <a:lnSpc>
                <a:spcPct val="85000"/>
              </a:lnSpc>
              <a:spcBef>
                <a:spcPct val="50000"/>
              </a:spcBef>
            </a:pPr>
            <a:r>
              <a:rPr lang="en-US"/>
              <a:t>init = 0</a:t>
            </a:r>
          </a:p>
        </p:txBody>
      </p:sp>
      <p:cxnSp>
        <p:nvCxnSpPr>
          <p:cNvPr id="9" name="AutoShape 8"/>
          <p:cNvCxnSpPr>
            <a:cxnSpLocks noChangeShapeType="1"/>
            <a:stCxn id="6" idx="0"/>
            <a:endCxn id="7" idx="1"/>
          </p:cNvCxnSpPr>
          <p:nvPr/>
        </p:nvCxnSpPr>
        <p:spPr bwMode="auto">
          <a:xfrm rot="16200000">
            <a:off x="3314700" y="2933700"/>
            <a:ext cx="787400" cy="787400"/>
          </a:xfrm>
          <a:prstGeom prst="bentConnector2">
            <a:avLst/>
          </a:prstGeom>
          <a:noFill/>
          <a:ln w="25400">
            <a:solidFill>
              <a:schemeClr val="tx1"/>
            </a:solidFill>
            <a:miter lim="800000"/>
            <a:headEnd/>
            <a:tailEnd type="triangle" w="med" len="med"/>
          </a:ln>
          <a:effectLst/>
        </p:spPr>
      </p:cxnSp>
      <p:cxnSp>
        <p:nvCxnSpPr>
          <p:cNvPr id="10" name="AutoShape 9"/>
          <p:cNvCxnSpPr>
            <a:cxnSpLocks noChangeShapeType="1"/>
            <a:stCxn id="7" idx="3"/>
            <a:endCxn id="5" idx="0"/>
          </p:cNvCxnSpPr>
          <p:nvPr/>
        </p:nvCxnSpPr>
        <p:spPr bwMode="auto">
          <a:xfrm>
            <a:off x="5270500" y="2933700"/>
            <a:ext cx="558800" cy="787400"/>
          </a:xfrm>
          <a:prstGeom prst="bentConnector2">
            <a:avLst/>
          </a:prstGeom>
          <a:noFill/>
          <a:ln w="25400">
            <a:solidFill>
              <a:schemeClr val="tx1"/>
            </a:solidFill>
            <a:miter lim="800000"/>
            <a:headEnd/>
            <a:tailEnd type="triangle" w="med" len="med"/>
          </a:ln>
          <a:effectLst/>
        </p:spPr>
      </p:cxnSp>
      <p:cxnSp>
        <p:nvCxnSpPr>
          <p:cNvPr id="11" name="AutoShape 10"/>
          <p:cNvCxnSpPr>
            <a:cxnSpLocks noChangeShapeType="1"/>
            <a:stCxn id="8" idx="3"/>
          </p:cNvCxnSpPr>
          <p:nvPr/>
        </p:nvCxnSpPr>
        <p:spPr bwMode="auto">
          <a:xfrm flipV="1">
            <a:off x="5194300" y="4419600"/>
            <a:ext cx="673100" cy="800100"/>
          </a:xfrm>
          <a:prstGeom prst="bentConnector2">
            <a:avLst/>
          </a:prstGeom>
          <a:noFill/>
          <a:ln w="25400">
            <a:solidFill>
              <a:schemeClr val="tx1"/>
            </a:solidFill>
            <a:miter lim="800000"/>
            <a:headEnd/>
            <a:tailEnd type="triangle" w="med" len="med"/>
          </a:ln>
          <a:effectLst/>
        </p:spPr>
      </p:cxnSp>
      <p:cxnSp>
        <p:nvCxnSpPr>
          <p:cNvPr id="12" name="AutoShape 11"/>
          <p:cNvCxnSpPr>
            <a:cxnSpLocks noChangeShapeType="1"/>
            <a:stCxn id="6" idx="2"/>
            <a:endCxn id="8" idx="1"/>
          </p:cNvCxnSpPr>
          <p:nvPr/>
        </p:nvCxnSpPr>
        <p:spPr bwMode="auto">
          <a:xfrm rot="16200000" flipH="1">
            <a:off x="3276600" y="4470400"/>
            <a:ext cx="787400" cy="711200"/>
          </a:xfrm>
          <a:prstGeom prst="bentConnector2">
            <a:avLst/>
          </a:prstGeom>
          <a:noFill/>
          <a:ln w="25400">
            <a:solidFill>
              <a:schemeClr val="tx1"/>
            </a:solidFill>
            <a:miter lim="800000"/>
            <a:headEnd/>
            <a:tailEnd type="triangle" w="med" len="med"/>
          </a:ln>
          <a:effectLst/>
        </p:spPr>
      </p:cxnSp>
      <p:cxnSp>
        <p:nvCxnSpPr>
          <p:cNvPr id="13" name="AutoShape 12"/>
          <p:cNvCxnSpPr>
            <a:cxnSpLocks noChangeShapeType="1"/>
            <a:stCxn id="5" idx="1"/>
            <a:endCxn id="6" idx="3"/>
          </p:cNvCxnSpPr>
          <p:nvPr/>
        </p:nvCxnSpPr>
        <p:spPr bwMode="auto">
          <a:xfrm rot="10800000">
            <a:off x="3898900" y="4076700"/>
            <a:ext cx="1346200" cy="0"/>
          </a:xfrm>
          <a:prstGeom prst="straightConnector1">
            <a:avLst/>
          </a:prstGeom>
          <a:noFill/>
          <a:ln w="25400">
            <a:solidFill>
              <a:schemeClr val="tx1"/>
            </a:solidFill>
            <a:round/>
            <a:headEnd/>
            <a:tailEnd type="triangle" w="med" len="med"/>
          </a:ln>
          <a:effectLst/>
        </p:spPr>
      </p:cxnSp>
      <p:sp>
        <p:nvSpPr>
          <p:cNvPr id="14" name="Text Box 13"/>
          <p:cNvSpPr txBox="1">
            <a:spLocks noChangeArrowheads="1"/>
          </p:cNvSpPr>
          <p:nvPr/>
        </p:nvSpPr>
        <p:spPr bwMode="auto">
          <a:xfrm>
            <a:off x="2286000" y="2133600"/>
            <a:ext cx="4876800" cy="382669"/>
          </a:xfrm>
          <a:prstGeom prst="rect">
            <a:avLst/>
          </a:prstGeom>
          <a:noFill/>
          <a:ln w="25400">
            <a:noFill/>
            <a:miter lim="800000"/>
            <a:headEnd/>
            <a:tailEnd/>
          </a:ln>
          <a:effectLst/>
        </p:spPr>
        <p:txBody>
          <a:bodyPr>
            <a:spAutoFit/>
          </a:bodyPr>
          <a:lstStyle/>
          <a:p>
            <a:pPr>
              <a:lnSpc>
                <a:spcPct val="85000"/>
              </a:lnSpc>
              <a:spcBef>
                <a:spcPct val="50000"/>
              </a:spcBef>
            </a:pPr>
            <a:r>
              <a:rPr lang="en-US" sz="2200" dirty="0"/>
              <a:t>Emits a 1 then copies input to output</a:t>
            </a:r>
          </a:p>
        </p:txBody>
      </p:sp>
      <p:sp>
        <p:nvSpPr>
          <p:cNvPr id="15" name="Text Box 14"/>
          <p:cNvSpPr txBox="1">
            <a:spLocks noChangeArrowheads="1"/>
          </p:cNvSpPr>
          <p:nvPr/>
        </p:nvSpPr>
        <p:spPr bwMode="auto">
          <a:xfrm>
            <a:off x="2286000" y="5715000"/>
            <a:ext cx="4876800" cy="382669"/>
          </a:xfrm>
          <a:prstGeom prst="rect">
            <a:avLst/>
          </a:prstGeom>
          <a:noFill/>
          <a:ln w="25400">
            <a:noFill/>
            <a:miter lim="800000"/>
            <a:headEnd/>
            <a:tailEnd/>
          </a:ln>
          <a:effectLst/>
        </p:spPr>
        <p:txBody>
          <a:bodyPr>
            <a:spAutoFit/>
          </a:bodyPr>
          <a:lstStyle/>
          <a:p>
            <a:pPr>
              <a:lnSpc>
                <a:spcPct val="85000"/>
              </a:lnSpc>
              <a:spcBef>
                <a:spcPct val="50000"/>
              </a:spcBef>
            </a:pPr>
            <a:r>
              <a:rPr lang="en-US" sz="2200"/>
              <a:t>Emits a 0 then copies input to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Determinacy</a:t>
            </a:r>
            <a:endParaRPr lang="en-US" dirty="0"/>
          </a:p>
        </p:txBody>
      </p:sp>
      <p:sp>
        <p:nvSpPr>
          <p:cNvPr id="3" name="Content Placeholder 2"/>
          <p:cNvSpPr>
            <a:spLocks noGrp="1"/>
          </p:cNvSpPr>
          <p:nvPr>
            <p:ph idx="1"/>
          </p:nvPr>
        </p:nvSpPr>
        <p:spPr>
          <a:xfrm>
            <a:off x="457200" y="2324100"/>
            <a:ext cx="8229600" cy="4267200"/>
          </a:xfrm>
        </p:spPr>
        <p:txBody>
          <a:bodyPr>
            <a:normAutofit fontScale="92500" lnSpcReduction="20000"/>
          </a:bodyPr>
          <a:lstStyle/>
          <a:p>
            <a:r>
              <a:rPr lang="en-US" dirty="0" smtClean="0"/>
              <a:t>Process: “continuous mapping” of input sequence to output sequences </a:t>
            </a:r>
          </a:p>
          <a:p>
            <a:r>
              <a:rPr lang="en-US" dirty="0" smtClean="0"/>
              <a:t>Continuity: process uses prefix of input sequences to produce prefix of output sequences. Adding more tokens does not change the tokens already produced</a:t>
            </a:r>
          </a:p>
          <a:p>
            <a:r>
              <a:rPr lang="en-US" dirty="0" smtClean="0"/>
              <a:t>The state of each process depends on token values rather than their arrival time </a:t>
            </a:r>
          </a:p>
          <a:p>
            <a:r>
              <a:rPr lang="en-US" dirty="0" smtClean="0"/>
              <a:t>Unbounded FIFO: the speed of the two processes does not affect the sequence of data values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35</a:t>
            </a:fld>
            <a:endParaRPr lang="en-US" dirty="0"/>
          </a:p>
        </p:txBody>
      </p:sp>
      <p:grpSp>
        <p:nvGrpSpPr>
          <p:cNvPr id="16" name="Group 15"/>
          <p:cNvGrpSpPr/>
          <p:nvPr/>
        </p:nvGrpSpPr>
        <p:grpSpPr>
          <a:xfrm>
            <a:off x="1676400" y="1257300"/>
            <a:ext cx="4876800" cy="838200"/>
            <a:chOff x="1676400" y="1905000"/>
            <a:chExt cx="4876800" cy="838200"/>
          </a:xfrm>
        </p:grpSpPr>
        <p:sp>
          <p:nvSpPr>
            <p:cNvPr id="5" name="Rectangle 4"/>
            <p:cNvSpPr>
              <a:spLocks noChangeArrowheads="1"/>
            </p:cNvSpPr>
            <p:nvPr/>
          </p:nvSpPr>
          <p:spPr bwMode="auto">
            <a:xfrm>
              <a:off x="4016375" y="2003425"/>
              <a:ext cx="784225" cy="739775"/>
            </a:xfrm>
            <a:prstGeom prst="rect">
              <a:avLst/>
            </a:prstGeom>
            <a:solidFill>
              <a:srgbClr val="FFFF66"/>
            </a:solidFill>
            <a:ln w="12700">
              <a:solidFill>
                <a:schemeClr val="tx1"/>
              </a:solidFill>
              <a:miter lim="800000"/>
              <a:headEnd type="none" w="sm" len="sm"/>
              <a:tailEnd type="none" w="sm" len="sm"/>
            </a:ln>
            <a:effectLst/>
          </p:spPr>
          <p:txBody>
            <a:bodyPr wrap="none" anchor="ctr"/>
            <a:lstStyle/>
            <a:p>
              <a:pPr algn="ctr"/>
              <a:r>
                <a:rPr lang="en-US" sz="3200" b="1" baseline="-25000" dirty="0">
                  <a:latin typeface="Book Antiqua" pitchFamily="18" charset="0"/>
                </a:rPr>
                <a:t>F</a:t>
              </a:r>
            </a:p>
          </p:txBody>
        </p:sp>
        <p:sp>
          <p:nvSpPr>
            <p:cNvPr id="6" name="Line 5"/>
            <p:cNvSpPr>
              <a:spLocks noChangeShapeType="1"/>
            </p:cNvSpPr>
            <p:nvPr/>
          </p:nvSpPr>
          <p:spPr bwMode="auto">
            <a:xfrm>
              <a:off x="3494088" y="2259013"/>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7" name="Line 6"/>
            <p:cNvSpPr>
              <a:spLocks noChangeShapeType="1"/>
            </p:cNvSpPr>
            <p:nvPr/>
          </p:nvSpPr>
          <p:spPr bwMode="auto">
            <a:xfrm>
              <a:off x="3494088" y="2460625"/>
              <a:ext cx="457200" cy="0"/>
            </a:xfrm>
            <a:prstGeom prst="line">
              <a:avLst/>
            </a:prstGeom>
            <a:noFill/>
            <a:ln w="12700">
              <a:solidFill>
                <a:schemeClr val="tx1"/>
              </a:solidFill>
              <a:round/>
              <a:headEnd type="none" w="sm" len="sm"/>
              <a:tailEnd type="none" w="sm" len="sm"/>
            </a:ln>
            <a:effectLst/>
          </p:spPr>
          <p:txBody>
            <a:bodyPr/>
            <a:lstStyle/>
            <a:p>
              <a:endParaRPr lang="en-US"/>
            </a:p>
          </p:txBody>
        </p:sp>
        <p:sp>
          <p:nvSpPr>
            <p:cNvPr id="8" name="Line 7"/>
            <p:cNvSpPr>
              <a:spLocks noChangeShapeType="1"/>
            </p:cNvSpPr>
            <p:nvPr/>
          </p:nvSpPr>
          <p:spPr bwMode="auto">
            <a:xfrm>
              <a:off x="3951288" y="2259013"/>
              <a:ext cx="0" cy="201612"/>
            </a:xfrm>
            <a:prstGeom prst="line">
              <a:avLst/>
            </a:prstGeom>
            <a:noFill/>
            <a:ln w="12700">
              <a:solidFill>
                <a:schemeClr val="tx1"/>
              </a:solidFill>
              <a:round/>
              <a:headEnd type="none" w="sm" len="sm"/>
              <a:tailEnd type="none" w="sm" len="sm"/>
            </a:ln>
            <a:effectLst/>
          </p:spPr>
          <p:txBody>
            <a:bodyPr/>
            <a:lstStyle/>
            <a:p>
              <a:endParaRPr lang="en-US"/>
            </a:p>
          </p:txBody>
        </p:sp>
        <p:sp>
          <p:nvSpPr>
            <p:cNvPr id="9" name="Line 8"/>
            <p:cNvSpPr>
              <a:spLocks noChangeShapeType="1"/>
            </p:cNvSpPr>
            <p:nvPr/>
          </p:nvSpPr>
          <p:spPr bwMode="auto">
            <a:xfrm>
              <a:off x="3886200" y="2259013"/>
              <a:ext cx="0" cy="201612"/>
            </a:xfrm>
            <a:prstGeom prst="line">
              <a:avLst/>
            </a:prstGeom>
            <a:noFill/>
            <a:ln w="12700">
              <a:solidFill>
                <a:schemeClr val="tx1"/>
              </a:solidFill>
              <a:round/>
              <a:headEnd type="none" w="sm" len="sm"/>
              <a:tailEnd type="none" w="sm" len="sm"/>
            </a:ln>
            <a:effectLst/>
          </p:spPr>
          <p:txBody>
            <a:bodyPr/>
            <a:lstStyle/>
            <a:p>
              <a:endParaRPr lang="en-US"/>
            </a:p>
          </p:txBody>
        </p:sp>
        <p:sp>
          <p:nvSpPr>
            <p:cNvPr id="10" name="Line 9"/>
            <p:cNvSpPr>
              <a:spLocks noChangeShapeType="1"/>
            </p:cNvSpPr>
            <p:nvPr/>
          </p:nvSpPr>
          <p:spPr bwMode="auto">
            <a:xfrm>
              <a:off x="3821113" y="2259013"/>
              <a:ext cx="0" cy="201612"/>
            </a:xfrm>
            <a:prstGeom prst="line">
              <a:avLst/>
            </a:prstGeom>
            <a:noFill/>
            <a:ln w="12700">
              <a:solidFill>
                <a:schemeClr val="tx1"/>
              </a:solidFill>
              <a:round/>
              <a:headEnd type="none" w="sm" len="sm"/>
              <a:tailEnd type="none" w="sm" len="sm"/>
            </a:ln>
            <a:effectLst/>
          </p:spPr>
          <p:txBody>
            <a:bodyPr/>
            <a:lstStyle/>
            <a:p>
              <a:endParaRPr lang="en-US"/>
            </a:p>
          </p:txBody>
        </p:sp>
        <p:sp>
          <p:nvSpPr>
            <p:cNvPr id="11" name="Line 10"/>
            <p:cNvSpPr>
              <a:spLocks noChangeShapeType="1"/>
            </p:cNvSpPr>
            <p:nvPr/>
          </p:nvSpPr>
          <p:spPr bwMode="auto">
            <a:xfrm>
              <a:off x="3756025" y="2259013"/>
              <a:ext cx="0" cy="201612"/>
            </a:xfrm>
            <a:prstGeom prst="line">
              <a:avLst/>
            </a:prstGeom>
            <a:noFill/>
            <a:ln w="12700">
              <a:solidFill>
                <a:schemeClr val="tx1"/>
              </a:solidFill>
              <a:round/>
              <a:headEnd type="none" w="sm" len="sm"/>
              <a:tailEnd type="none" w="sm" len="sm"/>
            </a:ln>
            <a:effectLst/>
          </p:spPr>
          <p:txBody>
            <a:bodyPr/>
            <a:lstStyle/>
            <a:p>
              <a:endParaRPr lang="en-US"/>
            </a:p>
          </p:txBody>
        </p:sp>
        <p:sp>
          <p:nvSpPr>
            <p:cNvPr id="12" name="Line 11"/>
            <p:cNvSpPr>
              <a:spLocks noChangeShapeType="1"/>
            </p:cNvSpPr>
            <p:nvPr/>
          </p:nvSpPr>
          <p:spPr bwMode="auto">
            <a:xfrm>
              <a:off x="4800600" y="2362200"/>
              <a:ext cx="1752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13" name="Text Box 12"/>
            <p:cNvSpPr txBox="1">
              <a:spLocks noChangeArrowheads="1"/>
            </p:cNvSpPr>
            <p:nvPr/>
          </p:nvSpPr>
          <p:spPr bwMode="auto">
            <a:xfrm>
              <a:off x="1816100" y="1914525"/>
              <a:ext cx="1313180" cy="420628"/>
            </a:xfrm>
            <a:prstGeom prst="rect">
              <a:avLst/>
            </a:prstGeom>
            <a:noFill/>
            <a:ln w="12700">
              <a:noFill/>
              <a:miter lim="800000"/>
              <a:headEnd type="none" w="sm" len="sm"/>
              <a:tailEnd type="none" w="sm" len="sm"/>
            </a:ln>
            <a:effectLst/>
          </p:spPr>
          <p:txBody>
            <a:bodyPr wrap="none">
              <a:spAutoFit/>
            </a:bodyPr>
            <a:lstStyle/>
            <a:p>
              <a:r>
                <a:rPr lang="en-US" sz="3200" b="1" baseline="-25000" dirty="0"/>
                <a:t>x1,x2,x3…</a:t>
              </a:r>
            </a:p>
          </p:txBody>
        </p:sp>
        <p:sp>
          <p:nvSpPr>
            <p:cNvPr id="14" name="Text Box 13"/>
            <p:cNvSpPr txBox="1">
              <a:spLocks noChangeArrowheads="1"/>
            </p:cNvSpPr>
            <p:nvPr/>
          </p:nvSpPr>
          <p:spPr bwMode="auto">
            <a:xfrm>
              <a:off x="5029200" y="1905000"/>
              <a:ext cx="1327608" cy="420628"/>
            </a:xfrm>
            <a:prstGeom prst="rect">
              <a:avLst/>
            </a:prstGeom>
            <a:noFill/>
            <a:ln w="12700">
              <a:noFill/>
              <a:miter lim="800000"/>
              <a:headEnd type="none" w="sm" len="sm"/>
              <a:tailEnd type="none" w="sm" len="sm"/>
            </a:ln>
            <a:effectLst/>
          </p:spPr>
          <p:txBody>
            <a:bodyPr wrap="none">
              <a:spAutoFit/>
            </a:bodyPr>
            <a:lstStyle/>
            <a:p>
              <a:r>
                <a:rPr lang="en-US" sz="3200" b="1" baseline="-25000" dirty="0"/>
                <a:t>y1,y2,y3…</a:t>
              </a:r>
            </a:p>
          </p:txBody>
        </p:sp>
        <p:sp>
          <p:nvSpPr>
            <p:cNvPr id="15" name="Line 14"/>
            <p:cNvSpPr>
              <a:spLocks noChangeShapeType="1"/>
            </p:cNvSpPr>
            <p:nvPr/>
          </p:nvSpPr>
          <p:spPr bwMode="auto">
            <a:xfrm>
              <a:off x="1676400" y="2362200"/>
              <a:ext cx="1752600" cy="0"/>
            </a:xfrm>
            <a:prstGeom prst="line">
              <a:avLst/>
            </a:prstGeom>
            <a:noFill/>
            <a:ln w="12700">
              <a:solidFill>
                <a:schemeClr val="tx1"/>
              </a:solidFill>
              <a:round/>
              <a:headEnd type="none" w="sm" len="sm"/>
              <a:tailEnd type="triangle" w="sm" len="sm"/>
            </a:ln>
            <a:effectLst/>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Determinism</a:t>
            </a:r>
            <a:endParaRPr lang="en-US" dirty="0"/>
          </a:p>
        </p:txBody>
      </p:sp>
      <p:sp>
        <p:nvSpPr>
          <p:cNvPr id="3" name="Content Placeholder 2"/>
          <p:cNvSpPr>
            <a:spLocks noGrp="1"/>
          </p:cNvSpPr>
          <p:nvPr>
            <p:ph idx="1"/>
          </p:nvPr>
        </p:nvSpPr>
        <p:spPr>
          <a:xfrm>
            <a:off x="457200" y="1333500"/>
            <a:ext cx="8229600" cy="5257800"/>
          </a:xfrm>
        </p:spPr>
        <p:txBody>
          <a:bodyPr>
            <a:normAutofit/>
          </a:bodyPr>
          <a:lstStyle/>
          <a:p>
            <a:pPr>
              <a:lnSpc>
                <a:spcPct val="83000"/>
              </a:lnSpc>
            </a:pPr>
            <a:r>
              <a:rPr lang="en-US" dirty="0" smtClean="0"/>
              <a:t>Because a process can’t check the contents of buffers, only read from them, each process only sees sequence of data values coming in on buffers</a:t>
            </a:r>
          </a:p>
          <a:p>
            <a:pPr>
              <a:lnSpc>
                <a:spcPct val="83000"/>
              </a:lnSpc>
            </a:pPr>
            <a:r>
              <a:rPr lang="en-US" dirty="0" smtClean="0"/>
              <a:t>Behavior of process:</a:t>
            </a:r>
          </a:p>
          <a:p>
            <a:pPr lvl="1">
              <a:lnSpc>
                <a:spcPct val="83000"/>
              </a:lnSpc>
            </a:pPr>
            <a:r>
              <a:rPr lang="en-US" dirty="0" smtClean="0"/>
              <a:t>Compute … read … compute … write … read … compute</a:t>
            </a:r>
          </a:p>
          <a:p>
            <a:pPr>
              <a:lnSpc>
                <a:spcPct val="83000"/>
              </a:lnSpc>
            </a:pPr>
            <a:r>
              <a:rPr lang="en-US" dirty="0" smtClean="0"/>
              <a:t>Values written only depend on program state</a:t>
            </a:r>
          </a:p>
          <a:p>
            <a:pPr>
              <a:lnSpc>
                <a:spcPct val="83000"/>
              </a:lnSpc>
            </a:pPr>
            <a:r>
              <a:rPr lang="en-US" dirty="0" smtClean="0"/>
              <a:t>Computation only depends on program state</a:t>
            </a:r>
          </a:p>
          <a:p>
            <a:pPr>
              <a:lnSpc>
                <a:spcPct val="83000"/>
              </a:lnSpc>
            </a:pPr>
            <a:r>
              <a:rPr lang="en-US" dirty="0" smtClean="0"/>
              <a:t>Reads always return sequence of data values, nothing more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Determinism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Another way to see it:</a:t>
            </a:r>
          </a:p>
          <a:p>
            <a:r>
              <a:rPr lang="en-US" dirty="0" smtClean="0"/>
              <a:t>If I’m a process, I am only affected by the sequence of tokens on my inputs</a:t>
            </a:r>
          </a:p>
          <a:p>
            <a:r>
              <a:rPr lang="en-US" dirty="0" smtClean="0"/>
              <a:t>I can’t tell whether they arrive early, late, or in what order</a:t>
            </a:r>
          </a:p>
          <a:p>
            <a:r>
              <a:rPr lang="en-US" dirty="0" smtClean="0"/>
              <a:t>I will behave the same in any case</a:t>
            </a:r>
          </a:p>
          <a:p>
            <a:r>
              <a:rPr lang="en-US" dirty="0" smtClean="0"/>
              <a:t>Thus, the sequence of tokens I put on my outputs is the same regardless of the timing of the tokens on my inputs</a:t>
            </a:r>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t>
            </a:r>
            <a:r>
              <a:rPr lang="en-US" dirty="0" err="1" smtClean="0"/>
              <a:t>Nondeterminism</a:t>
            </a:r>
            <a:endParaRPr lang="en-US" dirty="0"/>
          </a:p>
        </p:txBody>
      </p:sp>
      <p:sp>
        <p:nvSpPr>
          <p:cNvPr id="3" name="Content Placeholder 2"/>
          <p:cNvSpPr>
            <a:spLocks noGrp="1"/>
          </p:cNvSpPr>
          <p:nvPr>
            <p:ph idx="1"/>
          </p:nvPr>
        </p:nvSpPr>
        <p:spPr/>
        <p:txBody>
          <a:bodyPr/>
          <a:lstStyle/>
          <a:p>
            <a:r>
              <a:rPr lang="en-US" dirty="0" smtClean="0"/>
              <a:t>Allow processes to test for emptiness</a:t>
            </a:r>
          </a:p>
          <a:p>
            <a:r>
              <a:rPr lang="en-US" dirty="0" smtClean="0"/>
              <a:t>Allow processes themselves to be </a:t>
            </a:r>
            <a:r>
              <a:rPr lang="en-US" dirty="0" err="1" smtClean="0"/>
              <a:t>nondeterminate</a:t>
            </a:r>
            <a:endParaRPr lang="en-US" dirty="0" smtClean="0"/>
          </a:p>
          <a:p>
            <a:r>
              <a:rPr lang="en-US" dirty="0" smtClean="0"/>
              <a:t>Allow more than one process to read from a channel</a:t>
            </a:r>
          </a:p>
          <a:p>
            <a:r>
              <a:rPr lang="en-US" dirty="0" smtClean="0"/>
              <a:t>Allow more than one process to write to a channel</a:t>
            </a:r>
          </a:p>
          <a:p>
            <a:r>
              <a:rPr lang="en-US" dirty="0" smtClean="0"/>
              <a:t>Allow processes to share a variable</a:t>
            </a:r>
          </a:p>
        </p:txBody>
      </p:sp>
      <p:sp>
        <p:nvSpPr>
          <p:cNvPr id="4" name="Slide Number Placeholder 3"/>
          <p:cNvSpPr>
            <a:spLocks noGrp="1"/>
          </p:cNvSpPr>
          <p:nvPr>
            <p:ph type="sldNum" sz="quarter" idx="12"/>
          </p:nvPr>
        </p:nvSpPr>
        <p:spPr/>
        <p:txBody>
          <a:bodyPr/>
          <a:lstStyle/>
          <a:p>
            <a:fld id="{A13A2B9E-B16C-4C43-A38A-022099A1C25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Scheduling Kahn Networks</a:t>
            </a:r>
            <a:endParaRPr lang="en-US" dirty="0"/>
          </a:p>
        </p:txBody>
      </p:sp>
      <p:sp>
        <p:nvSpPr>
          <p:cNvPr id="3" name="Content Placeholder 2"/>
          <p:cNvSpPr>
            <a:spLocks noGrp="1"/>
          </p:cNvSpPr>
          <p:nvPr>
            <p:ph idx="1"/>
          </p:nvPr>
        </p:nvSpPr>
        <p:spPr>
          <a:xfrm>
            <a:off x="228600" y="1143000"/>
            <a:ext cx="8686800" cy="5372100"/>
          </a:xfrm>
        </p:spPr>
        <p:txBody>
          <a:bodyPr>
            <a:normAutofit fontScale="92500" lnSpcReduction="20000"/>
          </a:bodyPr>
          <a:lstStyle/>
          <a:p>
            <a:r>
              <a:rPr lang="en-US" dirty="0" smtClean="0"/>
              <a:t>Challenge is running processes without accumulating tokens</a:t>
            </a:r>
          </a:p>
          <a:p>
            <a:r>
              <a:rPr lang="en-US" dirty="0" smtClean="0"/>
              <a:t>Apparent solution: only run a process whose outputs are being actively solicited</a:t>
            </a:r>
          </a:p>
          <a:p>
            <a:r>
              <a:rPr lang="en-US" dirty="0" smtClean="0"/>
              <a:t>Not all systems can be scheduled without token accumulation</a:t>
            </a:r>
          </a:p>
          <a:p>
            <a:r>
              <a:rPr lang="en-US" dirty="0" smtClean="0"/>
              <a:t>Tom Park’s algorithm:</a:t>
            </a:r>
          </a:p>
          <a:p>
            <a:pPr lvl="1"/>
            <a:r>
              <a:rPr lang="en-US" dirty="0" smtClean="0"/>
              <a:t>Schedules a Kahn Process Network in bounded memory if it is possible</a:t>
            </a:r>
          </a:p>
          <a:p>
            <a:pPr lvl="1"/>
            <a:r>
              <a:rPr lang="en-US" dirty="0" smtClean="0"/>
              <a:t>Start with bounded buffers</a:t>
            </a:r>
          </a:p>
          <a:p>
            <a:pPr lvl="1"/>
            <a:r>
              <a:rPr lang="en-US" dirty="0" smtClean="0"/>
              <a:t>Use any scheduling technique that avoids buffer overflow</a:t>
            </a:r>
          </a:p>
          <a:p>
            <a:pPr lvl="1"/>
            <a:r>
              <a:rPr lang="en-US" dirty="0" smtClean="0"/>
              <a:t>If system deadlocks because of buffer overflow, increase size of smallest buffer and continue</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4</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Abstraction layers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342900" y="1524000"/>
            <a:ext cx="8564104" cy="4068294"/>
          </a:xfrm>
          <a:prstGeom prst="rect">
            <a:avLst/>
          </a:prstGeom>
          <a:noFill/>
          <a:ln w="9525">
            <a:noFill/>
            <a:miter lim="800000"/>
            <a:headEnd/>
            <a:tailEnd/>
          </a:ln>
        </p:spPr>
      </p:pic>
      <p:sp>
        <p:nvSpPr>
          <p:cNvPr id="7" name="TextBox 6"/>
          <p:cNvSpPr txBox="1"/>
          <p:nvPr/>
        </p:nvSpPr>
        <p:spPr>
          <a:xfrm>
            <a:off x="914400" y="5867400"/>
            <a:ext cx="1684115" cy="461665"/>
          </a:xfrm>
          <a:prstGeom prst="rect">
            <a:avLst/>
          </a:prstGeom>
          <a:noFill/>
        </p:spPr>
        <p:txBody>
          <a:bodyPr wrap="none" rtlCol="0">
            <a:spAutoFit/>
          </a:bodyPr>
          <a:lstStyle/>
          <a:p>
            <a:r>
              <a:rPr lang="en-US" sz="2400" dirty="0" smtClean="0"/>
              <a:t>Object code</a:t>
            </a:r>
            <a:endParaRPr lang="en-US" sz="2400" dirty="0"/>
          </a:p>
        </p:txBody>
      </p:sp>
      <p:sp>
        <p:nvSpPr>
          <p:cNvPr id="8" name="TextBox 7"/>
          <p:cNvSpPr txBox="1"/>
          <p:nvPr/>
        </p:nvSpPr>
        <p:spPr>
          <a:xfrm>
            <a:off x="4838700" y="5143500"/>
            <a:ext cx="2266711" cy="1631216"/>
          </a:xfrm>
          <a:prstGeom prst="rect">
            <a:avLst/>
          </a:prstGeom>
          <a:noFill/>
        </p:spPr>
        <p:txBody>
          <a:bodyPr wrap="none" rtlCol="0">
            <a:spAutoFit/>
          </a:bodyPr>
          <a:lstStyle/>
          <a:p>
            <a:r>
              <a:rPr lang="en-US" sz="2000" dirty="0" smtClean="0"/>
              <a:t>Gate-level models</a:t>
            </a:r>
          </a:p>
          <a:p>
            <a:r>
              <a:rPr lang="en-US" sz="2000" dirty="0" smtClean="0"/>
              <a:t>Switch-level models</a:t>
            </a:r>
          </a:p>
          <a:p>
            <a:r>
              <a:rPr lang="en-US" sz="2000" dirty="0" smtClean="0"/>
              <a:t>Circuit-level models</a:t>
            </a:r>
          </a:p>
          <a:p>
            <a:r>
              <a:rPr lang="en-US" sz="2000" dirty="0" smtClean="0"/>
              <a:t>Device-level models</a:t>
            </a:r>
          </a:p>
          <a:p>
            <a:r>
              <a:rPr lang="en-US" sz="2000" dirty="0" smtClean="0"/>
              <a:t>Layout models</a:t>
            </a:r>
            <a:endParaRPr lang="en-US" dirty="0"/>
          </a:p>
        </p:txBody>
      </p:sp>
      <p:cxnSp>
        <p:nvCxnSpPr>
          <p:cNvPr id="9" name="Straight Arrow Connector 8"/>
          <p:cNvCxnSpPr/>
          <p:nvPr/>
        </p:nvCxnSpPr>
        <p:spPr>
          <a:xfrm rot="16200000" flipV="1">
            <a:off x="628650" y="4895850"/>
            <a:ext cx="10287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24700" y="48006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1524000"/>
            <a:ext cx="914400" cy="369332"/>
          </a:xfrm>
          <a:prstGeom prst="rect">
            <a:avLst/>
          </a:prstGeom>
          <a:noFill/>
        </p:spPr>
        <p:txBody>
          <a:bodyPr wrap="square" rtlCol="0">
            <a:spAutoFit/>
          </a:bodyPr>
          <a:lstStyle/>
          <a:p>
            <a:r>
              <a:rPr lang="en-US" b="1" dirty="0" smtClean="0">
                <a:solidFill>
                  <a:srgbClr val="3333FF"/>
                </a:solidFill>
              </a:rPr>
              <a:t>System</a:t>
            </a:r>
            <a:endParaRPr lang="en-US" b="1" dirty="0">
              <a:solidFill>
                <a:srgbClr val="3333FF"/>
              </a:solidFill>
            </a:endParaRPr>
          </a:p>
        </p:txBody>
      </p:sp>
      <p:sp>
        <p:nvSpPr>
          <p:cNvPr id="12" name="TextBox 11"/>
          <p:cNvSpPr txBox="1"/>
          <p:nvPr/>
        </p:nvSpPr>
        <p:spPr>
          <a:xfrm>
            <a:off x="2400300" y="2209800"/>
            <a:ext cx="914400" cy="369332"/>
          </a:xfrm>
          <a:prstGeom prst="rect">
            <a:avLst/>
          </a:prstGeom>
          <a:noFill/>
        </p:spPr>
        <p:txBody>
          <a:bodyPr wrap="square" rtlCol="0">
            <a:spAutoFit/>
          </a:bodyPr>
          <a:lstStyle/>
          <a:p>
            <a:r>
              <a:rPr lang="en-US" b="1" dirty="0" smtClean="0">
                <a:solidFill>
                  <a:srgbClr val="3333FF"/>
                </a:solidFill>
              </a:rPr>
              <a:t>Task</a:t>
            </a:r>
            <a:endParaRPr lang="en-US" b="1" dirty="0">
              <a:solidFill>
                <a:srgbClr val="3333FF"/>
              </a:solidFill>
            </a:endParaRPr>
          </a:p>
        </p:txBody>
      </p:sp>
      <p:sp>
        <p:nvSpPr>
          <p:cNvPr id="13" name="TextBox 12"/>
          <p:cNvSpPr txBox="1"/>
          <p:nvPr/>
        </p:nvSpPr>
        <p:spPr>
          <a:xfrm>
            <a:off x="533400" y="3048000"/>
            <a:ext cx="1371600" cy="369332"/>
          </a:xfrm>
          <a:prstGeom prst="rect">
            <a:avLst/>
          </a:prstGeom>
          <a:noFill/>
        </p:spPr>
        <p:txBody>
          <a:bodyPr wrap="square" rtlCol="0">
            <a:spAutoFit/>
          </a:bodyPr>
          <a:lstStyle/>
          <a:p>
            <a:r>
              <a:rPr lang="en-US" b="1" dirty="0" smtClean="0">
                <a:solidFill>
                  <a:srgbClr val="3333FF"/>
                </a:solidFill>
              </a:rPr>
              <a:t>Instruction</a:t>
            </a:r>
            <a:endParaRPr lang="en-US" b="1" dirty="0">
              <a:solidFill>
                <a:srgbClr val="3333FF"/>
              </a:solidFill>
            </a:endParaRPr>
          </a:p>
        </p:txBody>
      </p:sp>
      <p:sp>
        <p:nvSpPr>
          <p:cNvPr id="14" name="TextBox 13"/>
          <p:cNvSpPr txBox="1"/>
          <p:nvPr/>
        </p:nvSpPr>
        <p:spPr>
          <a:xfrm>
            <a:off x="5562600" y="2247900"/>
            <a:ext cx="1409700" cy="369332"/>
          </a:xfrm>
          <a:prstGeom prst="rect">
            <a:avLst/>
          </a:prstGeom>
          <a:noFill/>
        </p:spPr>
        <p:txBody>
          <a:bodyPr wrap="square" rtlCol="0">
            <a:spAutoFit/>
          </a:bodyPr>
          <a:lstStyle/>
          <a:p>
            <a:r>
              <a:rPr lang="en-US" b="1" dirty="0" smtClean="0">
                <a:solidFill>
                  <a:srgbClr val="3333FF"/>
                </a:solidFill>
              </a:rPr>
              <a:t>Component</a:t>
            </a:r>
            <a:endParaRPr lang="en-US" b="1" dirty="0">
              <a:solidFill>
                <a:srgbClr val="3333FF"/>
              </a:solidFill>
            </a:endParaRPr>
          </a:p>
        </p:txBody>
      </p:sp>
      <p:sp>
        <p:nvSpPr>
          <p:cNvPr id="15" name="TextBox 14"/>
          <p:cNvSpPr txBox="1"/>
          <p:nvPr/>
        </p:nvSpPr>
        <p:spPr>
          <a:xfrm>
            <a:off x="7239000" y="3086100"/>
            <a:ext cx="914400" cy="369332"/>
          </a:xfrm>
          <a:prstGeom prst="rect">
            <a:avLst/>
          </a:prstGeom>
          <a:noFill/>
        </p:spPr>
        <p:txBody>
          <a:bodyPr wrap="square" rtlCol="0">
            <a:spAutoFit/>
          </a:bodyPr>
          <a:lstStyle/>
          <a:p>
            <a:r>
              <a:rPr lang="en-US" b="1" dirty="0" smtClean="0">
                <a:solidFill>
                  <a:srgbClr val="3333FF"/>
                </a:solidFill>
              </a:rPr>
              <a:t>Logic</a:t>
            </a:r>
            <a:endParaRPr lang="en-US" b="1" dirty="0">
              <a:solidFill>
                <a:srgbClr val="3333FF"/>
              </a:solidFill>
            </a:endParaRPr>
          </a:p>
        </p:txBody>
      </p:sp>
      <p:sp>
        <p:nvSpPr>
          <p:cNvPr id="16" name="TextBox 15"/>
          <p:cNvSpPr txBox="1"/>
          <p:nvPr/>
        </p:nvSpPr>
        <p:spPr>
          <a:xfrm>
            <a:off x="5905500" y="3429000"/>
            <a:ext cx="914400" cy="369332"/>
          </a:xfrm>
          <a:prstGeom prst="rect">
            <a:avLst/>
          </a:prstGeom>
          <a:noFill/>
        </p:spPr>
        <p:txBody>
          <a:bodyPr wrap="square" rtlCol="0">
            <a:spAutoFit/>
          </a:bodyPr>
          <a:lstStyle/>
          <a:p>
            <a:r>
              <a:rPr lang="en-US" b="1" dirty="0" smtClean="0">
                <a:solidFill>
                  <a:srgbClr val="3333FF"/>
                </a:solidFill>
              </a:rPr>
              <a:t>RTL</a:t>
            </a:r>
            <a:endParaRPr lang="en-US" b="1" dirty="0">
              <a:solidFill>
                <a:srgbClr val="3333FF"/>
              </a:solidFill>
            </a:endParaRPr>
          </a:p>
        </p:txBody>
      </p:sp>
      <p:sp>
        <p:nvSpPr>
          <p:cNvPr id="17" name="TextBox 16"/>
          <p:cNvSpPr txBox="1"/>
          <p:nvPr/>
        </p:nvSpPr>
        <p:spPr>
          <a:xfrm>
            <a:off x="2705100" y="3543300"/>
            <a:ext cx="914400" cy="369332"/>
          </a:xfrm>
          <a:prstGeom prst="rect">
            <a:avLst/>
          </a:prstGeom>
          <a:noFill/>
        </p:spPr>
        <p:txBody>
          <a:bodyPr wrap="square" rtlCol="0">
            <a:spAutoFit/>
          </a:bodyPr>
          <a:lstStyle/>
          <a:p>
            <a:r>
              <a:rPr lang="en-US" b="1" dirty="0" smtClean="0">
                <a:solidFill>
                  <a:srgbClr val="3333FF"/>
                </a:solidFill>
              </a:rPr>
              <a:t>ISA</a:t>
            </a:r>
            <a:endParaRPr lang="en-US" b="1" dirty="0">
              <a:solidFill>
                <a:srgbClr val="3333FF"/>
              </a:solidFill>
            </a:endParaRPr>
          </a:p>
        </p:txBody>
      </p:sp>
      <p:sp>
        <p:nvSpPr>
          <p:cNvPr id="18" name="TextBox 17"/>
          <p:cNvSpPr txBox="1"/>
          <p:nvPr/>
        </p:nvSpPr>
        <p:spPr>
          <a:xfrm>
            <a:off x="1219200" y="4267200"/>
            <a:ext cx="914400" cy="369332"/>
          </a:xfrm>
          <a:prstGeom prst="rect">
            <a:avLst/>
          </a:prstGeom>
          <a:noFill/>
        </p:spPr>
        <p:txBody>
          <a:bodyPr wrap="square" rtlCol="0">
            <a:spAutoFit/>
          </a:bodyPr>
          <a:lstStyle/>
          <a:p>
            <a:r>
              <a:rPr lang="en-US" b="1" dirty="0" err="1" smtClean="0">
                <a:solidFill>
                  <a:srgbClr val="3333FF"/>
                </a:solidFill>
              </a:rPr>
              <a:t>uArch</a:t>
            </a:r>
            <a:endParaRPr lang="en-US" b="1" dirty="0">
              <a:solidFill>
                <a:srgbClr val="3333FF"/>
              </a:solidFill>
            </a:endParaRPr>
          </a:p>
        </p:txBody>
      </p:sp>
      <p:sp>
        <p:nvSpPr>
          <p:cNvPr id="19" name="TextBox 18"/>
          <p:cNvSpPr txBox="1"/>
          <p:nvPr/>
        </p:nvSpPr>
        <p:spPr>
          <a:xfrm>
            <a:off x="7581900" y="4305300"/>
            <a:ext cx="914400" cy="369332"/>
          </a:xfrm>
          <a:prstGeom prst="rect">
            <a:avLst/>
          </a:prstGeom>
          <a:noFill/>
        </p:spPr>
        <p:txBody>
          <a:bodyPr wrap="square" rtlCol="0">
            <a:spAutoFit/>
          </a:bodyPr>
          <a:lstStyle/>
          <a:p>
            <a:r>
              <a:rPr lang="en-US" b="1" dirty="0" smtClean="0">
                <a:solidFill>
                  <a:srgbClr val="3333FF"/>
                </a:solidFill>
              </a:rPr>
              <a:t>Gate</a:t>
            </a:r>
            <a:endParaRPr lang="en-US" b="1" dirty="0">
              <a:solidFill>
                <a:srgbClr val="3333FF"/>
              </a:solidFill>
            </a:endParaRPr>
          </a:p>
        </p:txBody>
      </p:sp>
      <p:sp>
        <p:nvSpPr>
          <p:cNvPr id="20" name="TextBox 19"/>
          <p:cNvSpPr txBox="1"/>
          <p:nvPr/>
        </p:nvSpPr>
        <p:spPr>
          <a:xfrm>
            <a:off x="4038600" y="2971800"/>
            <a:ext cx="1485900" cy="369332"/>
          </a:xfrm>
          <a:prstGeom prst="rect">
            <a:avLst/>
          </a:prstGeom>
          <a:noFill/>
        </p:spPr>
        <p:txBody>
          <a:bodyPr wrap="square" rtlCol="0">
            <a:spAutoFit/>
          </a:bodyPr>
          <a:lstStyle/>
          <a:p>
            <a:r>
              <a:rPr lang="en-US" b="1" dirty="0" smtClean="0">
                <a:solidFill>
                  <a:srgbClr val="3333FF"/>
                </a:solidFill>
              </a:rPr>
              <a:t>Architecture</a:t>
            </a:r>
            <a:endParaRPr lang="en-US" b="1" dirty="0">
              <a:solidFill>
                <a:srgbClr val="3333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hlinkClick r:id="rId2"/>
              </a:rPr>
              <a:t>http://chess.eecs.berkeley.edu/design/2010/lectures/mocKPN-DF.pdf</a:t>
            </a:r>
            <a:endParaRPr lang="en-US" dirty="0" smtClean="0">
              <a:hlinkClick r:id="rId3"/>
            </a:endParaRPr>
          </a:p>
          <a:p>
            <a:pPr marL="342900" lvl="1" indent="-342900">
              <a:buFont typeface="Arial" pitchFamily="34" charset="0"/>
              <a:buChar char="•"/>
            </a:pPr>
            <a:r>
              <a:rPr lang="en-US" dirty="0" smtClean="0">
                <a:hlinkClick r:id="rId4"/>
              </a:rPr>
              <a:t>http://</a:t>
            </a:r>
            <a:r>
              <a:rPr lang="en-US" dirty="0" smtClean="0">
                <a:hlinkClick r:id="rId4"/>
              </a:rPr>
              <a:t>ls12-www.cs.tu-dortmund.de/daes/media/documents/staff/marwedel/es-book/slides10/es-marw-2.03-sdl-df.ppt</a:t>
            </a:r>
            <a:endParaRPr lang="en-US" dirty="0" smtClean="0"/>
          </a:p>
          <a:p>
            <a:pPr marL="342900" lvl="1" indent="-342900">
              <a:buFont typeface="Arial" pitchFamily="34" charset="0"/>
              <a:buChar char="•"/>
            </a:pPr>
            <a:r>
              <a:rPr lang="en-US" dirty="0" smtClean="0">
                <a:hlinkClick r:id="rId5"/>
              </a:rPr>
              <a:t>http</a:t>
            </a:r>
            <a:r>
              <a:rPr lang="en-US" dirty="0" smtClean="0">
                <a:hlinkClick r:id="rId5"/>
              </a:rPr>
              <a:t>://esd.cs.ucr.edu/slides/ch8_011702.ppt</a:t>
            </a:r>
            <a:endParaRPr lang="en-US" dirty="0" smtClean="0"/>
          </a:p>
          <a:p>
            <a:pPr marL="342900" lvl="1" indent="-342900">
              <a:buFont typeface="Arial"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41</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Outline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57200" y="1485900"/>
            <a:ext cx="8229600" cy="4640263"/>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State-oriented models</a:t>
            </a:r>
          </a:p>
          <a:p>
            <a:pPr marL="742950" marR="0" lvl="1" indent="-28575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State Transition Diagrams (STD)/ Finite State Machines (FSM)</a:t>
            </a:r>
          </a:p>
          <a:p>
            <a:pPr marL="742950" marR="0" lvl="1" indent="-28575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Petri Nets (PN)</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Activity oriented models</a:t>
            </a:r>
          </a:p>
          <a:p>
            <a:pPr marL="742950" marR="0" lvl="1" indent="-28575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Data flow graphs (DFG)</a:t>
            </a:r>
          </a:p>
          <a:p>
            <a:pPr marL="342900" indent="-342900" fontAlgn="t">
              <a:spcBef>
                <a:spcPct val="20000"/>
              </a:spcBef>
              <a:buFont typeface="Arial" pitchFamily="34" charset="0"/>
              <a:buChar char="•"/>
              <a:defRPr/>
            </a:pPr>
            <a:r>
              <a:rPr lang="en-US" sz="3200" dirty="0" smtClean="0"/>
              <a:t>Process-based models</a:t>
            </a:r>
          </a:p>
          <a:p>
            <a:pPr marL="800100" lvl="1" indent="-342900" fontAlgn="t">
              <a:spcBef>
                <a:spcPct val="20000"/>
              </a:spcBef>
              <a:buFont typeface="Arial" pitchFamily="34" charset="0"/>
              <a:buChar char="•"/>
              <a:defRPr/>
            </a:pPr>
            <a:r>
              <a:rPr lang="en-US" sz="3200" dirty="0" smtClean="0"/>
              <a:t>Kahn Process Networks (KPN)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Heterogeneous models</a:t>
            </a:r>
          </a:p>
          <a:p>
            <a:pPr marL="742950" marR="0" lvl="1" indent="-28575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Synchronous </a:t>
            </a:r>
            <a:r>
              <a:rPr kumimoji="0" lang="en-US" sz="2800" b="0" i="0" u="none" strike="noStrike" kern="1200" cap="none" spc="0" normalizeH="0" baseline="0" noProof="0" dirty="0" err="1" smtClean="0">
                <a:ln>
                  <a:noFill/>
                </a:ln>
                <a:solidFill>
                  <a:srgbClr val="FF0000"/>
                </a:solidFill>
                <a:effectLst/>
                <a:uLnTx/>
                <a:uFillTx/>
                <a:latin typeface="+mn-lt"/>
                <a:ea typeface="+mn-ea"/>
                <a:cs typeface="+mn-cs"/>
              </a:rPr>
              <a:t>dataflows</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 (SDF)</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30655" y="6309375"/>
            <a:ext cx="2133600" cy="365125"/>
          </a:xfrm>
        </p:spPr>
        <p:txBody>
          <a:bodyPr/>
          <a:lstStyle/>
          <a:p>
            <a:fld id="{A13A2B9E-B16C-4C43-A38A-022099A1C25F}" type="slidenum">
              <a:rPr lang="en-US" smtClean="0"/>
              <a:pPr/>
              <a:t>42</a:t>
            </a:fld>
            <a:endParaRPr lang="en-US"/>
          </a:p>
        </p:txBody>
      </p:sp>
      <p:sp>
        <p:nvSpPr>
          <p:cNvPr id="3" name="Rectangle 2"/>
          <p:cNvSpPr txBox="1">
            <a:spLocks noChangeArrowheads="1"/>
          </p:cNvSpPr>
          <p:nvPr/>
        </p:nvSpPr>
        <p:spPr>
          <a:xfrm>
            <a:off x="0" y="433410"/>
            <a:ext cx="9144000" cy="65288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Synchronous Dataflow Model</a:t>
            </a:r>
          </a:p>
        </p:txBody>
      </p:sp>
      <p:sp>
        <p:nvSpPr>
          <p:cNvPr id="4" name="Rectangle 3"/>
          <p:cNvSpPr txBox="1">
            <a:spLocks noChangeArrowheads="1"/>
          </p:cNvSpPr>
          <p:nvPr/>
        </p:nvSpPr>
        <p:spPr>
          <a:xfrm>
            <a:off x="266700" y="1524000"/>
            <a:ext cx="6210300" cy="49911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With digital signal-processors (DSPs), data flows at fixed rate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Multiple tokens consumed and produced per firing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Synchronous dataflow model takes advantage of this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Each edge labeled with number of tokens consumed/produced each firing</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Can statically schedule nodes, so can easily use sequential program model</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Don’t need real-time operating system and its overhead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Algorithms developed for scheduling nodes into “single-appearance” schedules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SAS: 3(MC)4(T), (3M)(3C)4(T)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Non-SAS: 3(MC</a:t>
            </a:r>
            <a:r>
              <a:rPr kumimoji="0" lang="en-US" b="0" i="0" u="none" strike="noStrike" kern="1200" cap="none" spc="0" normalizeH="0" baseline="0" noProof="0" dirty="0" smtClean="0">
                <a:ln>
                  <a:noFill/>
                </a:ln>
                <a:solidFill>
                  <a:srgbClr val="FF0000"/>
                </a:solidFill>
                <a:effectLst/>
                <a:uLnTx/>
                <a:uFillTx/>
                <a:latin typeface="+mn-lt"/>
                <a:ea typeface="+mn-ea"/>
                <a:cs typeface="+mn-cs"/>
              </a:rPr>
              <a:t>T</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kumimoji="0" lang="en-US" b="0" i="0" u="none" strike="noStrike" kern="1200" cap="none" spc="0" normalizeH="0" baseline="0" noProof="0" dirty="0" smtClean="0">
                <a:ln>
                  <a:noFill/>
                </a:ln>
                <a:solidFill>
                  <a:srgbClr val="FF0000"/>
                </a:solidFill>
                <a:effectLst/>
                <a:uLnTx/>
                <a:uFillTx/>
                <a:latin typeface="+mn-lt"/>
                <a:ea typeface="+mn-ea"/>
                <a:cs typeface="+mn-cs"/>
              </a:rPr>
              <a:t>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Only one statement needed to call each node’s associated procedure with SAS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Allows procedure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inlining</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without code explosion, thus reducing overhead even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more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5" name="Group 4"/>
          <p:cNvGrpSpPr>
            <a:grpSpLocks/>
          </p:cNvGrpSpPr>
          <p:nvPr/>
        </p:nvGrpSpPr>
        <p:grpSpPr bwMode="auto">
          <a:xfrm>
            <a:off x="6348052" y="2247900"/>
            <a:ext cx="2542507" cy="2716213"/>
            <a:chOff x="4494" y="2694"/>
            <a:chExt cx="1074" cy="1111"/>
          </a:xfrm>
        </p:grpSpPr>
        <p:sp>
          <p:nvSpPr>
            <p:cNvPr id="6" name="Oval 5"/>
            <p:cNvSpPr>
              <a:spLocks noChangeArrowheads="1"/>
            </p:cNvSpPr>
            <p:nvPr/>
          </p:nvSpPr>
          <p:spPr bwMode="auto">
            <a:xfrm>
              <a:off x="4548" y="2961"/>
              <a:ext cx="460" cy="144"/>
            </a:xfrm>
            <a:prstGeom prst="ellipse">
              <a:avLst/>
            </a:prstGeom>
            <a:solidFill>
              <a:srgbClr val="FFFFFF"/>
            </a:solidFill>
            <a:ln w="9525">
              <a:solidFill>
                <a:srgbClr val="000000"/>
              </a:solidFill>
              <a:round/>
              <a:headEnd/>
              <a:tailEnd/>
            </a:ln>
          </p:spPr>
          <p:txBody>
            <a:bodyPr lIns="0" tIns="0" rIns="0" bIns="0"/>
            <a:lstStyle/>
            <a:p>
              <a:r>
                <a:rPr lang="en-US" sz="900"/>
                <a:t>modulate</a:t>
              </a:r>
            </a:p>
          </p:txBody>
        </p:sp>
        <p:sp>
          <p:nvSpPr>
            <p:cNvPr id="7" name="Oval 6"/>
            <p:cNvSpPr>
              <a:spLocks noChangeArrowheads="1"/>
            </p:cNvSpPr>
            <p:nvPr/>
          </p:nvSpPr>
          <p:spPr bwMode="auto">
            <a:xfrm>
              <a:off x="5037" y="2961"/>
              <a:ext cx="461" cy="144"/>
            </a:xfrm>
            <a:prstGeom prst="ellipse">
              <a:avLst/>
            </a:prstGeom>
            <a:solidFill>
              <a:srgbClr val="FFFFFF"/>
            </a:solidFill>
            <a:ln w="9525">
              <a:solidFill>
                <a:srgbClr val="000000"/>
              </a:solidFill>
              <a:round/>
              <a:headEnd/>
              <a:tailEnd/>
            </a:ln>
          </p:spPr>
          <p:txBody>
            <a:bodyPr lIns="0" tIns="0" rIns="0" bIns="0"/>
            <a:lstStyle/>
            <a:p>
              <a:r>
                <a:rPr lang="en-US" sz="900"/>
                <a:t>convolve</a:t>
              </a:r>
            </a:p>
          </p:txBody>
        </p:sp>
        <p:sp>
          <p:nvSpPr>
            <p:cNvPr id="8" name="Oval 7"/>
            <p:cNvSpPr>
              <a:spLocks noChangeArrowheads="1"/>
            </p:cNvSpPr>
            <p:nvPr/>
          </p:nvSpPr>
          <p:spPr bwMode="auto">
            <a:xfrm>
              <a:off x="4778" y="3249"/>
              <a:ext cx="547" cy="144"/>
            </a:xfrm>
            <a:prstGeom prst="ellipse">
              <a:avLst/>
            </a:prstGeom>
            <a:solidFill>
              <a:srgbClr val="FFFFFF"/>
            </a:solidFill>
            <a:ln w="9525">
              <a:solidFill>
                <a:srgbClr val="000000"/>
              </a:solidFill>
              <a:round/>
              <a:headEnd/>
              <a:tailEnd/>
            </a:ln>
          </p:spPr>
          <p:txBody>
            <a:bodyPr lIns="0" tIns="0" rIns="0" bIns="0"/>
            <a:lstStyle/>
            <a:p>
              <a:r>
                <a:rPr lang="en-US" sz="900"/>
                <a:t>transform</a:t>
              </a:r>
            </a:p>
          </p:txBody>
        </p:sp>
        <p:sp>
          <p:nvSpPr>
            <p:cNvPr id="9" name="Line 8"/>
            <p:cNvSpPr>
              <a:spLocks noChangeShapeType="1"/>
            </p:cNvSpPr>
            <p:nvPr/>
          </p:nvSpPr>
          <p:spPr bwMode="auto">
            <a:xfrm>
              <a:off x="4864" y="3105"/>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0" name="Line 9"/>
            <p:cNvSpPr>
              <a:spLocks noChangeShapeType="1"/>
            </p:cNvSpPr>
            <p:nvPr/>
          </p:nvSpPr>
          <p:spPr bwMode="auto">
            <a:xfrm flipH="1">
              <a:off x="5066" y="3105"/>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1" name="Line 10"/>
            <p:cNvSpPr>
              <a:spLocks noChangeShapeType="1"/>
            </p:cNvSpPr>
            <p:nvPr/>
          </p:nvSpPr>
          <p:spPr bwMode="auto">
            <a:xfrm>
              <a:off x="4692" y="2817"/>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2" name="Line 11"/>
            <p:cNvSpPr>
              <a:spLocks noChangeShapeType="1"/>
            </p:cNvSpPr>
            <p:nvPr/>
          </p:nvSpPr>
          <p:spPr bwMode="auto">
            <a:xfrm flipH="1">
              <a:off x="5239" y="2817"/>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3" name="Line 12"/>
            <p:cNvSpPr>
              <a:spLocks noChangeShapeType="1"/>
            </p:cNvSpPr>
            <p:nvPr/>
          </p:nvSpPr>
          <p:spPr bwMode="auto">
            <a:xfrm>
              <a:off x="5066" y="2817"/>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4" name="Line 13"/>
            <p:cNvSpPr>
              <a:spLocks noChangeShapeType="1"/>
            </p:cNvSpPr>
            <p:nvPr/>
          </p:nvSpPr>
          <p:spPr bwMode="auto">
            <a:xfrm flipH="1">
              <a:off x="4864" y="2817"/>
              <a:ext cx="144" cy="144"/>
            </a:xfrm>
            <a:prstGeom prst="line">
              <a:avLst/>
            </a:prstGeom>
            <a:noFill/>
            <a:ln w="9525">
              <a:solidFill>
                <a:srgbClr val="000000"/>
              </a:solidFill>
              <a:round/>
              <a:headEnd/>
              <a:tailEnd type="triangle" w="sm" len="med"/>
            </a:ln>
          </p:spPr>
          <p:txBody>
            <a:bodyPr lIns="0" tIns="0" rIns="0" bIns="0"/>
            <a:lstStyle/>
            <a:p>
              <a:endParaRPr lang="en-US"/>
            </a:p>
          </p:txBody>
        </p:sp>
        <p:sp>
          <p:nvSpPr>
            <p:cNvPr id="15" name="Line 14"/>
            <p:cNvSpPr>
              <a:spLocks noChangeShapeType="1"/>
            </p:cNvSpPr>
            <p:nvPr/>
          </p:nvSpPr>
          <p:spPr bwMode="auto">
            <a:xfrm>
              <a:off x="5037" y="3393"/>
              <a:ext cx="0" cy="144"/>
            </a:xfrm>
            <a:prstGeom prst="line">
              <a:avLst/>
            </a:prstGeom>
            <a:noFill/>
            <a:ln w="9525">
              <a:solidFill>
                <a:srgbClr val="000000"/>
              </a:solidFill>
              <a:round/>
              <a:headEnd/>
              <a:tailEnd type="triangle" w="sm" len="med"/>
            </a:ln>
          </p:spPr>
          <p:txBody>
            <a:bodyPr lIns="0" tIns="0" rIns="0" bIns="0"/>
            <a:lstStyle/>
            <a:p>
              <a:endParaRPr lang="en-US"/>
            </a:p>
          </p:txBody>
        </p:sp>
        <p:sp>
          <p:nvSpPr>
            <p:cNvPr id="16" name="Text Box 15"/>
            <p:cNvSpPr txBox="1">
              <a:spLocks noChangeArrowheads="1"/>
            </p:cNvSpPr>
            <p:nvPr/>
          </p:nvSpPr>
          <p:spPr bwMode="auto">
            <a:xfrm>
              <a:off x="4663" y="2731"/>
              <a:ext cx="57" cy="86"/>
            </a:xfrm>
            <a:prstGeom prst="rect">
              <a:avLst/>
            </a:prstGeom>
            <a:noFill/>
            <a:ln w="9525">
              <a:noFill/>
              <a:miter lim="800000"/>
              <a:headEnd/>
              <a:tailEnd/>
            </a:ln>
          </p:spPr>
          <p:txBody>
            <a:bodyPr lIns="0" tIns="0" rIns="0" bIns="0"/>
            <a:lstStyle/>
            <a:p>
              <a:r>
                <a:rPr lang="en-US" sz="900"/>
                <a:t>A</a:t>
              </a:r>
            </a:p>
          </p:txBody>
        </p:sp>
        <p:sp>
          <p:nvSpPr>
            <p:cNvPr id="17" name="Text Box 16"/>
            <p:cNvSpPr txBox="1">
              <a:spLocks noChangeArrowheads="1"/>
            </p:cNvSpPr>
            <p:nvPr/>
          </p:nvSpPr>
          <p:spPr bwMode="auto">
            <a:xfrm>
              <a:off x="4951" y="2731"/>
              <a:ext cx="57" cy="86"/>
            </a:xfrm>
            <a:prstGeom prst="rect">
              <a:avLst/>
            </a:prstGeom>
            <a:noFill/>
            <a:ln w="9525">
              <a:noFill/>
              <a:miter lim="800000"/>
              <a:headEnd/>
              <a:tailEnd/>
            </a:ln>
          </p:spPr>
          <p:txBody>
            <a:bodyPr lIns="0" tIns="0" rIns="0" bIns="0"/>
            <a:lstStyle/>
            <a:p>
              <a:r>
                <a:rPr lang="en-US" sz="900"/>
                <a:t>B</a:t>
              </a:r>
            </a:p>
          </p:txBody>
        </p:sp>
        <p:sp>
          <p:nvSpPr>
            <p:cNvPr id="18" name="Text Box 17"/>
            <p:cNvSpPr txBox="1">
              <a:spLocks noChangeArrowheads="1"/>
            </p:cNvSpPr>
            <p:nvPr/>
          </p:nvSpPr>
          <p:spPr bwMode="auto">
            <a:xfrm>
              <a:off x="5066" y="2731"/>
              <a:ext cx="58" cy="86"/>
            </a:xfrm>
            <a:prstGeom prst="rect">
              <a:avLst/>
            </a:prstGeom>
            <a:noFill/>
            <a:ln w="9525">
              <a:noFill/>
              <a:miter lim="800000"/>
              <a:headEnd/>
              <a:tailEnd/>
            </a:ln>
          </p:spPr>
          <p:txBody>
            <a:bodyPr lIns="0" tIns="0" rIns="0" bIns="0"/>
            <a:lstStyle/>
            <a:p>
              <a:r>
                <a:rPr lang="en-US" sz="900"/>
                <a:t>C</a:t>
              </a:r>
            </a:p>
          </p:txBody>
        </p:sp>
        <p:sp>
          <p:nvSpPr>
            <p:cNvPr id="19" name="Text Box 18"/>
            <p:cNvSpPr txBox="1">
              <a:spLocks noChangeArrowheads="1"/>
            </p:cNvSpPr>
            <p:nvPr/>
          </p:nvSpPr>
          <p:spPr bwMode="auto">
            <a:xfrm>
              <a:off x="5383" y="2731"/>
              <a:ext cx="57" cy="86"/>
            </a:xfrm>
            <a:prstGeom prst="rect">
              <a:avLst/>
            </a:prstGeom>
            <a:noFill/>
            <a:ln w="9525">
              <a:noFill/>
              <a:miter lim="800000"/>
              <a:headEnd/>
              <a:tailEnd/>
            </a:ln>
          </p:spPr>
          <p:txBody>
            <a:bodyPr lIns="0" tIns="0" rIns="0" bIns="0"/>
            <a:lstStyle/>
            <a:p>
              <a:r>
                <a:rPr lang="en-US" sz="900"/>
                <a:t>D</a:t>
              </a:r>
            </a:p>
          </p:txBody>
        </p:sp>
        <p:sp>
          <p:nvSpPr>
            <p:cNvPr id="20" name="Text Box 19"/>
            <p:cNvSpPr txBox="1">
              <a:spLocks noChangeArrowheads="1"/>
            </p:cNvSpPr>
            <p:nvPr/>
          </p:nvSpPr>
          <p:spPr bwMode="auto">
            <a:xfrm>
              <a:off x="5008" y="3537"/>
              <a:ext cx="58" cy="87"/>
            </a:xfrm>
            <a:prstGeom prst="rect">
              <a:avLst/>
            </a:prstGeom>
            <a:noFill/>
            <a:ln w="9525">
              <a:noFill/>
              <a:miter lim="800000"/>
              <a:headEnd/>
              <a:tailEnd/>
            </a:ln>
          </p:spPr>
          <p:txBody>
            <a:bodyPr lIns="0" tIns="0" rIns="0" bIns="0"/>
            <a:lstStyle/>
            <a:p>
              <a:r>
                <a:rPr lang="en-US" sz="900"/>
                <a:t>Z</a:t>
              </a:r>
            </a:p>
          </p:txBody>
        </p:sp>
        <p:sp>
          <p:nvSpPr>
            <p:cNvPr id="21" name="Text Box 20"/>
            <p:cNvSpPr txBox="1">
              <a:spLocks noChangeArrowheads="1"/>
            </p:cNvSpPr>
            <p:nvPr/>
          </p:nvSpPr>
          <p:spPr bwMode="auto">
            <a:xfrm>
              <a:off x="4597" y="3691"/>
              <a:ext cx="950" cy="114"/>
            </a:xfrm>
            <a:prstGeom prst="rect">
              <a:avLst/>
            </a:prstGeom>
            <a:noFill/>
            <a:ln w="9525">
              <a:noFill/>
              <a:miter lim="800000"/>
              <a:headEnd/>
              <a:tailEnd/>
            </a:ln>
          </p:spPr>
          <p:txBody>
            <a:bodyPr lIns="0" tIns="0" rIns="0" bIns="0"/>
            <a:lstStyle/>
            <a:p>
              <a:r>
                <a:rPr lang="en-US" b="1" u="sng" dirty="0"/>
                <a:t>Synchronous dataflow</a:t>
              </a:r>
            </a:p>
          </p:txBody>
        </p:sp>
        <p:sp>
          <p:nvSpPr>
            <p:cNvPr id="22" name="Text Box 21"/>
            <p:cNvSpPr txBox="1">
              <a:spLocks noChangeArrowheads="1"/>
            </p:cNvSpPr>
            <p:nvPr/>
          </p:nvSpPr>
          <p:spPr bwMode="auto">
            <a:xfrm>
              <a:off x="4692" y="3105"/>
              <a:ext cx="201" cy="87"/>
            </a:xfrm>
            <a:prstGeom prst="rect">
              <a:avLst/>
            </a:prstGeom>
            <a:noFill/>
            <a:ln w="9525">
              <a:noFill/>
              <a:miter lim="800000"/>
              <a:headEnd/>
              <a:tailEnd/>
            </a:ln>
          </p:spPr>
          <p:txBody>
            <a:bodyPr lIns="0" tIns="0" rIns="0" bIns="0"/>
            <a:lstStyle/>
            <a:p>
              <a:r>
                <a:rPr lang="en-US" sz="900"/>
                <a:t>mt1</a:t>
              </a:r>
            </a:p>
          </p:txBody>
        </p:sp>
        <p:sp>
          <p:nvSpPr>
            <p:cNvPr id="23" name="Text Box 22"/>
            <p:cNvSpPr txBox="1">
              <a:spLocks noChangeArrowheads="1"/>
            </p:cNvSpPr>
            <p:nvPr/>
          </p:nvSpPr>
          <p:spPr bwMode="auto">
            <a:xfrm>
              <a:off x="5181" y="3105"/>
              <a:ext cx="115" cy="87"/>
            </a:xfrm>
            <a:prstGeom prst="rect">
              <a:avLst/>
            </a:prstGeom>
            <a:noFill/>
            <a:ln w="9525">
              <a:noFill/>
              <a:miter lim="800000"/>
              <a:headEnd/>
              <a:tailEnd/>
            </a:ln>
          </p:spPr>
          <p:txBody>
            <a:bodyPr lIns="0" tIns="0" rIns="0" bIns="0"/>
            <a:lstStyle/>
            <a:p>
              <a:r>
                <a:rPr lang="en-US" sz="900"/>
                <a:t>ct2</a:t>
              </a:r>
            </a:p>
          </p:txBody>
        </p:sp>
        <p:sp>
          <p:nvSpPr>
            <p:cNvPr id="24" name="Text Box 23"/>
            <p:cNvSpPr txBox="1">
              <a:spLocks noChangeArrowheads="1"/>
            </p:cNvSpPr>
            <p:nvPr/>
          </p:nvSpPr>
          <p:spPr bwMode="auto">
            <a:xfrm>
              <a:off x="4605" y="2875"/>
              <a:ext cx="173" cy="86"/>
            </a:xfrm>
            <a:prstGeom prst="rect">
              <a:avLst/>
            </a:prstGeom>
            <a:noFill/>
            <a:ln w="9525">
              <a:noFill/>
              <a:miter lim="800000"/>
              <a:headEnd/>
              <a:tailEnd/>
            </a:ln>
          </p:spPr>
          <p:txBody>
            <a:bodyPr lIns="0" tIns="0" rIns="0" bIns="0"/>
            <a:lstStyle/>
            <a:p>
              <a:r>
                <a:rPr lang="en-US" sz="900"/>
                <a:t>mA</a:t>
              </a:r>
            </a:p>
          </p:txBody>
        </p:sp>
        <p:sp>
          <p:nvSpPr>
            <p:cNvPr id="25" name="Text Box 24"/>
            <p:cNvSpPr txBox="1">
              <a:spLocks noChangeArrowheads="1"/>
            </p:cNvSpPr>
            <p:nvPr/>
          </p:nvSpPr>
          <p:spPr bwMode="auto">
            <a:xfrm>
              <a:off x="4893" y="2875"/>
              <a:ext cx="173" cy="86"/>
            </a:xfrm>
            <a:prstGeom prst="rect">
              <a:avLst/>
            </a:prstGeom>
            <a:noFill/>
            <a:ln w="9525">
              <a:noFill/>
              <a:miter lim="800000"/>
              <a:headEnd/>
              <a:tailEnd/>
            </a:ln>
          </p:spPr>
          <p:txBody>
            <a:bodyPr lIns="0" tIns="0" rIns="0" bIns="0"/>
            <a:lstStyle/>
            <a:p>
              <a:r>
                <a:rPr lang="en-US" sz="900"/>
                <a:t>mB</a:t>
              </a:r>
            </a:p>
          </p:txBody>
        </p:sp>
        <p:sp>
          <p:nvSpPr>
            <p:cNvPr id="26" name="Text Box 25"/>
            <p:cNvSpPr txBox="1">
              <a:spLocks noChangeArrowheads="1"/>
            </p:cNvSpPr>
            <p:nvPr/>
          </p:nvSpPr>
          <p:spPr bwMode="auto">
            <a:xfrm>
              <a:off x="5037" y="2875"/>
              <a:ext cx="144" cy="86"/>
            </a:xfrm>
            <a:prstGeom prst="rect">
              <a:avLst/>
            </a:prstGeom>
            <a:noFill/>
            <a:ln w="9525">
              <a:noFill/>
              <a:miter lim="800000"/>
              <a:headEnd/>
              <a:tailEnd/>
            </a:ln>
          </p:spPr>
          <p:txBody>
            <a:bodyPr lIns="0" tIns="0" rIns="0" bIns="0"/>
            <a:lstStyle/>
            <a:p>
              <a:r>
                <a:rPr lang="en-US" sz="900"/>
                <a:t>mC</a:t>
              </a:r>
            </a:p>
          </p:txBody>
        </p:sp>
        <p:sp>
          <p:nvSpPr>
            <p:cNvPr id="27" name="Text Box 26"/>
            <p:cNvSpPr txBox="1">
              <a:spLocks noChangeArrowheads="1"/>
            </p:cNvSpPr>
            <p:nvPr/>
          </p:nvSpPr>
          <p:spPr bwMode="auto">
            <a:xfrm>
              <a:off x="5296" y="2875"/>
              <a:ext cx="144" cy="86"/>
            </a:xfrm>
            <a:prstGeom prst="rect">
              <a:avLst/>
            </a:prstGeom>
            <a:noFill/>
            <a:ln w="9525">
              <a:noFill/>
              <a:miter lim="800000"/>
              <a:headEnd/>
              <a:tailEnd/>
            </a:ln>
          </p:spPr>
          <p:txBody>
            <a:bodyPr lIns="0" tIns="0" rIns="0" bIns="0"/>
            <a:lstStyle/>
            <a:p>
              <a:r>
                <a:rPr lang="en-US" sz="900"/>
                <a:t>mD</a:t>
              </a:r>
            </a:p>
          </p:txBody>
        </p:sp>
        <p:sp>
          <p:nvSpPr>
            <p:cNvPr id="28" name="Text Box 27"/>
            <p:cNvSpPr txBox="1">
              <a:spLocks noChangeArrowheads="1"/>
            </p:cNvSpPr>
            <p:nvPr/>
          </p:nvSpPr>
          <p:spPr bwMode="auto">
            <a:xfrm>
              <a:off x="5066" y="3393"/>
              <a:ext cx="115" cy="87"/>
            </a:xfrm>
            <a:prstGeom prst="rect">
              <a:avLst/>
            </a:prstGeom>
            <a:noFill/>
            <a:ln w="9525">
              <a:noFill/>
              <a:miter lim="800000"/>
              <a:headEnd/>
              <a:tailEnd/>
            </a:ln>
          </p:spPr>
          <p:txBody>
            <a:bodyPr lIns="0" tIns="0" rIns="0" bIns="0"/>
            <a:lstStyle/>
            <a:p>
              <a:r>
                <a:rPr lang="en-US" sz="900"/>
                <a:t>tZ</a:t>
              </a:r>
            </a:p>
          </p:txBody>
        </p:sp>
        <p:sp>
          <p:nvSpPr>
            <p:cNvPr id="29" name="Text Box 28"/>
            <p:cNvSpPr txBox="1">
              <a:spLocks noChangeArrowheads="1"/>
            </p:cNvSpPr>
            <p:nvPr/>
          </p:nvSpPr>
          <p:spPr bwMode="auto">
            <a:xfrm>
              <a:off x="4807" y="3192"/>
              <a:ext cx="201" cy="86"/>
            </a:xfrm>
            <a:prstGeom prst="rect">
              <a:avLst/>
            </a:prstGeom>
            <a:noFill/>
            <a:ln w="9525">
              <a:noFill/>
              <a:miter lim="800000"/>
              <a:headEnd/>
              <a:tailEnd/>
            </a:ln>
          </p:spPr>
          <p:txBody>
            <a:bodyPr lIns="0" tIns="0" rIns="0" bIns="0"/>
            <a:lstStyle/>
            <a:p>
              <a:r>
                <a:rPr lang="en-US" sz="900"/>
                <a:t>tt1</a:t>
              </a:r>
            </a:p>
          </p:txBody>
        </p:sp>
        <p:sp>
          <p:nvSpPr>
            <p:cNvPr id="30" name="Text Box 29"/>
            <p:cNvSpPr txBox="1">
              <a:spLocks noChangeArrowheads="1"/>
            </p:cNvSpPr>
            <p:nvPr/>
          </p:nvSpPr>
          <p:spPr bwMode="auto">
            <a:xfrm>
              <a:off x="5124" y="3192"/>
              <a:ext cx="115" cy="86"/>
            </a:xfrm>
            <a:prstGeom prst="rect">
              <a:avLst/>
            </a:prstGeom>
            <a:noFill/>
            <a:ln w="9525">
              <a:noFill/>
              <a:miter lim="800000"/>
              <a:headEnd/>
              <a:tailEnd/>
            </a:ln>
          </p:spPr>
          <p:txBody>
            <a:bodyPr lIns="0" tIns="0" rIns="0" bIns="0"/>
            <a:lstStyle/>
            <a:p>
              <a:r>
                <a:rPr lang="en-US" sz="900"/>
                <a:t>tt2</a:t>
              </a:r>
            </a:p>
          </p:txBody>
        </p:sp>
        <p:sp>
          <p:nvSpPr>
            <p:cNvPr id="31" name="Text Box 30"/>
            <p:cNvSpPr txBox="1">
              <a:spLocks noChangeArrowheads="1"/>
            </p:cNvSpPr>
            <p:nvPr/>
          </p:nvSpPr>
          <p:spPr bwMode="auto">
            <a:xfrm>
              <a:off x="4922" y="3105"/>
              <a:ext cx="115" cy="87"/>
            </a:xfrm>
            <a:prstGeom prst="rect">
              <a:avLst/>
            </a:prstGeom>
            <a:noFill/>
            <a:ln w="9525">
              <a:noFill/>
              <a:miter lim="800000"/>
              <a:headEnd/>
              <a:tailEnd/>
            </a:ln>
          </p:spPr>
          <p:txBody>
            <a:bodyPr lIns="0" tIns="0" rIns="0" bIns="0"/>
            <a:lstStyle/>
            <a:p>
              <a:r>
                <a:rPr lang="en-US" sz="900"/>
                <a:t>t1</a:t>
              </a:r>
            </a:p>
          </p:txBody>
        </p:sp>
        <p:sp>
          <p:nvSpPr>
            <p:cNvPr id="32" name="Text Box 31"/>
            <p:cNvSpPr txBox="1">
              <a:spLocks noChangeArrowheads="1"/>
            </p:cNvSpPr>
            <p:nvPr/>
          </p:nvSpPr>
          <p:spPr bwMode="auto">
            <a:xfrm>
              <a:off x="5037" y="3105"/>
              <a:ext cx="115" cy="87"/>
            </a:xfrm>
            <a:prstGeom prst="rect">
              <a:avLst/>
            </a:prstGeom>
            <a:noFill/>
            <a:ln w="9525">
              <a:noFill/>
              <a:miter lim="800000"/>
              <a:headEnd/>
              <a:tailEnd/>
            </a:ln>
          </p:spPr>
          <p:txBody>
            <a:bodyPr lIns="0" tIns="0" rIns="0" bIns="0"/>
            <a:lstStyle/>
            <a:p>
              <a:r>
                <a:rPr lang="en-US" sz="900"/>
                <a:t>t2</a:t>
              </a:r>
            </a:p>
          </p:txBody>
        </p:sp>
        <p:sp>
          <p:nvSpPr>
            <p:cNvPr id="33" name="Rectangle 32"/>
            <p:cNvSpPr>
              <a:spLocks noChangeArrowheads="1"/>
            </p:cNvSpPr>
            <p:nvPr/>
          </p:nvSpPr>
          <p:spPr bwMode="auto">
            <a:xfrm>
              <a:off x="4494" y="2694"/>
              <a:ext cx="1074" cy="942"/>
            </a:xfrm>
            <a:prstGeom prst="rect">
              <a:avLst/>
            </a:prstGeom>
            <a:noFill/>
            <a:ln w="9525">
              <a:solidFill>
                <a:schemeClr val="tx1"/>
              </a:solidFill>
              <a:miter lim="800000"/>
              <a:headEnd/>
              <a:tailEnd/>
            </a:ln>
          </p:spPr>
          <p:txBody>
            <a:bodyPr wrap="none" lIns="0" tIns="0" rIns="0" bIns="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43</a:t>
            </a:fld>
            <a:endParaRPr lang="en-US"/>
          </a:p>
        </p:txBody>
      </p:sp>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Further info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defRPr/>
            </a:pPr>
            <a:r>
              <a:rPr lang="en-US" sz="3200" dirty="0" smtClean="0">
                <a:hlinkClick r:id="rId2"/>
              </a:rPr>
              <a:t>http://ls12-www.cs.tu-dortmund.de/daes/media/documents/staff/marwedel/es-book/slides10/es-marw-2.03-sdl-df.ppt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lvl="0"/>
            <a:r>
              <a:rPr lang="en-US" dirty="0" smtClean="0"/>
              <a:t>Models of Computation</a:t>
            </a:r>
            <a:endParaRPr lang="en-US" dirty="0"/>
          </a:p>
        </p:txBody>
      </p:sp>
      <p:sp>
        <p:nvSpPr>
          <p:cNvPr id="8" name="Content Placeholder 7"/>
          <p:cNvSpPr>
            <a:spLocks noGrp="1"/>
          </p:cNvSpPr>
          <p:nvPr>
            <p:ph idx="1"/>
          </p:nvPr>
        </p:nvSpPr>
        <p:spPr>
          <a:xfrm>
            <a:off x="457200" y="1600201"/>
            <a:ext cx="8229600" cy="2324100"/>
          </a:xfrm>
        </p:spPr>
        <p:txBody>
          <a:bodyPr/>
          <a:lstStyle/>
          <a:p>
            <a:r>
              <a:rPr lang="en-US" kern="0" dirty="0" smtClean="0"/>
              <a:t>Ptolemy (UC Berkeley) is an environment for simulating multiple models of computation</a:t>
            </a:r>
          </a:p>
          <a:p>
            <a:r>
              <a:rPr lang="en-US" dirty="0" smtClean="0">
                <a:hlinkClick r:id="rId2"/>
              </a:rPr>
              <a:t>http://ptolemy.berkeley.edu</a:t>
            </a:r>
            <a:endParaRPr lang="en-US" dirty="0" smtClean="0"/>
          </a:p>
          <a:p>
            <a:endParaRPr lang="en-US" kern="0" dirty="0" smtClean="0"/>
          </a:p>
          <a:p>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44</a:t>
            </a:fld>
            <a:endParaRPr lang="en-US"/>
          </a:p>
        </p:txBody>
      </p:sp>
      <p:pic>
        <p:nvPicPr>
          <p:cNvPr id="6" name="Picture 8"/>
          <p:cNvPicPr>
            <a:picLocks noChangeAspect="1" noChangeArrowheads="1"/>
          </p:cNvPicPr>
          <p:nvPr/>
        </p:nvPicPr>
        <p:blipFill>
          <a:blip r:embed="rId3" cstate="print"/>
          <a:srcRect/>
          <a:stretch>
            <a:fillRect/>
          </a:stretch>
        </p:blipFill>
        <p:spPr bwMode="auto">
          <a:xfrm>
            <a:off x="6019800" y="3390900"/>
            <a:ext cx="2424771" cy="2895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62"/>
          </a:xfrm>
        </p:spPr>
        <p:txBody>
          <a:bodyPr>
            <a:normAutofit fontScale="90000"/>
          </a:bodyPr>
          <a:lstStyle/>
          <a:p>
            <a:r>
              <a:rPr lang="en-US" dirty="0" smtClean="0"/>
              <a:t>Summary</a:t>
            </a:r>
            <a:endParaRPr lang="en-US" dirty="0"/>
          </a:p>
        </p:txBody>
      </p:sp>
      <p:sp>
        <p:nvSpPr>
          <p:cNvPr id="5" name="Content Placeholder 4"/>
          <p:cNvSpPr>
            <a:spLocks noGrp="1"/>
          </p:cNvSpPr>
          <p:nvPr>
            <p:ph idx="1"/>
          </p:nvPr>
        </p:nvSpPr>
        <p:spPr>
          <a:xfrm>
            <a:off x="228600" y="685800"/>
            <a:ext cx="8724900" cy="6172200"/>
          </a:xfrm>
        </p:spPr>
        <p:txBody>
          <a:bodyPr>
            <a:noAutofit/>
          </a:bodyPr>
          <a:lstStyle/>
          <a:p>
            <a:pPr>
              <a:lnSpc>
                <a:spcPct val="90000"/>
              </a:lnSpc>
            </a:pPr>
            <a:r>
              <a:rPr lang="en-US" sz="2000" dirty="0" smtClean="0"/>
              <a:t>State machine models good for control</a:t>
            </a:r>
          </a:p>
          <a:p>
            <a:pPr lvl="1">
              <a:lnSpc>
                <a:spcPct val="90000"/>
              </a:lnSpc>
            </a:pPr>
            <a:r>
              <a:rPr lang="en-US" sz="2000" dirty="0" smtClean="0"/>
              <a:t>Extensions like HCFSM provide additional power</a:t>
            </a:r>
          </a:p>
          <a:p>
            <a:pPr lvl="1">
              <a:lnSpc>
                <a:spcPct val="90000"/>
              </a:lnSpc>
            </a:pPr>
            <a:r>
              <a:rPr lang="en-US" sz="2000" dirty="0" smtClean="0"/>
              <a:t>Program-State Machine (PSM) combines state machines and sequential programs</a:t>
            </a:r>
          </a:p>
          <a:p>
            <a:pPr>
              <a:lnSpc>
                <a:spcPct val="90000"/>
              </a:lnSpc>
            </a:pPr>
            <a:r>
              <a:rPr lang="en-US" sz="2000" dirty="0" smtClean="0"/>
              <a:t>Concurrent process model for multi-task systems</a:t>
            </a:r>
          </a:p>
          <a:p>
            <a:pPr lvl="1">
              <a:lnSpc>
                <a:spcPct val="90000"/>
              </a:lnSpc>
            </a:pPr>
            <a:r>
              <a:rPr lang="en-US" sz="2000" dirty="0" smtClean="0"/>
              <a:t>Communication and synchronization methods exist</a:t>
            </a:r>
          </a:p>
          <a:p>
            <a:pPr lvl="1">
              <a:lnSpc>
                <a:spcPct val="90000"/>
              </a:lnSpc>
            </a:pPr>
            <a:r>
              <a:rPr lang="en-US" sz="2000" dirty="0" smtClean="0"/>
              <a:t>Scheduling is critical</a:t>
            </a:r>
          </a:p>
          <a:p>
            <a:pPr>
              <a:lnSpc>
                <a:spcPct val="90000"/>
              </a:lnSpc>
            </a:pPr>
            <a:r>
              <a:rPr lang="en-US" sz="2000" dirty="0" smtClean="0"/>
              <a:t>Dataflow model good for signal processing</a:t>
            </a:r>
          </a:p>
          <a:p>
            <a:r>
              <a:rPr lang="en-US" sz="2000" b="1" dirty="0" smtClean="0"/>
              <a:t>Usefulness of a Model of Computation</a:t>
            </a:r>
          </a:p>
          <a:p>
            <a:pPr lvl="1"/>
            <a:r>
              <a:rPr lang="en-US" sz="2000" dirty="0" smtClean="0"/>
              <a:t>Expressiveness</a:t>
            </a:r>
          </a:p>
          <a:p>
            <a:pPr lvl="1"/>
            <a:r>
              <a:rPr lang="en-US" sz="2000" dirty="0" smtClean="0"/>
              <a:t>Generality</a:t>
            </a:r>
          </a:p>
          <a:p>
            <a:pPr lvl="1"/>
            <a:r>
              <a:rPr lang="en-US" sz="2000" dirty="0" smtClean="0"/>
              <a:t>Simplicity</a:t>
            </a:r>
          </a:p>
          <a:p>
            <a:pPr lvl="1"/>
            <a:r>
              <a:rPr lang="en-US" sz="2000" dirty="0" err="1" smtClean="0"/>
              <a:t>Compilability</a:t>
            </a:r>
            <a:r>
              <a:rPr lang="en-US" sz="2000" dirty="0" smtClean="0"/>
              <a:t>/ Synthesizability</a:t>
            </a:r>
          </a:p>
          <a:p>
            <a:pPr lvl="1"/>
            <a:r>
              <a:rPr lang="en-US" sz="2000" dirty="0" smtClean="0"/>
              <a:t>Verifiability</a:t>
            </a:r>
          </a:p>
          <a:p>
            <a:r>
              <a:rPr lang="en-US" sz="2000" b="1" dirty="0" smtClean="0">
                <a:solidFill>
                  <a:srgbClr val="C00000"/>
                </a:solidFill>
              </a:rPr>
              <a:t>One way to get all of these is to mix diverse, simple models of computation, while keeping compilation, synthesis, and verification separate for each </a:t>
            </a:r>
            <a:r>
              <a:rPr lang="en-US" sz="2000" b="1" dirty="0" err="1" smtClean="0">
                <a:solidFill>
                  <a:srgbClr val="C00000"/>
                </a:solidFill>
              </a:rPr>
              <a:t>MoC</a:t>
            </a:r>
            <a:r>
              <a:rPr lang="en-US" sz="2000" b="1" dirty="0" smtClean="0">
                <a:solidFill>
                  <a:srgbClr val="C00000"/>
                </a:solidFill>
              </a:rPr>
              <a:t>. To do that, we need to understand these </a:t>
            </a:r>
            <a:r>
              <a:rPr lang="en-US" sz="2000" b="1" dirty="0" err="1" smtClean="0">
                <a:solidFill>
                  <a:srgbClr val="C00000"/>
                </a:solidFill>
              </a:rPr>
              <a:t>MoCs</a:t>
            </a:r>
            <a:r>
              <a:rPr lang="en-US" sz="2000" b="1" dirty="0" smtClean="0">
                <a:solidFill>
                  <a:srgbClr val="C00000"/>
                </a:solidFill>
              </a:rPr>
              <a:t> relative to one another, and understand their interaction when combined in a single system design.</a:t>
            </a:r>
            <a:endParaRPr lang="en-US" sz="2000" b="1" dirty="0">
              <a:solidFill>
                <a:srgbClr val="C00000"/>
              </a:solidFill>
            </a:endParaRPr>
          </a:p>
        </p:txBody>
      </p:sp>
      <p:sp>
        <p:nvSpPr>
          <p:cNvPr id="4" name="Slide Number Placeholder 3"/>
          <p:cNvSpPr>
            <a:spLocks noGrp="1"/>
          </p:cNvSpPr>
          <p:nvPr>
            <p:ph type="sldNum" sz="quarter" idx="12"/>
          </p:nvPr>
        </p:nvSpPr>
        <p:spPr/>
        <p:txBody>
          <a:bodyPr/>
          <a:lstStyle/>
          <a:p>
            <a:fld id="{A13A2B9E-B16C-4C43-A38A-022099A1C25F}"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Levels of Hardware Modeling</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r>
              <a:rPr lang="de-DE" dirty="0" smtClean="0"/>
              <a:t>System level</a:t>
            </a:r>
          </a:p>
          <a:p>
            <a:pPr marL="457200" indent="-457200"/>
            <a:r>
              <a:rPr lang="de-DE" dirty="0" smtClean="0"/>
              <a:t>Algorithmic level</a:t>
            </a:r>
          </a:p>
          <a:p>
            <a:pPr marL="457200" indent="-457200"/>
            <a:r>
              <a:rPr lang="de-DE" dirty="0" smtClean="0"/>
              <a:t>Instruction set level</a:t>
            </a:r>
          </a:p>
          <a:p>
            <a:pPr marL="457200" indent="-457200"/>
            <a:r>
              <a:rPr lang="de-DE" dirty="0" smtClean="0"/>
              <a:t>Register-transfer level (RTL)</a:t>
            </a:r>
          </a:p>
          <a:p>
            <a:pPr marL="457200" indent="-457200"/>
            <a:r>
              <a:rPr lang="de-DE" dirty="0" smtClean="0"/>
              <a:t>Gate-level models</a:t>
            </a:r>
          </a:p>
          <a:p>
            <a:pPr marL="457200" indent="-457200"/>
            <a:r>
              <a:rPr lang="de-DE" dirty="0" smtClean="0"/>
              <a:t>Switch-level models</a:t>
            </a:r>
          </a:p>
          <a:p>
            <a:pPr marL="457200" indent="-457200"/>
            <a:r>
              <a:rPr lang="de-DE" dirty="0" smtClean="0"/>
              <a:t>Circuit-level models</a:t>
            </a:r>
          </a:p>
          <a:p>
            <a:pPr marL="457200" indent="-457200"/>
            <a:r>
              <a:rPr lang="de-DE" dirty="0" smtClean="0"/>
              <a:t>Device-level models</a:t>
            </a:r>
          </a:p>
          <a:p>
            <a:pPr marL="457200" indent="-457200"/>
            <a:r>
              <a:rPr lang="de-DE" dirty="0" smtClean="0"/>
              <a:t>Layout models</a:t>
            </a:r>
          </a:p>
          <a:p>
            <a:pPr marL="457200" indent="-457200"/>
            <a:r>
              <a:rPr lang="de-DE" dirty="0" smtClean="0"/>
              <a:t>Process and device models</a:t>
            </a:r>
            <a:endParaRPr lang="en-US" dirty="0" smtClean="0"/>
          </a:p>
          <a:p>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47</a:t>
            </a:fld>
            <a:endParaRPr lang="en-US" dirty="0"/>
          </a:p>
        </p:txBody>
      </p:sp>
      <p:sp>
        <p:nvSpPr>
          <p:cNvPr id="5"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Abstraction layers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342900" y="1524000"/>
            <a:ext cx="8564104" cy="4068294"/>
          </a:xfrm>
          <a:prstGeom prst="rect">
            <a:avLst/>
          </a:prstGeom>
          <a:noFill/>
          <a:ln w="9525">
            <a:noFill/>
            <a:miter lim="800000"/>
            <a:headEnd/>
            <a:tailEnd/>
          </a:ln>
        </p:spPr>
      </p:pic>
      <p:sp>
        <p:nvSpPr>
          <p:cNvPr id="7" name="TextBox 6"/>
          <p:cNvSpPr txBox="1"/>
          <p:nvPr/>
        </p:nvSpPr>
        <p:spPr>
          <a:xfrm>
            <a:off x="914400" y="5867400"/>
            <a:ext cx="1684115" cy="461665"/>
          </a:xfrm>
          <a:prstGeom prst="rect">
            <a:avLst/>
          </a:prstGeom>
          <a:noFill/>
        </p:spPr>
        <p:txBody>
          <a:bodyPr wrap="none" rtlCol="0">
            <a:spAutoFit/>
          </a:bodyPr>
          <a:lstStyle/>
          <a:p>
            <a:r>
              <a:rPr lang="en-US" sz="2400" dirty="0" smtClean="0"/>
              <a:t>Object code</a:t>
            </a:r>
            <a:endParaRPr lang="en-US" sz="2400" dirty="0"/>
          </a:p>
        </p:txBody>
      </p:sp>
      <p:sp>
        <p:nvSpPr>
          <p:cNvPr id="8" name="TextBox 7"/>
          <p:cNvSpPr txBox="1"/>
          <p:nvPr/>
        </p:nvSpPr>
        <p:spPr>
          <a:xfrm>
            <a:off x="4838700" y="5143500"/>
            <a:ext cx="2266711" cy="1631216"/>
          </a:xfrm>
          <a:prstGeom prst="rect">
            <a:avLst/>
          </a:prstGeom>
          <a:noFill/>
        </p:spPr>
        <p:txBody>
          <a:bodyPr wrap="none" rtlCol="0">
            <a:spAutoFit/>
          </a:bodyPr>
          <a:lstStyle/>
          <a:p>
            <a:r>
              <a:rPr lang="en-US" sz="2000" dirty="0" smtClean="0"/>
              <a:t>Gate-level models</a:t>
            </a:r>
          </a:p>
          <a:p>
            <a:r>
              <a:rPr lang="en-US" sz="2000" dirty="0" smtClean="0"/>
              <a:t>Switch-level models</a:t>
            </a:r>
          </a:p>
          <a:p>
            <a:r>
              <a:rPr lang="en-US" sz="2000" dirty="0" smtClean="0"/>
              <a:t>Circuit-level models</a:t>
            </a:r>
          </a:p>
          <a:p>
            <a:r>
              <a:rPr lang="en-US" sz="2000" dirty="0" smtClean="0"/>
              <a:t>Device-level models</a:t>
            </a:r>
          </a:p>
          <a:p>
            <a:r>
              <a:rPr lang="en-US" sz="2000" dirty="0" smtClean="0"/>
              <a:t>Layout models</a:t>
            </a:r>
            <a:endParaRPr lang="en-US" dirty="0"/>
          </a:p>
        </p:txBody>
      </p:sp>
      <p:cxnSp>
        <p:nvCxnSpPr>
          <p:cNvPr id="9" name="Straight Arrow Connector 8"/>
          <p:cNvCxnSpPr/>
          <p:nvPr/>
        </p:nvCxnSpPr>
        <p:spPr>
          <a:xfrm rot="16200000" flipV="1">
            <a:off x="628650" y="4895850"/>
            <a:ext cx="10287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24700" y="4800600"/>
            <a:ext cx="800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1524000"/>
            <a:ext cx="914400" cy="369332"/>
          </a:xfrm>
          <a:prstGeom prst="rect">
            <a:avLst/>
          </a:prstGeom>
          <a:noFill/>
        </p:spPr>
        <p:txBody>
          <a:bodyPr wrap="square" rtlCol="0">
            <a:spAutoFit/>
          </a:bodyPr>
          <a:lstStyle/>
          <a:p>
            <a:r>
              <a:rPr lang="en-US" b="1" dirty="0" smtClean="0">
                <a:solidFill>
                  <a:srgbClr val="3333FF"/>
                </a:solidFill>
              </a:rPr>
              <a:t>System</a:t>
            </a:r>
            <a:endParaRPr lang="en-US" b="1" dirty="0">
              <a:solidFill>
                <a:srgbClr val="3333FF"/>
              </a:solidFill>
            </a:endParaRPr>
          </a:p>
        </p:txBody>
      </p:sp>
      <p:sp>
        <p:nvSpPr>
          <p:cNvPr id="12" name="TextBox 11"/>
          <p:cNvSpPr txBox="1"/>
          <p:nvPr/>
        </p:nvSpPr>
        <p:spPr>
          <a:xfrm>
            <a:off x="2400300" y="2209800"/>
            <a:ext cx="914400" cy="369332"/>
          </a:xfrm>
          <a:prstGeom prst="rect">
            <a:avLst/>
          </a:prstGeom>
          <a:noFill/>
        </p:spPr>
        <p:txBody>
          <a:bodyPr wrap="square" rtlCol="0">
            <a:spAutoFit/>
          </a:bodyPr>
          <a:lstStyle/>
          <a:p>
            <a:r>
              <a:rPr lang="en-US" b="1" dirty="0" smtClean="0">
                <a:solidFill>
                  <a:srgbClr val="3333FF"/>
                </a:solidFill>
              </a:rPr>
              <a:t>Task</a:t>
            </a:r>
            <a:endParaRPr lang="en-US" b="1" dirty="0">
              <a:solidFill>
                <a:srgbClr val="3333FF"/>
              </a:solidFill>
            </a:endParaRPr>
          </a:p>
        </p:txBody>
      </p:sp>
      <p:sp>
        <p:nvSpPr>
          <p:cNvPr id="13" name="TextBox 12"/>
          <p:cNvSpPr txBox="1"/>
          <p:nvPr/>
        </p:nvSpPr>
        <p:spPr>
          <a:xfrm>
            <a:off x="533400" y="3048000"/>
            <a:ext cx="1371600" cy="369332"/>
          </a:xfrm>
          <a:prstGeom prst="rect">
            <a:avLst/>
          </a:prstGeom>
          <a:noFill/>
        </p:spPr>
        <p:txBody>
          <a:bodyPr wrap="square" rtlCol="0">
            <a:spAutoFit/>
          </a:bodyPr>
          <a:lstStyle/>
          <a:p>
            <a:r>
              <a:rPr lang="en-US" b="1" dirty="0" smtClean="0">
                <a:solidFill>
                  <a:srgbClr val="3333FF"/>
                </a:solidFill>
              </a:rPr>
              <a:t>Instruction</a:t>
            </a:r>
            <a:endParaRPr lang="en-US" b="1" dirty="0">
              <a:solidFill>
                <a:srgbClr val="3333FF"/>
              </a:solidFill>
            </a:endParaRPr>
          </a:p>
        </p:txBody>
      </p:sp>
      <p:sp>
        <p:nvSpPr>
          <p:cNvPr id="14" name="TextBox 13"/>
          <p:cNvSpPr txBox="1"/>
          <p:nvPr/>
        </p:nvSpPr>
        <p:spPr>
          <a:xfrm>
            <a:off x="5562600" y="2247900"/>
            <a:ext cx="1409700" cy="369332"/>
          </a:xfrm>
          <a:prstGeom prst="rect">
            <a:avLst/>
          </a:prstGeom>
          <a:noFill/>
        </p:spPr>
        <p:txBody>
          <a:bodyPr wrap="square" rtlCol="0">
            <a:spAutoFit/>
          </a:bodyPr>
          <a:lstStyle/>
          <a:p>
            <a:r>
              <a:rPr lang="en-US" b="1" dirty="0" smtClean="0">
                <a:solidFill>
                  <a:srgbClr val="3333FF"/>
                </a:solidFill>
              </a:rPr>
              <a:t>Component</a:t>
            </a:r>
            <a:endParaRPr lang="en-US" b="1" dirty="0">
              <a:solidFill>
                <a:srgbClr val="3333FF"/>
              </a:solidFill>
            </a:endParaRPr>
          </a:p>
        </p:txBody>
      </p:sp>
      <p:sp>
        <p:nvSpPr>
          <p:cNvPr id="15" name="TextBox 14"/>
          <p:cNvSpPr txBox="1"/>
          <p:nvPr/>
        </p:nvSpPr>
        <p:spPr>
          <a:xfrm>
            <a:off x="7239000" y="3086100"/>
            <a:ext cx="914400" cy="369332"/>
          </a:xfrm>
          <a:prstGeom prst="rect">
            <a:avLst/>
          </a:prstGeom>
          <a:noFill/>
        </p:spPr>
        <p:txBody>
          <a:bodyPr wrap="square" rtlCol="0">
            <a:spAutoFit/>
          </a:bodyPr>
          <a:lstStyle/>
          <a:p>
            <a:r>
              <a:rPr lang="en-US" b="1" dirty="0" smtClean="0">
                <a:solidFill>
                  <a:srgbClr val="3333FF"/>
                </a:solidFill>
              </a:rPr>
              <a:t>Logic</a:t>
            </a:r>
            <a:endParaRPr lang="en-US" b="1" dirty="0">
              <a:solidFill>
                <a:srgbClr val="3333FF"/>
              </a:solidFill>
            </a:endParaRPr>
          </a:p>
        </p:txBody>
      </p:sp>
      <p:sp>
        <p:nvSpPr>
          <p:cNvPr id="16" name="TextBox 15"/>
          <p:cNvSpPr txBox="1"/>
          <p:nvPr/>
        </p:nvSpPr>
        <p:spPr>
          <a:xfrm>
            <a:off x="5905500" y="3429000"/>
            <a:ext cx="914400" cy="369332"/>
          </a:xfrm>
          <a:prstGeom prst="rect">
            <a:avLst/>
          </a:prstGeom>
          <a:noFill/>
        </p:spPr>
        <p:txBody>
          <a:bodyPr wrap="square" rtlCol="0">
            <a:spAutoFit/>
          </a:bodyPr>
          <a:lstStyle/>
          <a:p>
            <a:r>
              <a:rPr lang="en-US" b="1" dirty="0" smtClean="0">
                <a:solidFill>
                  <a:srgbClr val="3333FF"/>
                </a:solidFill>
              </a:rPr>
              <a:t>RTL</a:t>
            </a:r>
            <a:endParaRPr lang="en-US" b="1" dirty="0">
              <a:solidFill>
                <a:srgbClr val="3333FF"/>
              </a:solidFill>
            </a:endParaRPr>
          </a:p>
        </p:txBody>
      </p:sp>
      <p:sp>
        <p:nvSpPr>
          <p:cNvPr id="17" name="TextBox 16"/>
          <p:cNvSpPr txBox="1"/>
          <p:nvPr/>
        </p:nvSpPr>
        <p:spPr>
          <a:xfrm>
            <a:off x="2705100" y="3543300"/>
            <a:ext cx="914400" cy="369332"/>
          </a:xfrm>
          <a:prstGeom prst="rect">
            <a:avLst/>
          </a:prstGeom>
          <a:noFill/>
        </p:spPr>
        <p:txBody>
          <a:bodyPr wrap="square" rtlCol="0">
            <a:spAutoFit/>
          </a:bodyPr>
          <a:lstStyle/>
          <a:p>
            <a:r>
              <a:rPr lang="en-US" b="1" dirty="0" smtClean="0">
                <a:solidFill>
                  <a:srgbClr val="3333FF"/>
                </a:solidFill>
              </a:rPr>
              <a:t>ISA</a:t>
            </a:r>
            <a:endParaRPr lang="en-US" b="1" dirty="0">
              <a:solidFill>
                <a:srgbClr val="3333FF"/>
              </a:solidFill>
            </a:endParaRPr>
          </a:p>
        </p:txBody>
      </p:sp>
      <p:sp>
        <p:nvSpPr>
          <p:cNvPr id="18" name="TextBox 17"/>
          <p:cNvSpPr txBox="1"/>
          <p:nvPr/>
        </p:nvSpPr>
        <p:spPr>
          <a:xfrm>
            <a:off x="1219200" y="4267200"/>
            <a:ext cx="914400" cy="369332"/>
          </a:xfrm>
          <a:prstGeom prst="rect">
            <a:avLst/>
          </a:prstGeom>
          <a:noFill/>
        </p:spPr>
        <p:txBody>
          <a:bodyPr wrap="square" rtlCol="0">
            <a:spAutoFit/>
          </a:bodyPr>
          <a:lstStyle/>
          <a:p>
            <a:r>
              <a:rPr lang="en-US" b="1" dirty="0" err="1" smtClean="0">
                <a:solidFill>
                  <a:srgbClr val="3333FF"/>
                </a:solidFill>
              </a:rPr>
              <a:t>uArch</a:t>
            </a:r>
            <a:endParaRPr lang="en-US" b="1" dirty="0">
              <a:solidFill>
                <a:srgbClr val="3333FF"/>
              </a:solidFill>
            </a:endParaRPr>
          </a:p>
        </p:txBody>
      </p:sp>
      <p:sp>
        <p:nvSpPr>
          <p:cNvPr id="19" name="TextBox 18"/>
          <p:cNvSpPr txBox="1"/>
          <p:nvPr/>
        </p:nvSpPr>
        <p:spPr>
          <a:xfrm>
            <a:off x="7581900" y="4305300"/>
            <a:ext cx="914400" cy="369332"/>
          </a:xfrm>
          <a:prstGeom prst="rect">
            <a:avLst/>
          </a:prstGeom>
          <a:noFill/>
        </p:spPr>
        <p:txBody>
          <a:bodyPr wrap="square" rtlCol="0">
            <a:spAutoFit/>
          </a:bodyPr>
          <a:lstStyle/>
          <a:p>
            <a:r>
              <a:rPr lang="en-US" b="1" dirty="0" smtClean="0">
                <a:solidFill>
                  <a:srgbClr val="3333FF"/>
                </a:solidFill>
              </a:rPr>
              <a:t>Gate</a:t>
            </a:r>
            <a:endParaRPr lang="en-US" b="1" dirty="0">
              <a:solidFill>
                <a:srgbClr val="3333FF"/>
              </a:solidFill>
            </a:endParaRPr>
          </a:p>
        </p:txBody>
      </p:sp>
      <p:sp>
        <p:nvSpPr>
          <p:cNvPr id="20" name="TextBox 19"/>
          <p:cNvSpPr txBox="1"/>
          <p:nvPr/>
        </p:nvSpPr>
        <p:spPr>
          <a:xfrm>
            <a:off x="4038600" y="2971800"/>
            <a:ext cx="1485900" cy="369332"/>
          </a:xfrm>
          <a:prstGeom prst="rect">
            <a:avLst/>
          </a:prstGeom>
          <a:noFill/>
        </p:spPr>
        <p:txBody>
          <a:bodyPr wrap="square" rtlCol="0">
            <a:spAutoFit/>
          </a:bodyPr>
          <a:lstStyle/>
          <a:p>
            <a:r>
              <a:rPr lang="en-US" b="1" dirty="0" smtClean="0">
                <a:solidFill>
                  <a:srgbClr val="3333FF"/>
                </a:solidFill>
              </a:rPr>
              <a:t>Architecture</a:t>
            </a:r>
            <a:endParaRPr lang="en-US" b="1" dirty="0">
              <a:solidFill>
                <a:srgbClr val="3333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23900"/>
          </a:xfrm>
        </p:spPr>
        <p:txBody>
          <a:bodyPr>
            <a:normAutofit fontScale="90000"/>
          </a:bodyPr>
          <a:lstStyle/>
          <a:p>
            <a:r>
              <a:rPr lang="en-US" dirty="0" smtClean="0"/>
              <a:t>System level</a:t>
            </a:r>
            <a:endParaRPr lang="en-US" dirty="0"/>
          </a:p>
        </p:txBody>
      </p:sp>
      <p:sp>
        <p:nvSpPr>
          <p:cNvPr id="3" name="Content Placeholder 2"/>
          <p:cNvSpPr>
            <a:spLocks noGrp="1"/>
          </p:cNvSpPr>
          <p:nvPr>
            <p:ph idx="1"/>
          </p:nvPr>
        </p:nvSpPr>
        <p:spPr>
          <a:xfrm>
            <a:off x="457200" y="1333500"/>
            <a:ext cx="8343900" cy="5029200"/>
          </a:xfrm>
        </p:spPr>
        <p:txBody>
          <a:bodyPr>
            <a:normAutofit fontScale="92500" lnSpcReduction="10000"/>
          </a:bodyPr>
          <a:lstStyle/>
          <a:p>
            <a:r>
              <a:rPr lang="en-US" dirty="0" smtClean="0"/>
              <a:t>Generally, “system level” is not clearly defined</a:t>
            </a:r>
            <a:endParaRPr lang="de-DE" dirty="0" smtClean="0"/>
          </a:p>
          <a:p>
            <a:r>
              <a:rPr lang="en-US" dirty="0" smtClean="0"/>
              <a:t>It may be used to denote the entire embedded system and possibly also the</a:t>
            </a:r>
            <a:r>
              <a:rPr lang="de-DE" dirty="0" smtClean="0"/>
              <a:t> </a:t>
            </a:r>
            <a:r>
              <a:rPr lang="en-US" dirty="0" smtClean="0"/>
              <a:t>environment</a:t>
            </a:r>
            <a:endParaRPr lang="de-DE" dirty="0" smtClean="0"/>
          </a:p>
          <a:p>
            <a:r>
              <a:rPr lang="de-DE" dirty="0" smtClean="0"/>
              <a:t>S</a:t>
            </a:r>
            <a:r>
              <a:rPr lang="en-US" dirty="0" err="1" smtClean="0"/>
              <a:t>uch</a:t>
            </a:r>
            <a:r>
              <a:rPr lang="en-US" dirty="0" smtClean="0"/>
              <a:t> </a:t>
            </a:r>
            <a:r>
              <a:rPr lang="en-US" dirty="0" smtClean="0"/>
              <a:t>models </a:t>
            </a:r>
            <a:r>
              <a:rPr lang="de-DE" dirty="0" smtClean="0"/>
              <a:t>may </a:t>
            </a:r>
            <a:r>
              <a:rPr lang="en-US" dirty="0" smtClean="0"/>
              <a:t>include mechanical as</a:t>
            </a:r>
            <a:r>
              <a:rPr lang="de-DE" dirty="0" smtClean="0"/>
              <a:t> </a:t>
            </a:r>
            <a:r>
              <a:rPr lang="en-US" dirty="0" smtClean="0"/>
              <a:t>well as information processing aspects</a:t>
            </a:r>
            <a:endParaRPr lang="de-DE" dirty="0" smtClean="0"/>
          </a:p>
          <a:p>
            <a:r>
              <a:rPr lang="de-DE" dirty="0" smtClean="0"/>
              <a:t>Simulator </a:t>
            </a:r>
            <a:r>
              <a:rPr lang="en-US" dirty="0" smtClean="0"/>
              <a:t>solutions include VHDL-AMS</a:t>
            </a:r>
            <a:r>
              <a:rPr lang="de-DE" dirty="0" smtClean="0"/>
              <a:t>,</a:t>
            </a:r>
            <a:r>
              <a:rPr lang="en-US" dirty="0" smtClean="0"/>
              <a:t>  </a:t>
            </a:r>
            <a:r>
              <a:rPr lang="en-US" dirty="0" err="1" smtClean="0"/>
              <a:t>SystemC</a:t>
            </a:r>
            <a:r>
              <a:rPr lang="en-US" dirty="0" smtClean="0"/>
              <a:t> or </a:t>
            </a:r>
            <a:r>
              <a:rPr lang="en-US" dirty="0" smtClean="0"/>
              <a:t>MATLAB</a:t>
            </a:r>
            <a:endParaRPr lang="de-DE" dirty="0" smtClean="0"/>
          </a:p>
          <a:p>
            <a:r>
              <a:rPr lang="de-DE" dirty="0" smtClean="0"/>
              <a:t>C</a:t>
            </a:r>
            <a:r>
              <a:rPr lang="en-US" dirty="0" err="1" smtClean="0"/>
              <a:t>hallenge</a:t>
            </a:r>
            <a:r>
              <a:rPr lang="en-US" dirty="0" smtClean="0"/>
              <a:t> </a:t>
            </a:r>
            <a:r>
              <a:rPr lang="en-US" dirty="0" smtClean="0"/>
              <a:t>to model information</a:t>
            </a:r>
            <a:r>
              <a:rPr lang="de-DE" dirty="0" smtClean="0"/>
              <a:t> </a:t>
            </a:r>
            <a:r>
              <a:rPr lang="en-US" dirty="0" smtClean="0"/>
              <a:t>processing parts of the system in such a way that the simulation model</a:t>
            </a:r>
            <a:r>
              <a:rPr lang="de-DE" dirty="0" smtClean="0"/>
              <a:t> </a:t>
            </a:r>
            <a:r>
              <a:rPr lang="en-US" dirty="0" smtClean="0"/>
              <a:t>can also be used for the synthesis of the system</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Algorithmic Level</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a:lnSpc>
                <a:spcPct val="90000"/>
              </a:lnSpc>
            </a:pPr>
            <a:r>
              <a:rPr lang="de-DE" dirty="0" smtClean="0"/>
              <a:t>S</a:t>
            </a:r>
            <a:r>
              <a:rPr lang="en-US" dirty="0" err="1" smtClean="0"/>
              <a:t>imulating</a:t>
            </a:r>
            <a:r>
              <a:rPr lang="en-US" dirty="0" smtClean="0"/>
              <a:t> the algorithms that we</a:t>
            </a:r>
            <a:r>
              <a:rPr lang="de-DE" dirty="0" smtClean="0"/>
              <a:t> </a:t>
            </a:r>
            <a:r>
              <a:rPr lang="en-US" dirty="0" smtClean="0"/>
              <a:t>intend to use within the embedded system</a:t>
            </a:r>
            <a:endParaRPr lang="de-DE" dirty="0" smtClean="0"/>
          </a:p>
          <a:p>
            <a:pPr>
              <a:lnSpc>
                <a:spcPct val="90000"/>
              </a:lnSpc>
            </a:pPr>
            <a:r>
              <a:rPr lang="de-DE" dirty="0" smtClean="0"/>
              <a:t>N</a:t>
            </a:r>
            <a:r>
              <a:rPr lang="en-US" dirty="0" smtClean="0"/>
              <a:t>o reference is made to processors or</a:t>
            </a:r>
            <a:r>
              <a:rPr lang="de-DE" dirty="0" smtClean="0"/>
              <a:t> </a:t>
            </a:r>
            <a:r>
              <a:rPr lang="en-US" dirty="0" smtClean="0"/>
              <a:t>instruction sets</a:t>
            </a:r>
            <a:endParaRPr lang="de-DE" dirty="0" smtClean="0"/>
          </a:p>
          <a:p>
            <a:pPr>
              <a:lnSpc>
                <a:spcPct val="90000"/>
              </a:lnSpc>
            </a:pPr>
            <a:r>
              <a:rPr lang="en-US" dirty="0" smtClean="0"/>
              <a:t>Data types may still allow a higher precision than the final implementation</a:t>
            </a:r>
            <a:endParaRPr lang="de-DE" dirty="0" smtClean="0"/>
          </a:p>
          <a:p>
            <a:pPr>
              <a:lnSpc>
                <a:spcPct val="90000"/>
              </a:lnSpc>
            </a:pPr>
            <a:r>
              <a:rPr lang="en-US" dirty="0" smtClean="0"/>
              <a:t>If data</a:t>
            </a:r>
            <a:r>
              <a:rPr lang="de-DE" dirty="0" smtClean="0"/>
              <a:t> </a:t>
            </a:r>
            <a:r>
              <a:rPr lang="en-US" dirty="0" smtClean="0"/>
              <a:t>types have been selected such that every bit corresponds to exactly one bit</a:t>
            </a:r>
            <a:r>
              <a:rPr lang="de-DE" dirty="0" smtClean="0"/>
              <a:t> </a:t>
            </a:r>
            <a:r>
              <a:rPr lang="en-US" dirty="0" smtClean="0"/>
              <a:t>in the final implementation, the model is said to be bit-true.</a:t>
            </a:r>
            <a:r>
              <a:rPr lang="de-DE" dirty="0" smtClean="0"/>
              <a:t> Tr</a:t>
            </a:r>
            <a:r>
              <a:rPr lang="en-US" dirty="0" err="1" smtClean="0"/>
              <a:t>anslating</a:t>
            </a:r>
            <a:r>
              <a:rPr lang="de-DE" dirty="0" smtClean="0"/>
              <a:t> </a:t>
            </a:r>
            <a:r>
              <a:rPr lang="en-US" dirty="0" smtClean="0"/>
              <a:t>non-bit-true into bit-true models should be done with tool support</a:t>
            </a:r>
            <a:endParaRPr lang="de-DE" dirty="0" smtClean="0"/>
          </a:p>
          <a:p>
            <a:pPr>
              <a:lnSpc>
                <a:spcPct val="90000"/>
              </a:lnSpc>
            </a:pPr>
            <a:r>
              <a:rPr lang="de-DE" dirty="0" smtClean="0"/>
              <a:t>May </a:t>
            </a:r>
            <a:r>
              <a:rPr lang="en-US" dirty="0" smtClean="0"/>
              <a:t>consist of single processes or of sets of cooperating</a:t>
            </a:r>
            <a:r>
              <a:rPr lang="de-DE" dirty="0" smtClean="0"/>
              <a:t> </a:t>
            </a:r>
            <a:r>
              <a:rPr lang="en-US" dirty="0" smtClean="0"/>
              <a:t>processes</a:t>
            </a:r>
            <a:endParaRPr lang="en-US" dirty="0" smtClean="0"/>
          </a:p>
        </p:txBody>
      </p:sp>
      <p:sp>
        <p:nvSpPr>
          <p:cNvPr id="4" name="Slide Number Placeholder 3"/>
          <p:cNvSpPr>
            <a:spLocks noGrp="1"/>
          </p:cNvSpPr>
          <p:nvPr>
            <p:ph type="sldNum" sz="quarter" idx="12"/>
          </p:nvPr>
        </p:nvSpPr>
        <p:spPr/>
        <p:txBody>
          <a:bodyPr/>
          <a:lstStyle/>
          <a:p>
            <a:fld id="{A13A2B9E-B16C-4C43-A38A-022099A1C25F}"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a:t>
            </a:fld>
            <a:endParaRPr lang="en-US" dirty="0"/>
          </a:p>
        </p:txBody>
      </p:sp>
      <p:sp>
        <p:nvSpPr>
          <p:cNvPr id="7" name="Title 1"/>
          <p:cNvSpPr>
            <a:spLocks noGrp="1"/>
          </p:cNvSpPr>
          <p:nvPr>
            <p:ph type="title"/>
          </p:nvPr>
        </p:nvSpPr>
        <p:spPr>
          <a:xfrm>
            <a:off x="457200" y="342900"/>
            <a:ext cx="8229600" cy="266700"/>
          </a:xfrm>
        </p:spPr>
        <p:txBody>
          <a:bodyPr>
            <a:normAutofit fontScale="90000"/>
          </a:bodyPr>
          <a:lstStyle/>
          <a:p>
            <a:r>
              <a:rPr lang="en-US" dirty="0" smtClean="0"/>
              <a:t>Models and languages</a:t>
            </a:r>
            <a:endParaRPr lang="en-US" dirty="0"/>
          </a:p>
        </p:txBody>
      </p:sp>
      <p:sp>
        <p:nvSpPr>
          <p:cNvPr id="8" name="Content Placeholder 2"/>
          <p:cNvSpPr>
            <a:spLocks noGrp="1"/>
          </p:cNvSpPr>
          <p:nvPr>
            <p:ph idx="1"/>
          </p:nvPr>
        </p:nvSpPr>
        <p:spPr>
          <a:xfrm>
            <a:off x="228600" y="800100"/>
            <a:ext cx="8686800" cy="5829300"/>
          </a:xfrm>
        </p:spPr>
        <p:txBody>
          <a:bodyPr>
            <a:noAutofit/>
          </a:bodyPr>
          <a:lstStyle/>
          <a:p>
            <a:pPr>
              <a:lnSpc>
                <a:spcPct val="90000"/>
              </a:lnSpc>
            </a:pPr>
            <a:r>
              <a:rPr lang="en-US" sz="2400" dirty="0" smtClean="0"/>
              <a:t>How can we (precisely) capture behavior?</a:t>
            </a:r>
          </a:p>
          <a:p>
            <a:pPr lvl="1">
              <a:lnSpc>
                <a:spcPct val="90000"/>
              </a:lnSpc>
            </a:pPr>
            <a:r>
              <a:rPr lang="en-US" sz="1800" dirty="0" smtClean="0"/>
              <a:t>We may think of languages (C, C++), but model of computation (</a:t>
            </a:r>
            <a:r>
              <a:rPr lang="en-US" sz="1800" dirty="0" err="1" smtClean="0"/>
              <a:t>MoC</a:t>
            </a:r>
            <a:r>
              <a:rPr lang="en-US" sz="1800" dirty="0" smtClean="0"/>
              <a:t>) is key</a:t>
            </a:r>
          </a:p>
          <a:p>
            <a:pPr>
              <a:lnSpc>
                <a:spcPct val="90000"/>
              </a:lnSpc>
            </a:pPr>
            <a:r>
              <a:rPr lang="en-US" sz="2400" b="1" dirty="0" smtClean="0">
                <a:solidFill>
                  <a:srgbClr val="FF0000"/>
                </a:solidFill>
              </a:rPr>
              <a:t>Models of computation</a:t>
            </a:r>
            <a:r>
              <a:rPr lang="en-US" sz="2400" b="1" dirty="0" smtClean="0"/>
              <a:t> </a:t>
            </a:r>
            <a:r>
              <a:rPr lang="en-US" sz="2400" dirty="0" smtClean="0"/>
              <a:t>can be described as:</a:t>
            </a:r>
          </a:p>
          <a:p>
            <a:pPr lvl="1">
              <a:lnSpc>
                <a:spcPct val="90000"/>
              </a:lnSpc>
            </a:pPr>
            <a:r>
              <a:rPr lang="en-US" sz="1800" dirty="0" smtClean="0"/>
              <a:t>They define components (e.g. procedures, processes, functions, FSMs)</a:t>
            </a:r>
          </a:p>
          <a:p>
            <a:pPr lvl="1">
              <a:lnSpc>
                <a:spcPct val="90000"/>
              </a:lnSpc>
            </a:pPr>
            <a:r>
              <a:rPr lang="en-US" sz="1800" dirty="0" smtClean="0"/>
              <a:t>They define communication protocols (e.g. asynchronous message passing, </a:t>
            </a:r>
            <a:r>
              <a:rPr lang="en-US" sz="1800" dirty="0" err="1" smtClean="0"/>
              <a:t>rendez-vous</a:t>
            </a:r>
            <a:r>
              <a:rPr lang="en-US" sz="1800" dirty="0" smtClean="0"/>
              <a:t> based communication)</a:t>
            </a:r>
          </a:p>
          <a:p>
            <a:pPr lvl="1">
              <a:lnSpc>
                <a:spcPct val="90000"/>
              </a:lnSpc>
            </a:pPr>
            <a:r>
              <a:rPr lang="en-US" sz="1800" dirty="0" smtClean="0"/>
              <a:t>They possibly also define what components know about each other (e.g. sharing info via global variables)</a:t>
            </a:r>
          </a:p>
          <a:p>
            <a:pPr>
              <a:lnSpc>
                <a:spcPct val="90000"/>
              </a:lnSpc>
            </a:pPr>
            <a:r>
              <a:rPr lang="en-US" sz="2400" dirty="0" smtClean="0"/>
              <a:t>Common models of computation:</a:t>
            </a:r>
          </a:p>
          <a:p>
            <a:pPr lvl="1">
              <a:lnSpc>
                <a:spcPct val="90000"/>
              </a:lnSpc>
            </a:pPr>
            <a:r>
              <a:rPr lang="en-US" sz="1800" dirty="0" smtClean="0"/>
              <a:t>Communicating finite state machines – Collections of FSMs</a:t>
            </a:r>
          </a:p>
          <a:p>
            <a:pPr lvl="2">
              <a:lnSpc>
                <a:spcPct val="90000"/>
              </a:lnSpc>
            </a:pPr>
            <a:r>
              <a:rPr lang="en-US" sz="1400" dirty="0" smtClean="0"/>
              <a:t>Used by </a:t>
            </a:r>
            <a:r>
              <a:rPr lang="en-US" sz="1400" dirty="0" err="1" smtClean="0"/>
              <a:t>StateCharts</a:t>
            </a:r>
            <a:r>
              <a:rPr lang="en-US" sz="1400" dirty="0" smtClean="0"/>
              <a:t>, </a:t>
            </a:r>
            <a:r>
              <a:rPr lang="en-US" sz="1400" dirty="0" err="1" smtClean="0"/>
              <a:t>StateFlow</a:t>
            </a:r>
            <a:r>
              <a:rPr lang="en-US" sz="1400" dirty="0" smtClean="0"/>
              <a:t> and SDL</a:t>
            </a:r>
          </a:p>
          <a:p>
            <a:pPr lvl="1">
              <a:lnSpc>
                <a:spcPct val="90000"/>
              </a:lnSpc>
            </a:pPr>
            <a:r>
              <a:rPr lang="en-US" sz="1800" dirty="0" smtClean="0"/>
              <a:t>Discrete event model – Events carrying a totally ordered time-stamp</a:t>
            </a:r>
          </a:p>
          <a:p>
            <a:pPr lvl="2">
              <a:lnSpc>
                <a:spcPct val="90000"/>
              </a:lnSpc>
            </a:pPr>
            <a:r>
              <a:rPr lang="en-US" sz="1400" dirty="0" smtClean="0"/>
              <a:t>Used by VHDL, </a:t>
            </a:r>
            <a:r>
              <a:rPr lang="en-US" sz="1400" dirty="0" err="1" smtClean="0"/>
              <a:t>Verilog</a:t>
            </a:r>
            <a:r>
              <a:rPr lang="en-US" sz="1400" dirty="0" smtClean="0"/>
              <a:t>, </a:t>
            </a:r>
            <a:r>
              <a:rPr lang="en-US" sz="1400" dirty="0" err="1" smtClean="0"/>
              <a:t>Simulink</a:t>
            </a:r>
            <a:endParaRPr lang="en-US" sz="1400" dirty="0" smtClean="0"/>
          </a:p>
          <a:p>
            <a:pPr lvl="1">
              <a:lnSpc>
                <a:spcPct val="90000"/>
              </a:lnSpc>
            </a:pPr>
            <a:r>
              <a:rPr lang="en-US" sz="1800" dirty="0" smtClean="0"/>
              <a:t>Differential equations</a:t>
            </a:r>
          </a:p>
          <a:p>
            <a:pPr lvl="1">
              <a:lnSpc>
                <a:spcPct val="90000"/>
              </a:lnSpc>
            </a:pPr>
            <a:r>
              <a:rPr lang="en-US" sz="1800" dirty="0" smtClean="0"/>
              <a:t>Asynchronous message passing – Processes communicate through channels that can buffer messages</a:t>
            </a:r>
          </a:p>
          <a:p>
            <a:pPr lvl="2">
              <a:lnSpc>
                <a:spcPct val="90000"/>
              </a:lnSpc>
            </a:pPr>
            <a:r>
              <a:rPr lang="en-US" sz="1400" dirty="0" smtClean="0"/>
              <a:t>Variants: Dataflow program, Synchronous dataflow (SDF)</a:t>
            </a:r>
          </a:p>
          <a:p>
            <a:pPr lvl="1">
              <a:lnSpc>
                <a:spcPct val="90000"/>
              </a:lnSpc>
            </a:pPr>
            <a:r>
              <a:rPr lang="en-US" sz="1800" dirty="0" smtClean="0"/>
              <a:t>Synchronous message passing – Processes communicate in atomic, instantaneous actions called </a:t>
            </a:r>
            <a:r>
              <a:rPr lang="en-US" sz="1800" dirty="0" err="1" smtClean="0"/>
              <a:t>rendez-vous</a:t>
            </a:r>
            <a:r>
              <a:rPr lang="en-US" sz="1800" dirty="0" smtClean="0"/>
              <a:t> </a:t>
            </a:r>
            <a:endParaRPr lang="en-US"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50</a:t>
            </a:fld>
            <a:endParaRPr lang="en-US" dirty="0"/>
          </a:p>
        </p:txBody>
      </p:sp>
      <p:sp>
        <p:nvSpPr>
          <p:cNvPr id="5" name="Rectangle 2"/>
          <p:cNvSpPr txBox="1">
            <a:spLocks noChangeArrowheads="1"/>
          </p:cNvSpPr>
          <p:nvPr/>
        </p:nvSpPr>
        <p:spPr>
          <a:xfrm>
            <a:off x="0" y="342900"/>
            <a:ext cx="9144000" cy="4953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MPEG-4 Full Motion Search</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 Box 3"/>
          <p:cNvSpPr txBox="1">
            <a:spLocks noChangeArrowheads="1"/>
          </p:cNvSpPr>
          <p:nvPr/>
        </p:nvSpPr>
        <p:spPr bwMode="auto">
          <a:xfrm>
            <a:off x="1260475" y="971550"/>
            <a:ext cx="7116763" cy="5632450"/>
          </a:xfrm>
          <a:prstGeom prst="rect">
            <a:avLst/>
          </a:prstGeom>
          <a:noFill/>
          <a:ln w="12700">
            <a:noFill/>
            <a:miter lim="800000"/>
            <a:headEnd type="none" w="sm" len="sm"/>
            <a:tailEnd type="none" w="sm" len="sm"/>
          </a:ln>
        </p:spPr>
        <p:txBody>
          <a:bodyPr>
            <a:spAutoFit/>
          </a:bodyPr>
          <a:lstStyle/>
          <a:p>
            <a:r>
              <a:rPr lang="en-US" sz="2400" dirty="0">
                <a:solidFill>
                  <a:srgbClr val="0000FF"/>
                </a:solidFill>
              </a:rPr>
              <a:t>for (z=0; z&lt;20; z++)</a:t>
            </a:r>
          </a:p>
          <a:p>
            <a:r>
              <a:rPr lang="en-US" sz="2400" dirty="0">
                <a:solidFill>
                  <a:srgbClr val="0000FF"/>
                </a:solidFill>
              </a:rPr>
              <a:t>   for (x=0; x&lt;36; x++) {x1=4*x;</a:t>
            </a:r>
          </a:p>
          <a:p>
            <a:r>
              <a:rPr lang="en-US" sz="2400" dirty="0">
                <a:solidFill>
                  <a:srgbClr val="0000FF"/>
                </a:solidFill>
              </a:rPr>
              <a:t>      for (y=0; y&lt;49; y++) {y1=4*y;</a:t>
            </a:r>
          </a:p>
          <a:p>
            <a:r>
              <a:rPr lang="en-US" sz="2400" dirty="0">
                <a:solidFill>
                  <a:srgbClr val="0000FF"/>
                </a:solidFill>
              </a:rPr>
              <a:t>         for (k=0; k&lt;9; k++) {x2=x1+k-4;</a:t>
            </a:r>
          </a:p>
          <a:p>
            <a:r>
              <a:rPr lang="en-US" sz="2400" dirty="0">
                <a:solidFill>
                  <a:srgbClr val="0000FF"/>
                </a:solidFill>
              </a:rPr>
              <a:t>            for (l=0; l&lt;9; ) {y2=y1+l-4;</a:t>
            </a:r>
          </a:p>
          <a:p>
            <a:r>
              <a:rPr lang="en-US" sz="2400" dirty="0">
                <a:solidFill>
                  <a:srgbClr val="0000FF"/>
                </a:solidFill>
              </a:rPr>
              <a:t>               for (</a:t>
            </a:r>
            <a:r>
              <a:rPr lang="en-US" sz="2400" dirty="0" err="1">
                <a:solidFill>
                  <a:srgbClr val="0000FF"/>
                </a:solidFill>
              </a:rPr>
              <a:t>i</a:t>
            </a:r>
            <a:r>
              <a:rPr lang="en-US" sz="2400" dirty="0">
                <a:solidFill>
                  <a:srgbClr val="0000FF"/>
                </a:solidFill>
              </a:rPr>
              <a:t>=0; </a:t>
            </a:r>
            <a:r>
              <a:rPr lang="en-US" sz="2400" dirty="0" err="1">
                <a:solidFill>
                  <a:srgbClr val="0000FF"/>
                </a:solidFill>
              </a:rPr>
              <a:t>i</a:t>
            </a:r>
            <a:r>
              <a:rPr lang="en-US" sz="2400" dirty="0">
                <a:solidFill>
                  <a:srgbClr val="0000FF"/>
                </a:solidFill>
              </a:rPr>
              <a:t>&lt;4; </a:t>
            </a:r>
            <a:r>
              <a:rPr lang="en-US" sz="2400" dirty="0" err="1">
                <a:solidFill>
                  <a:srgbClr val="0000FF"/>
                </a:solidFill>
              </a:rPr>
              <a:t>i</a:t>
            </a:r>
            <a:r>
              <a:rPr lang="en-US" sz="2400" dirty="0">
                <a:solidFill>
                  <a:srgbClr val="0000FF"/>
                </a:solidFill>
              </a:rPr>
              <a:t>++) {x3=x1+i; x4=x2+i;</a:t>
            </a:r>
          </a:p>
          <a:p>
            <a:r>
              <a:rPr lang="en-US" sz="2400" dirty="0">
                <a:solidFill>
                  <a:srgbClr val="0000FF"/>
                </a:solidFill>
              </a:rPr>
              <a:t>                  for (j=0; j&lt;4;j++) {</a:t>
            </a:r>
          </a:p>
          <a:p>
            <a:r>
              <a:rPr lang="en-US" sz="2400" dirty="0">
                <a:solidFill>
                  <a:srgbClr val="0000FF"/>
                </a:solidFill>
              </a:rPr>
              <a:t>                     y3=y1+j; y4=y2+j;</a:t>
            </a:r>
          </a:p>
          <a:p>
            <a:r>
              <a:rPr lang="en-US" sz="2400" dirty="0">
                <a:solidFill>
                  <a:srgbClr val="0000FF"/>
                </a:solidFill>
              </a:rPr>
              <a:t>                     if (x3&lt;0 || 35&lt;x3||y3&lt;0||48&lt;y3)</a:t>
            </a:r>
          </a:p>
          <a:p>
            <a:r>
              <a:rPr lang="en-US" sz="2400" dirty="0">
                <a:solidFill>
                  <a:srgbClr val="0000FF"/>
                </a:solidFill>
              </a:rPr>
              <a:t>                         then_block_1; </a:t>
            </a:r>
          </a:p>
          <a:p>
            <a:r>
              <a:rPr lang="en-US" sz="2400" dirty="0">
                <a:solidFill>
                  <a:srgbClr val="0000FF"/>
                </a:solidFill>
              </a:rPr>
              <a:t>                     else  else_block_1;</a:t>
            </a:r>
          </a:p>
          <a:p>
            <a:r>
              <a:rPr lang="en-US" sz="2400" dirty="0">
                <a:solidFill>
                  <a:srgbClr val="0000FF"/>
                </a:solidFill>
              </a:rPr>
              <a:t>                     if (x4&lt;0|| 35&lt;x4||y4&lt;0||48&lt;y4)</a:t>
            </a:r>
          </a:p>
          <a:p>
            <a:r>
              <a:rPr lang="en-US" sz="2400" dirty="0">
                <a:solidFill>
                  <a:srgbClr val="0000FF"/>
                </a:solidFill>
              </a:rPr>
              <a:t>                         then_block_2; </a:t>
            </a:r>
          </a:p>
          <a:p>
            <a:r>
              <a:rPr lang="en-US" sz="2400" dirty="0">
                <a:solidFill>
                  <a:srgbClr val="0000FF"/>
                </a:solidFill>
              </a:rPr>
              <a:t>                     else  else_block_2;</a:t>
            </a:r>
          </a:p>
          <a:p>
            <a:r>
              <a:rPr lang="en-US" sz="2400" dirty="0">
                <a:solidFill>
                  <a:srgbClr val="0000FF"/>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Instruction Level</a:t>
            </a:r>
            <a:endParaRPr lang="en-US" dirty="0"/>
          </a:p>
        </p:txBody>
      </p:sp>
      <p:sp>
        <p:nvSpPr>
          <p:cNvPr id="3" name="Content Placeholder 2"/>
          <p:cNvSpPr>
            <a:spLocks noGrp="1"/>
          </p:cNvSpPr>
          <p:nvPr>
            <p:ph idx="1"/>
          </p:nvPr>
        </p:nvSpPr>
        <p:spPr>
          <a:xfrm>
            <a:off x="457200" y="1257300"/>
            <a:ext cx="8229600" cy="5143500"/>
          </a:xfrm>
        </p:spPr>
        <p:txBody>
          <a:bodyPr>
            <a:normAutofit lnSpcReduction="10000"/>
          </a:bodyPr>
          <a:lstStyle/>
          <a:p>
            <a:pPr marL="463550" indent="-463550">
              <a:spcBef>
                <a:spcPts val="0"/>
              </a:spcBef>
              <a:defRPr/>
            </a:pPr>
            <a:r>
              <a:rPr lang="de-DE" sz="2800" dirty="0" smtClean="0"/>
              <a:t>A</a:t>
            </a:r>
            <a:r>
              <a:rPr lang="en-US" sz="2800" dirty="0" err="1" smtClean="0"/>
              <a:t>lgorithms</a:t>
            </a:r>
            <a:r>
              <a:rPr lang="en-US" sz="2800" dirty="0" smtClean="0"/>
              <a:t> have already been compiled</a:t>
            </a:r>
            <a:r>
              <a:rPr lang="de-DE" sz="2800" dirty="0" smtClean="0"/>
              <a:t> </a:t>
            </a:r>
            <a:r>
              <a:rPr lang="en-US" sz="2800" dirty="0" smtClean="0"/>
              <a:t>for the instruction set of the processor(s) to be used.</a:t>
            </a:r>
          </a:p>
          <a:p>
            <a:pPr marL="463550" indent="-463550">
              <a:spcBef>
                <a:spcPts val="0"/>
              </a:spcBef>
              <a:defRPr/>
            </a:pPr>
            <a:r>
              <a:rPr lang="en-US" sz="2800" dirty="0" smtClean="0"/>
              <a:t>Simulations at this level allow counting the executed number of instructions.</a:t>
            </a:r>
            <a:endParaRPr lang="de-DE" sz="2800" dirty="0" smtClean="0"/>
          </a:p>
          <a:p>
            <a:pPr marL="463550" indent="-463550">
              <a:spcBef>
                <a:spcPts val="0"/>
              </a:spcBef>
              <a:defRPr/>
            </a:pPr>
            <a:r>
              <a:rPr lang="de-DE" sz="2800" dirty="0" smtClean="0"/>
              <a:t> Variations: </a:t>
            </a:r>
          </a:p>
          <a:p>
            <a:pPr marL="941388" lvl="1" indent="-457200">
              <a:spcBef>
                <a:spcPts val="0"/>
              </a:spcBef>
              <a:defRPr/>
            </a:pPr>
            <a:r>
              <a:rPr lang="de-DE" dirty="0" smtClean="0"/>
              <a:t>Simulation only the effect of instructions</a:t>
            </a:r>
          </a:p>
          <a:p>
            <a:pPr marL="941388" lvl="1" indent="-457200">
              <a:spcBef>
                <a:spcPts val="0"/>
              </a:spcBef>
              <a:defRPr/>
            </a:pPr>
            <a:r>
              <a:rPr lang="de-DE" dirty="0" smtClean="0"/>
              <a:t>Transaction-level modeling: each read/write is one transaction, instead of a set of signal assignments</a:t>
            </a:r>
          </a:p>
          <a:p>
            <a:pPr marL="941388" lvl="1" indent="-457200">
              <a:spcBef>
                <a:spcPts val="0"/>
              </a:spcBef>
              <a:defRPr/>
            </a:pPr>
            <a:r>
              <a:rPr lang="de-DE" dirty="0" smtClean="0"/>
              <a:t>Cycle-true simulations: exact number of cycles</a:t>
            </a:r>
          </a:p>
          <a:p>
            <a:pPr marL="941388" lvl="1" indent="-457200">
              <a:spcBef>
                <a:spcPts val="0"/>
              </a:spcBef>
              <a:defRPr/>
            </a:pPr>
            <a:r>
              <a:rPr lang="de-DE" dirty="0" smtClean="0"/>
              <a:t>Bit-true simulations: simulations using exactly the correct number of bits</a:t>
            </a:r>
            <a:endParaRPr lang="en-US" dirty="0" smtClean="0"/>
          </a:p>
        </p:txBody>
      </p:sp>
      <p:sp>
        <p:nvSpPr>
          <p:cNvPr id="4" name="Slide Number Placeholder 3"/>
          <p:cNvSpPr>
            <a:spLocks noGrp="1"/>
          </p:cNvSpPr>
          <p:nvPr>
            <p:ph type="sldNum" sz="quarter" idx="12"/>
          </p:nvPr>
        </p:nvSpPr>
        <p:spPr/>
        <p:txBody>
          <a:bodyPr/>
          <a:lstStyle/>
          <a:p>
            <a:fld id="{A13A2B9E-B16C-4C43-A38A-022099A1C25F}"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52</a:t>
            </a:fld>
            <a:endParaRPr lang="en-US" dirty="0"/>
          </a:p>
        </p:txBody>
      </p:sp>
      <p:sp>
        <p:nvSpPr>
          <p:cNvPr id="5" name="Rectangle 2"/>
          <p:cNvSpPr txBox="1">
            <a:spLocks noChangeArrowheads="1"/>
          </p:cNvSpPr>
          <p:nvPr/>
        </p:nvSpPr>
        <p:spPr>
          <a:xfrm>
            <a:off x="647700" y="342900"/>
            <a:ext cx="81153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Instruction Level: Example</a:t>
            </a:r>
          </a:p>
        </p:txBody>
      </p:sp>
      <p:graphicFrame>
        <p:nvGraphicFramePr>
          <p:cNvPr id="6" name="Group 3"/>
          <p:cNvGraphicFramePr>
            <a:graphicFrameLocks noGrp="1"/>
          </p:cNvGraphicFramePr>
          <p:nvPr/>
        </p:nvGraphicFramePr>
        <p:xfrm>
          <a:off x="228600" y="1981200"/>
          <a:ext cx="8763000" cy="3983039"/>
        </p:xfrm>
        <a:graphic>
          <a:graphicData uri="http://schemas.openxmlformats.org/drawingml/2006/table">
            <a:tbl>
              <a:tblPr/>
              <a:tblGrid>
                <a:gridCol w="3581400"/>
                <a:gridCol w="5181600"/>
              </a:tblGrid>
              <a:tr h="5302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3200" b="1" i="0" u="none" strike="noStrike" cap="none" normalizeH="0" baseline="0" dirty="0" smtClean="0">
                          <a:ln>
                            <a:noFill/>
                          </a:ln>
                          <a:solidFill>
                            <a:schemeClr val="tx1"/>
                          </a:solidFill>
                          <a:effectLst/>
                          <a:latin typeface="Arial" pitchFamily="34" charset="0"/>
                        </a:rPr>
                        <a:t>Assembler (MIPS)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3200" b="1" i="0" u="none" strike="noStrike" cap="none" normalizeH="0" baseline="0" smtClean="0">
                          <a:ln>
                            <a:noFill/>
                          </a:ln>
                          <a:solidFill>
                            <a:schemeClr val="tx1"/>
                          </a:solidFill>
                          <a:effectLst/>
                          <a:latin typeface="Arial" pitchFamily="34" charset="0"/>
                        </a:rPr>
                        <a:t>Simulated Semantics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and $1,$2,$3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Reg[1]:=Reg[2] </a:t>
                      </a:r>
                      <a:r>
                        <a:rPr kumimoji="0" lang="de-DE" sz="2800" b="0" i="0" u="none" strike="noStrike" cap="none" normalizeH="0" baseline="0" smtClean="0">
                          <a:ln>
                            <a:noFill/>
                          </a:ln>
                          <a:solidFill>
                            <a:schemeClr val="tx1"/>
                          </a:solidFill>
                          <a:effectLst/>
                          <a:latin typeface="Courier New" pitchFamily="49" charset="0"/>
                          <a:sym typeface="Symbol" pitchFamily="18" charset="2"/>
                        </a:rPr>
                        <a:t> </a:t>
                      </a:r>
                      <a:r>
                        <a:rPr kumimoji="0" lang="de-DE" sz="2800" b="0" i="0" u="none" strike="noStrike" cap="none" normalizeH="0" baseline="0" smtClean="0">
                          <a:ln>
                            <a:noFill/>
                          </a:ln>
                          <a:solidFill>
                            <a:schemeClr val="tx1"/>
                          </a:solidFill>
                          <a:effectLst/>
                          <a:latin typeface="Courier New" pitchFamily="49" charset="0"/>
                        </a:rPr>
                        <a:t>Reg[3]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or $1,$2,$3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Reg[1]:=Reg[2] </a:t>
                      </a:r>
                      <a:r>
                        <a:rPr kumimoji="0" lang="de-DE" sz="2800" b="0" i="0" u="none" strike="noStrike" cap="none" normalizeH="0" baseline="0" smtClean="0">
                          <a:ln>
                            <a:noFill/>
                          </a:ln>
                          <a:solidFill>
                            <a:schemeClr val="tx1"/>
                          </a:solidFill>
                          <a:effectLst/>
                          <a:latin typeface="Courier New" pitchFamily="49" charset="0"/>
                          <a:sym typeface="Symbol" pitchFamily="18" charset="2"/>
                        </a:rPr>
                        <a:t> </a:t>
                      </a:r>
                      <a:r>
                        <a:rPr kumimoji="0" lang="de-DE" sz="2800" b="0" i="0" u="none" strike="noStrike" cap="none" normalizeH="0" baseline="0" smtClean="0">
                          <a:ln>
                            <a:noFill/>
                          </a:ln>
                          <a:solidFill>
                            <a:schemeClr val="tx1"/>
                          </a:solidFill>
                          <a:effectLst/>
                          <a:latin typeface="Courier New" pitchFamily="49" charset="0"/>
                        </a:rPr>
                        <a:t>Reg[3]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953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andi $1,$2,100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Reg[1]:=Reg[2] </a:t>
                      </a:r>
                      <a:r>
                        <a:rPr kumimoji="0" lang="de-DE" sz="2800" b="0" i="0" u="none" strike="noStrike" cap="none" normalizeH="0" baseline="0" smtClean="0">
                          <a:ln>
                            <a:noFill/>
                          </a:ln>
                          <a:solidFill>
                            <a:schemeClr val="tx1"/>
                          </a:solidFill>
                          <a:effectLst/>
                          <a:latin typeface="Courier New" pitchFamily="49" charset="0"/>
                          <a:sym typeface="Symbol" pitchFamily="18" charset="2"/>
                        </a:rPr>
                        <a:t> 100</a:t>
                      </a:r>
                      <a:endParaRPr kumimoji="0" lang="de-DE" sz="2800" b="0"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sll $1,$2,10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Reg[1]:=Reg[2] &lt;&lt; </a:t>
                      </a:r>
                      <a:r>
                        <a:rPr kumimoji="0" lang="de-DE" sz="2800" b="0" i="0" u="none" strike="noStrike" cap="none" normalizeH="0" baseline="0" smtClean="0">
                          <a:ln>
                            <a:noFill/>
                          </a:ln>
                          <a:solidFill>
                            <a:schemeClr val="tx1"/>
                          </a:solidFill>
                          <a:effectLst/>
                          <a:latin typeface="Courier New" pitchFamily="49" charset="0"/>
                          <a:sym typeface="Symbol" pitchFamily="18" charset="2"/>
                        </a:rPr>
                        <a:t>10</a:t>
                      </a:r>
                      <a:endParaRPr kumimoji="0" lang="de-DE" sz="2800" b="0"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srl $1,$2,10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itchFamily="2" charset="2"/>
                        <a:buNone/>
                        <a:tabLst/>
                      </a:pPr>
                      <a:r>
                        <a:rPr kumimoji="0" lang="de-DE" sz="2800" b="0" i="0" u="none" strike="noStrike" cap="none" normalizeH="0" baseline="0" smtClean="0">
                          <a:ln>
                            <a:noFill/>
                          </a:ln>
                          <a:solidFill>
                            <a:schemeClr val="tx1"/>
                          </a:solidFill>
                          <a:effectLst/>
                          <a:latin typeface="Courier New" pitchFamily="49" charset="0"/>
                        </a:rPr>
                        <a:t>Reg[1]:=Reg[2] &gt;&gt; </a:t>
                      </a:r>
                      <a:r>
                        <a:rPr kumimoji="0" lang="de-DE" sz="2800" b="0" i="0" u="none" strike="noStrike" cap="none" normalizeH="0" baseline="0" smtClean="0">
                          <a:ln>
                            <a:noFill/>
                          </a:ln>
                          <a:solidFill>
                            <a:schemeClr val="tx1"/>
                          </a:solidFill>
                          <a:effectLst/>
                          <a:latin typeface="Courier New" pitchFamily="49" charset="0"/>
                          <a:sym typeface="Symbol" pitchFamily="18" charset="2"/>
                        </a:rPr>
                        <a:t>10</a:t>
                      </a:r>
                      <a:endParaRPr kumimoji="0" lang="de-DE" sz="2800" b="0"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Register Transfer Level (RTL)</a:t>
            </a:r>
            <a:endParaRPr lang="en-US" dirty="0"/>
          </a:p>
        </p:txBody>
      </p:sp>
      <p:sp>
        <p:nvSpPr>
          <p:cNvPr id="3" name="Content Placeholder 2"/>
          <p:cNvSpPr>
            <a:spLocks noGrp="1"/>
          </p:cNvSpPr>
          <p:nvPr>
            <p:ph idx="1"/>
          </p:nvPr>
        </p:nvSpPr>
        <p:spPr/>
        <p:txBody>
          <a:bodyPr>
            <a:normAutofit fontScale="92500" lnSpcReduction="10000"/>
          </a:bodyPr>
          <a:lstStyle/>
          <a:p>
            <a:pPr marL="365125" indent="-365125"/>
            <a:r>
              <a:rPr lang="en-US" dirty="0" smtClean="0"/>
              <a:t>At this level, we model all the components</a:t>
            </a:r>
            <a:r>
              <a:rPr lang="de-DE" dirty="0" smtClean="0"/>
              <a:t> </a:t>
            </a:r>
            <a:r>
              <a:rPr lang="en-US" dirty="0" smtClean="0"/>
              <a:t>at the register-transfer level, including</a:t>
            </a:r>
            <a:endParaRPr lang="de-DE" dirty="0" smtClean="0"/>
          </a:p>
          <a:p>
            <a:pPr marL="860425" lvl="1"/>
            <a:r>
              <a:rPr lang="en-US" dirty="0" smtClean="0"/>
              <a:t>arithmetic/logic units (ALUs),</a:t>
            </a:r>
            <a:endParaRPr lang="de-DE" dirty="0" smtClean="0"/>
          </a:p>
          <a:p>
            <a:pPr marL="860425" lvl="1"/>
            <a:r>
              <a:rPr lang="en-US" dirty="0" smtClean="0"/>
              <a:t>registers,</a:t>
            </a:r>
            <a:endParaRPr lang="de-DE" dirty="0" smtClean="0"/>
          </a:p>
          <a:p>
            <a:pPr marL="860425" lvl="1"/>
            <a:r>
              <a:rPr lang="en-US" dirty="0" smtClean="0"/>
              <a:t>memories,</a:t>
            </a:r>
            <a:endParaRPr lang="de-DE" dirty="0" smtClean="0"/>
          </a:p>
          <a:p>
            <a:pPr marL="860425" lvl="1"/>
            <a:r>
              <a:rPr lang="en-US" dirty="0" err="1" smtClean="0"/>
              <a:t>muxes</a:t>
            </a:r>
            <a:r>
              <a:rPr lang="en-US" dirty="0" smtClean="0"/>
              <a:t> and</a:t>
            </a:r>
            <a:endParaRPr lang="de-DE" dirty="0" smtClean="0"/>
          </a:p>
          <a:p>
            <a:pPr marL="860425" lvl="1"/>
            <a:r>
              <a:rPr lang="en-US" dirty="0" smtClean="0"/>
              <a:t>decoders.</a:t>
            </a:r>
            <a:endParaRPr lang="de-DE" dirty="0" smtClean="0"/>
          </a:p>
          <a:p>
            <a:pPr marL="365125" indent="-365125"/>
            <a:r>
              <a:rPr lang="en-US" dirty="0" smtClean="0"/>
              <a:t>Models at this level are always cycle-true.</a:t>
            </a:r>
          </a:p>
          <a:p>
            <a:pPr marL="365125" indent="-365125"/>
            <a:r>
              <a:rPr lang="en-US" dirty="0" smtClean="0"/>
              <a:t>Automatic synthesis from such models is not a major challenge</a:t>
            </a:r>
            <a:r>
              <a:rPr lang="en-US" dirty="0" smtClean="0">
                <a:latin typeface="Times New Roman" pitchFamily="18" charset="0"/>
              </a:rPr>
              <a:t>.</a:t>
            </a:r>
          </a:p>
        </p:txBody>
      </p:sp>
      <p:sp>
        <p:nvSpPr>
          <p:cNvPr id="4" name="Slide Number Placeholder 3"/>
          <p:cNvSpPr>
            <a:spLocks noGrp="1"/>
          </p:cNvSpPr>
          <p:nvPr>
            <p:ph type="sldNum" sz="quarter" idx="12"/>
          </p:nvPr>
        </p:nvSpPr>
        <p:spPr/>
        <p:txBody>
          <a:bodyPr/>
          <a:lstStyle/>
          <a:p>
            <a:fld id="{A13A2B9E-B16C-4C43-A38A-022099A1C25F}"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54</a:t>
            </a:fld>
            <a:endParaRPr lang="en-US" dirty="0"/>
          </a:p>
        </p:txBody>
      </p:sp>
      <p:sp>
        <p:nvSpPr>
          <p:cNvPr id="47" name="Rectangle 2"/>
          <p:cNvSpPr txBox="1">
            <a:spLocks noChangeArrowheads="1"/>
          </p:cNvSpPr>
          <p:nvPr/>
        </p:nvSpPr>
        <p:spPr>
          <a:xfrm>
            <a:off x="685800" y="342900"/>
            <a:ext cx="7924800" cy="7239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Register transfer level: (MIPS)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8" name="Text Box 3"/>
          <p:cNvSpPr txBox="1">
            <a:spLocks noChangeArrowheads="1"/>
          </p:cNvSpPr>
          <p:nvPr/>
        </p:nvSpPr>
        <p:spPr bwMode="auto">
          <a:xfrm>
            <a:off x="76200" y="1268413"/>
            <a:ext cx="8991600" cy="376237"/>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de-DE"/>
              <a:t>Controller</a:t>
            </a:r>
          </a:p>
        </p:txBody>
      </p:sp>
      <p:sp>
        <p:nvSpPr>
          <p:cNvPr id="49" name="Text Box 4"/>
          <p:cNvSpPr txBox="1">
            <a:spLocks noChangeArrowheads="1"/>
          </p:cNvSpPr>
          <p:nvPr/>
        </p:nvSpPr>
        <p:spPr bwMode="auto">
          <a:xfrm rot="16200000">
            <a:off x="173832" y="2083594"/>
            <a:ext cx="300037" cy="34607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de-DE" sz="1600"/>
              <a:t>B</a:t>
            </a:r>
          </a:p>
        </p:txBody>
      </p:sp>
      <p:sp>
        <p:nvSpPr>
          <p:cNvPr id="50" name="Text Box 5"/>
          <p:cNvSpPr txBox="1">
            <a:spLocks noChangeArrowheads="1"/>
          </p:cNvSpPr>
          <p:nvPr/>
        </p:nvSpPr>
        <p:spPr bwMode="auto">
          <a:xfrm rot="16200000">
            <a:off x="84138" y="2714625"/>
            <a:ext cx="479425" cy="34607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de-DE" sz="1600"/>
              <a:t>PC</a:t>
            </a:r>
          </a:p>
        </p:txBody>
      </p:sp>
      <p:sp>
        <p:nvSpPr>
          <p:cNvPr id="51" name="Freeform 6"/>
          <p:cNvSpPr>
            <a:spLocks/>
          </p:cNvSpPr>
          <p:nvPr/>
        </p:nvSpPr>
        <p:spPr bwMode="auto">
          <a:xfrm>
            <a:off x="914400" y="2768600"/>
            <a:ext cx="304800" cy="728663"/>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52" name="Text Box 7"/>
          <p:cNvSpPr txBox="1">
            <a:spLocks noChangeArrowheads="1"/>
          </p:cNvSpPr>
          <p:nvPr/>
        </p:nvSpPr>
        <p:spPr bwMode="auto">
          <a:xfrm rot="16200000">
            <a:off x="2078831" y="3842544"/>
            <a:ext cx="2700338" cy="914400"/>
          </a:xfrm>
          <a:prstGeom prst="rect">
            <a:avLst/>
          </a:prstGeom>
          <a:solidFill>
            <a:srgbClr val="FFFF99"/>
          </a:solidFill>
          <a:ln w="9525">
            <a:solidFill>
              <a:schemeClr val="tx1"/>
            </a:solidFill>
            <a:miter lim="800000"/>
            <a:headEnd/>
            <a:tailEnd/>
          </a:ln>
        </p:spPr>
        <p:txBody>
          <a:bodyPr/>
          <a:lstStyle/>
          <a:p>
            <a:pPr algn="ctr">
              <a:spcBef>
                <a:spcPct val="50000"/>
              </a:spcBef>
            </a:pPr>
            <a:r>
              <a:rPr lang="de-DE" sz="1600"/>
              <a:t>Instruction register IR</a:t>
            </a:r>
          </a:p>
        </p:txBody>
      </p:sp>
      <p:grpSp>
        <p:nvGrpSpPr>
          <p:cNvPr id="53" name="Group 8"/>
          <p:cNvGrpSpPr>
            <a:grpSpLocks/>
          </p:cNvGrpSpPr>
          <p:nvPr/>
        </p:nvGrpSpPr>
        <p:grpSpPr bwMode="auto">
          <a:xfrm>
            <a:off x="1524000" y="2949575"/>
            <a:ext cx="989013" cy="1198563"/>
            <a:chOff x="1392" y="1151"/>
            <a:chExt cx="623" cy="959"/>
          </a:xfrm>
        </p:grpSpPr>
        <p:sp>
          <p:nvSpPr>
            <p:cNvPr id="54" name="Rectangle 9"/>
            <p:cNvSpPr>
              <a:spLocks noChangeArrowheads="1"/>
            </p:cNvSpPr>
            <p:nvPr/>
          </p:nvSpPr>
          <p:spPr bwMode="auto">
            <a:xfrm>
              <a:off x="1487" y="1151"/>
              <a:ext cx="528" cy="959"/>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55" name="Freeform 10"/>
            <p:cNvSpPr>
              <a:spLocks/>
            </p:cNvSpPr>
            <p:nvPr/>
          </p:nvSpPr>
          <p:spPr bwMode="auto">
            <a:xfrm>
              <a:off x="1392" y="1152"/>
              <a:ext cx="96" cy="336"/>
            </a:xfrm>
            <a:custGeom>
              <a:avLst/>
              <a:gdLst>
                <a:gd name="T0" fmla="*/ 96 w 96"/>
                <a:gd name="T1" fmla="*/ 0 h 336"/>
                <a:gd name="T2" fmla="*/ 0 w 96"/>
                <a:gd name="T3" fmla="*/ 48 h 336"/>
                <a:gd name="T4" fmla="*/ 0 w 96"/>
                <a:gd name="T5" fmla="*/ 288 h 336"/>
                <a:gd name="T6" fmla="*/ 96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0" y="48"/>
                  </a:lnTo>
                  <a:lnTo>
                    <a:pt x="0" y="288"/>
                  </a:lnTo>
                  <a:lnTo>
                    <a:pt x="96" y="336"/>
                  </a:lnTo>
                </a:path>
              </a:pathLst>
            </a:custGeom>
            <a:solidFill>
              <a:srgbClr val="FFFF99"/>
            </a:solidFill>
            <a:ln w="9525">
              <a:solidFill>
                <a:schemeClr val="tx1"/>
              </a:solidFill>
              <a:round/>
              <a:headEnd/>
              <a:tailEnd/>
            </a:ln>
          </p:spPr>
          <p:txBody>
            <a:bodyPr/>
            <a:lstStyle/>
            <a:p>
              <a:endParaRPr lang="en-US"/>
            </a:p>
          </p:txBody>
        </p:sp>
        <p:sp>
          <p:nvSpPr>
            <p:cNvPr id="56" name="Freeform 11"/>
            <p:cNvSpPr>
              <a:spLocks/>
            </p:cNvSpPr>
            <p:nvPr/>
          </p:nvSpPr>
          <p:spPr bwMode="auto">
            <a:xfrm>
              <a:off x="1392" y="1488"/>
              <a:ext cx="96" cy="336"/>
            </a:xfrm>
            <a:custGeom>
              <a:avLst/>
              <a:gdLst>
                <a:gd name="T0" fmla="*/ 96 w 96"/>
                <a:gd name="T1" fmla="*/ 0 h 336"/>
                <a:gd name="T2" fmla="*/ 0 w 96"/>
                <a:gd name="T3" fmla="*/ 48 h 336"/>
                <a:gd name="T4" fmla="*/ 0 w 96"/>
                <a:gd name="T5" fmla="*/ 288 h 336"/>
                <a:gd name="T6" fmla="*/ 96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0" y="48"/>
                  </a:lnTo>
                  <a:lnTo>
                    <a:pt x="0" y="288"/>
                  </a:lnTo>
                  <a:lnTo>
                    <a:pt x="96" y="336"/>
                  </a:lnTo>
                </a:path>
              </a:pathLst>
            </a:custGeom>
            <a:solidFill>
              <a:srgbClr val="FFFF99"/>
            </a:solidFill>
            <a:ln w="9525">
              <a:solidFill>
                <a:schemeClr val="tx1"/>
              </a:solidFill>
              <a:round/>
              <a:headEnd/>
              <a:tailEnd/>
            </a:ln>
          </p:spPr>
          <p:txBody>
            <a:bodyPr/>
            <a:lstStyle/>
            <a:p>
              <a:endParaRPr lang="en-US"/>
            </a:p>
          </p:txBody>
        </p:sp>
        <p:sp>
          <p:nvSpPr>
            <p:cNvPr id="57" name="Text Box 12"/>
            <p:cNvSpPr txBox="1">
              <a:spLocks noChangeArrowheads="1"/>
            </p:cNvSpPr>
            <p:nvPr/>
          </p:nvSpPr>
          <p:spPr bwMode="auto">
            <a:xfrm rot="-5400000">
              <a:off x="1338" y="1537"/>
              <a:ext cx="794" cy="212"/>
            </a:xfrm>
            <a:prstGeom prst="rect">
              <a:avLst/>
            </a:prstGeom>
            <a:noFill/>
            <a:ln w="9525">
              <a:noFill/>
              <a:miter lim="800000"/>
              <a:headEnd/>
              <a:tailEnd/>
            </a:ln>
          </p:spPr>
          <p:txBody>
            <a:bodyPr>
              <a:spAutoFit/>
            </a:bodyPr>
            <a:lstStyle/>
            <a:p>
              <a:pPr>
                <a:spcBef>
                  <a:spcPct val="50000"/>
                </a:spcBef>
              </a:pPr>
              <a:r>
                <a:rPr lang="de-DE" sz="1600" dirty="0"/>
                <a:t>Memory</a:t>
              </a:r>
            </a:p>
          </p:txBody>
        </p:sp>
      </p:grpSp>
      <p:grpSp>
        <p:nvGrpSpPr>
          <p:cNvPr id="58" name="Group 13"/>
          <p:cNvGrpSpPr>
            <a:grpSpLocks/>
          </p:cNvGrpSpPr>
          <p:nvPr/>
        </p:nvGrpSpPr>
        <p:grpSpPr bwMode="auto">
          <a:xfrm>
            <a:off x="4953000" y="3249613"/>
            <a:ext cx="989013" cy="1619250"/>
            <a:chOff x="3120" y="1200"/>
            <a:chExt cx="623" cy="1296"/>
          </a:xfrm>
        </p:grpSpPr>
        <p:sp>
          <p:nvSpPr>
            <p:cNvPr id="59" name="Text Box 14"/>
            <p:cNvSpPr txBox="1">
              <a:spLocks noChangeArrowheads="1"/>
            </p:cNvSpPr>
            <p:nvPr/>
          </p:nvSpPr>
          <p:spPr bwMode="auto">
            <a:xfrm rot="-5400000">
              <a:off x="3018" y="1493"/>
              <a:ext cx="797" cy="212"/>
            </a:xfrm>
            <a:prstGeom prst="rect">
              <a:avLst/>
            </a:prstGeom>
            <a:noFill/>
            <a:ln w="9525">
              <a:noFill/>
              <a:miter lim="800000"/>
              <a:headEnd/>
              <a:tailEnd/>
            </a:ln>
          </p:spPr>
          <p:txBody>
            <a:bodyPr>
              <a:spAutoFit/>
            </a:bodyPr>
            <a:lstStyle/>
            <a:p>
              <a:pPr>
                <a:spcBef>
                  <a:spcPct val="50000"/>
                </a:spcBef>
              </a:pPr>
              <a:r>
                <a:rPr lang="de-DE" sz="1600"/>
                <a:t>Speicher</a:t>
              </a:r>
            </a:p>
          </p:txBody>
        </p:sp>
        <p:sp>
          <p:nvSpPr>
            <p:cNvPr id="60" name="Rectangle 15"/>
            <p:cNvSpPr>
              <a:spLocks noChangeArrowheads="1"/>
            </p:cNvSpPr>
            <p:nvPr/>
          </p:nvSpPr>
          <p:spPr bwMode="auto">
            <a:xfrm>
              <a:off x="3215" y="1200"/>
              <a:ext cx="528" cy="1296"/>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61" name="Freeform 16"/>
            <p:cNvSpPr>
              <a:spLocks/>
            </p:cNvSpPr>
            <p:nvPr/>
          </p:nvSpPr>
          <p:spPr bwMode="auto">
            <a:xfrm>
              <a:off x="3120" y="1201"/>
              <a:ext cx="96" cy="336"/>
            </a:xfrm>
            <a:custGeom>
              <a:avLst/>
              <a:gdLst>
                <a:gd name="T0" fmla="*/ 96 w 96"/>
                <a:gd name="T1" fmla="*/ 0 h 336"/>
                <a:gd name="T2" fmla="*/ 0 w 96"/>
                <a:gd name="T3" fmla="*/ 48 h 336"/>
                <a:gd name="T4" fmla="*/ 0 w 96"/>
                <a:gd name="T5" fmla="*/ 288 h 336"/>
                <a:gd name="T6" fmla="*/ 96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0" y="48"/>
                  </a:lnTo>
                  <a:lnTo>
                    <a:pt x="0" y="288"/>
                  </a:lnTo>
                  <a:lnTo>
                    <a:pt x="96" y="336"/>
                  </a:lnTo>
                </a:path>
              </a:pathLst>
            </a:custGeom>
            <a:solidFill>
              <a:srgbClr val="FFFF99"/>
            </a:solidFill>
            <a:ln w="9525">
              <a:solidFill>
                <a:schemeClr val="tx1"/>
              </a:solidFill>
              <a:round/>
              <a:headEnd/>
              <a:tailEnd/>
            </a:ln>
          </p:spPr>
          <p:txBody>
            <a:bodyPr/>
            <a:lstStyle/>
            <a:p>
              <a:endParaRPr lang="en-US"/>
            </a:p>
          </p:txBody>
        </p:sp>
        <p:sp>
          <p:nvSpPr>
            <p:cNvPr id="62" name="Freeform 17"/>
            <p:cNvSpPr>
              <a:spLocks/>
            </p:cNvSpPr>
            <p:nvPr/>
          </p:nvSpPr>
          <p:spPr bwMode="auto">
            <a:xfrm>
              <a:off x="3120" y="1537"/>
              <a:ext cx="96" cy="336"/>
            </a:xfrm>
            <a:custGeom>
              <a:avLst/>
              <a:gdLst>
                <a:gd name="T0" fmla="*/ 96 w 96"/>
                <a:gd name="T1" fmla="*/ 0 h 336"/>
                <a:gd name="T2" fmla="*/ 0 w 96"/>
                <a:gd name="T3" fmla="*/ 48 h 336"/>
                <a:gd name="T4" fmla="*/ 0 w 96"/>
                <a:gd name="T5" fmla="*/ 288 h 336"/>
                <a:gd name="T6" fmla="*/ 96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0" y="48"/>
                  </a:lnTo>
                  <a:lnTo>
                    <a:pt x="0" y="288"/>
                  </a:lnTo>
                  <a:lnTo>
                    <a:pt x="96" y="336"/>
                  </a:lnTo>
                </a:path>
              </a:pathLst>
            </a:custGeom>
            <a:solidFill>
              <a:srgbClr val="FFFF99"/>
            </a:solidFill>
            <a:ln w="9525">
              <a:solidFill>
                <a:schemeClr val="tx1"/>
              </a:solidFill>
              <a:round/>
              <a:headEnd/>
              <a:tailEnd/>
            </a:ln>
          </p:spPr>
          <p:txBody>
            <a:bodyPr/>
            <a:lstStyle/>
            <a:p>
              <a:endParaRPr lang="en-US"/>
            </a:p>
          </p:txBody>
        </p:sp>
        <p:sp>
          <p:nvSpPr>
            <p:cNvPr id="63" name="Freeform 18"/>
            <p:cNvSpPr>
              <a:spLocks/>
            </p:cNvSpPr>
            <p:nvPr/>
          </p:nvSpPr>
          <p:spPr bwMode="auto">
            <a:xfrm>
              <a:off x="3120" y="1872"/>
              <a:ext cx="96" cy="336"/>
            </a:xfrm>
            <a:custGeom>
              <a:avLst/>
              <a:gdLst>
                <a:gd name="T0" fmla="*/ 96 w 96"/>
                <a:gd name="T1" fmla="*/ 0 h 336"/>
                <a:gd name="T2" fmla="*/ 0 w 96"/>
                <a:gd name="T3" fmla="*/ 48 h 336"/>
                <a:gd name="T4" fmla="*/ 0 w 96"/>
                <a:gd name="T5" fmla="*/ 288 h 336"/>
                <a:gd name="T6" fmla="*/ 96 w 96"/>
                <a:gd name="T7" fmla="*/ 336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0"/>
                  </a:moveTo>
                  <a:lnTo>
                    <a:pt x="0" y="48"/>
                  </a:lnTo>
                  <a:lnTo>
                    <a:pt x="0" y="288"/>
                  </a:lnTo>
                  <a:lnTo>
                    <a:pt x="96" y="336"/>
                  </a:lnTo>
                </a:path>
              </a:pathLst>
            </a:custGeom>
            <a:solidFill>
              <a:srgbClr val="FFFF99"/>
            </a:solidFill>
            <a:ln w="9525">
              <a:solidFill>
                <a:schemeClr val="tx1"/>
              </a:solidFill>
              <a:round/>
              <a:headEnd/>
              <a:tailEnd/>
            </a:ln>
          </p:spPr>
          <p:txBody>
            <a:bodyPr/>
            <a:lstStyle/>
            <a:p>
              <a:endParaRPr lang="en-US"/>
            </a:p>
          </p:txBody>
        </p:sp>
      </p:grpSp>
      <p:sp>
        <p:nvSpPr>
          <p:cNvPr id="64" name="Freeform 19"/>
          <p:cNvSpPr>
            <a:spLocks/>
          </p:cNvSpPr>
          <p:nvPr/>
        </p:nvSpPr>
        <p:spPr bwMode="auto">
          <a:xfrm>
            <a:off x="7315200" y="2589213"/>
            <a:ext cx="552450" cy="1304925"/>
          </a:xfrm>
          <a:custGeom>
            <a:avLst/>
            <a:gdLst>
              <a:gd name="T0" fmla="*/ 2147483647 w 348"/>
              <a:gd name="T1" fmla="*/ 0 h 1044"/>
              <a:gd name="T2" fmla="*/ 0 w 348"/>
              <a:gd name="T3" fmla="*/ 2147483647 h 1044"/>
              <a:gd name="T4" fmla="*/ 2147483647 w 348"/>
              <a:gd name="T5" fmla="*/ 2147483647 h 1044"/>
              <a:gd name="T6" fmla="*/ 0 w 348"/>
              <a:gd name="T7" fmla="*/ 2147483647 h 1044"/>
              <a:gd name="T8" fmla="*/ 2147483647 w 348"/>
              <a:gd name="T9" fmla="*/ 2147483647 h 1044"/>
              <a:gd name="T10" fmla="*/ 2147483647 w 348"/>
              <a:gd name="T11" fmla="*/ 2147483647 h 1044"/>
              <a:gd name="T12" fmla="*/ 2147483647 w 348"/>
              <a:gd name="T13" fmla="*/ 2147483647 h 1044"/>
              <a:gd name="T14" fmla="*/ 2147483647 w 348"/>
              <a:gd name="T15" fmla="*/ 0 h 1044"/>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1044"/>
              <a:gd name="T26" fmla="*/ 348 w 348"/>
              <a:gd name="T27" fmla="*/ 1044 h 10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1044">
                <a:moveTo>
                  <a:pt x="2" y="0"/>
                </a:moveTo>
                <a:lnTo>
                  <a:pt x="0" y="374"/>
                </a:lnTo>
                <a:lnTo>
                  <a:pt x="144" y="518"/>
                </a:lnTo>
                <a:lnTo>
                  <a:pt x="0" y="662"/>
                </a:lnTo>
                <a:lnTo>
                  <a:pt x="2" y="1044"/>
                </a:lnTo>
                <a:lnTo>
                  <a:pt x="348" y="763"/>
                </a:lnTo>
                <a:lnTo>
                  <a:pt x="346" y="230"/>
                </a:lnTo>
                <a:lnTo>
                  <a:pt x="2" y="0"/>
                </a:lnTo>
                <a:close/>
              </a:path>
            </a:pathLst>
          </a:custGeom>
          <a:solidFill>
            <a:srgbClr val="FFFF99"/>
          </a:solidFill>
          <a:ln w="9525">
            <a:solidFill>
              <a:schemeClr val="tx1"/>
            </a:solidFill>
            <a:round/>
            <a:headEnd/>
            <a:tailEnd/>
          </a:ln>
        </p:spPr>
        <p:txBody>
          <a:bodyPr/>
          <a:lstStyle/>
          <a:p>
            <a:endParaRPr lang="en-US"/>
          </a:p>
        </p:txBody>
      </p:sp>
      <p:sp>
        <p:nvSpPr>
          <p:cNvPr id="65" name="Text Box 20"/>
          <p:cNvSpPr txBox="1">
            <a:spLocks noChangeArrowheads="1"/>
          </p:cNvSpPr>
          <p:nvPr/>
        </p:nvSpPr>
        <p:spPr bwMode="auto">
          <a:xfrm rot="16225465">
            <a:off x="7186613" y="4394200"/>
            <a:ext cx="781050" cy="527050"/>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de-DE"/>
              <a:t>alu_ control</a:t>
            </a:r>
          </a:p>
        </p:txBody>
      </p:sp>
      <p:sp>
        <p:nvSpPr>
          <p:cNvPr id="66" name="Line 21"/>
          <p:cNvSpPr>
            <a:spLocks noChangeShapeType="1"/>
          </p:cNvSpPr>
          <p:nvPr/>
        </p:nvSpPr>
        <p:spPr bwMode="auto">
          <a:xfrm>
            <a:off x="533400" y="2949575"/>
            <a:ext cx="381000" cy="0"/>
          </a:xfrm>
          <a:prstGeom prst="line">
            <a:avLst/>
          </a:prstGeom>
          <a:noFill/>
          <a:ln w="9525">
            <a:solidFill>
              <a:schemeClr val="tx1"/>
            </a:solidFill>
            <a:round/>
            <a:headEnd/>
            <a:tailEnd type="triangle" w="med" len="med"/>
          </a:ln>
        </p:spPr>
        <p:txBody>
          <a:bodyPr/>
          <a:lstStyle/>
          <a:p>
            <a:endParaRPr lang="en-US"/>
          </a:p>
        </p:txBody>
      </p:sp>
      <p:sp>
        <p:nvSpPr>
          <p:cNvPr id="67" name="Line 22"/>
          <p:cNvSpPr>
            <a:spLocks noChangeShapeType="1"/>
          </p:cNvSpPr>
          <p:nvPr/>
        </p:nvSpPr>
        <p:spPr bwMode="auto">
          <a:xfrm>
            <a:off x="1219200" y="3128963"/>
            <a:ext cx="304800" cy="0"/>
          </a:xfrm>
          <a:prstGeom prst="line">
            <a:avLst/>
          </a:prstGeom>
          <a:noFill/>
          <a:ln w="9525">
            <a:solidFill>
              <a:schemeClr val="tx1"/>
            </a:solidFill>
            <a:round/>
            <a:headEnd/>
            <a:tailEnd type="triangle" w="med" len="med"/>
          </a:ln>
        </p:spPr>
        <p:txBody>
          <a:bodyPr/>
          <a:lstStyle/>
          <a:p>
            <a:endParaRPr lang="en-US"/>
          </a:p>
        </p:txBody>
      </p:sp>
      <p:sp>
        <p:nvSpPr>
          <p:cNvPr id="68" name="Freeform 23"/>
          <p:cNvSpPr>
            <a:spLocks/>
          </p:cNvSpPr>
          <p:nvPr/>
        </p:nvSpPr>
        <p:spPr bwMode="auto">
          <a:xfrm>
            <a:off x="4267200" y="3908425"/>
            <a:ext cx="304800" cy="730250"/>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69" name="Freeform 24"/>
          <p:cNvSpPr>
            <a:spLocks/>
          </p:cNvSpPr>
          <p:nvPr/>
        </p:nvSpPr>
        <p:spPr bwMode="auto">
          <a:xfrm>
            <a:off x="6629400" y="2528888"/>
            <a:ext cx="304800" cy="1020762"/>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70" name="Freeform 25"/>
          <p:cNvSpPr>
            <a:spLocks/>
          </p:cNvSpPr>
          <p:nvPr/>
        </p:nvSpPr>
        <p:spPr bwMode="auto">
          <a:xfrm>
            <a:off x="6629400" y="3729038"/>
            <a:ext cx="304800" cy="2339975"/>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71" name="Text Box 26"/>
          <p:cNvSpPr txBox="1">
            <a:spLocks noChangeArrowheads="1"/>
          </p:cNvSpPr>
          <p:nvPr/>
        </p:nvSpPr>
        <p:spPr bwMode="auto">
          <a:xfrm>
            <a:off x="8001000" y="3549650"/>
            <a:ext cx="304800" cy="34607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de-DE" sz="1600"/>
              <a:t>T</a:t>
            </a:r>
          </a:p>
        </p:txBody>
      </p:sp>
      <p:sp>
        <p:nvSpPr>
          <p:cNvPr id="72" name="Freeform 27"/>
          <p:cNvSpPr>
            <a:spLocks/>
          </p:cNvSpPr>
          <p:nvPr/>
        </p:nvSpPr>
        <p:spPr bwMode="auto">
          <a:xfrm>
            <a:off x="8610600" y="2889250"/>
            <a:ext cx="304800" cy="1800225"/>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73" name="Freeform 28"/>
          <p:cNvSpPr>
            <a:spLocks/>
          </p:cNvSpPr>
          <p:nvPr/>
        </p:nvSpPr>
        <p:spPr bwMode="auto">
          <a:xfrm rot="16154055">
            <a:off x="4533901" y="5186362"/>
            <a:ext cx="239712" cy="925513"/>
          </a:xfrm>
          <a:custGeom>
            <a:avLst/>
            <a:gdLst>
              <a:gd name="T0" fmla="*/ 0 w 192"/>
              <a:gd name="T1" fmla="*/ 0 h 583"/>
              <a:gd name="T2" fmla="*/ 2147483647 w 192"/>
              <a:gd name="T3" fmla="*/ 2147483647 h 583"/>
              <a:gd name="T4" fmla="*/ 2147483647 w 192"/>
              <a:gd name="T5" fmla="*/ 2147483647 h 583"/>
              <a:gd name="T6" fmla="*/ 0 w 192"/>
              <a:gd name="T7" fmla="*/ 2147483647 h 583"/>
              <a:gd name="T8" fmla="*/ 0 w 192"/>
              <a:gd name="T9" fmla="*/ 0 h 583"/>
              <a:gd name="T10" fmla="*/ 0 60000 65536"/>
              <a:gd name="T11" fmla="*/ 0 60000 65536"/>
              <a:gd name="T12" fmla="*/ 0 60000 65536"/>
              <a:gd name="T13" fmla="*/ 0 60000 65536"/>
              <a:gd name="T14" fmla="*/ 0 60000 65536"/>
              <a:gd name="T15" fmla="*/ 0 w 192"/>
              <a:gd name="T16" fmla="*/ 0 h 583"/>
              <a:gd name="T17" fmla="*/ 192 w 192"/>
              <a:gd name="T18" fmla="*/ 583 h 583"/>
            </a:gdLst>
            <a:ahLst/>
            <a:cxnLst>
              <a:cxn ang="T10">
                <a:pos x="T0" y="T1"/>
              </a:cxn>
              <a:cxn ang="T11">
                <a:pos x="T2" y="T3"/>
              </a:cxn>
              <a:cxn ang="T12">
                <a:pos x="T4" y="T5"/>
              </a:cxn>
              <a:cxn ang="T13">
                <a:pos x="T6" y="T7"/>
              </a:cxn>
              <a:cxn ang="T14">
                <a:pos x="T8" y="T9"/>
              </a:cxn>
            </a:cxnLst>
            <a:rect l="T15" t="T16" r="T17" b="T18"/>
            <a:pathLst>
              <a:path w="192" h="583">
                <a:moveTo>
                  <a:pt x="0" y="0"/>
                </a:moveTo>
                <a:lnTo>
                  <a:pt x="192" y="113"/>
                </a:lnTo>
                <a:lnTo>
                  <a:pt x="192" y="449"/>
                </a:lnTo>
                <a:lnTo>
                  <a:pt x="0" y="583"/>
                </a:lnTo>
                <a:lnTo>
                  <a:pt x="0" y="0"/>
                </a:lnTo>
                <a:close/>
              </a:path>
            </a:pathLst>
          </a:custGeom>
          <a:solidFill>
            <a:srgbClr val="FFFF99"/>
          </a:solidFill>
          <a:ln w="9525">
            <a:solidFill>
              <a:schemeClr val="tx1"/>
            </a:solidFill>
            <a:round/>
            <a:headEnd/>
            <a:tailEnd/>
          </a:ln>
        </p:spPr>
        <p:txBody>
          <a:bodyPr/>
          <a:lstStyle/>
          <a:p>
            <a:endParaRPr lang="en-US"/>
          </a:p>
        </p:txBody>
      </p:sp>
      <p:sp>
        <p:nvSpPr>
          <p:cNvPr id="74" name="Text Box 29"/>
          <p:cNvSpPr txBox="1">
            <a:spLocks noChangeArrowheads="1"/>
          </p:cNvSpPr>
          <p:nvPr/>
        </p:nvSpPr>
        <p:spPr bwMode="auto">
          <a:xfrm>
            <a:off x="5105400" y="5108575"/>
            <a:ext cx="762000" cy="406400"/>
          </a:xfrm>
          <a:prstGeom prst="rect">
            <a:avLst/>
          </a:prstGeom>
          <a:solidFill>
            <a:srgbClr val="FFFF99"/>
          </a:solidFill>
          <a:ln w="9525">
            <a:solidFill>
              <a:schemeClr val="tx1"/>
            </a:solidFill>
            <a:miter lim="800000"/>
            <a:headEnd/>
            <a:tailEnd/>
          </a:ln>
        </p:spPr>
        <p:txBody>
          <a:bodyPr lIns="90000" tIns="46800" rIns="90000" bIns="46800">
            <a:spAutoFit/>
          </a:bodyPr>
          <a:lstStyle/>
          <a:p>
            <a:pPr>
              <a:spcBef>
                <a:spcPct val="50000"/>
              </a:spcBef>
            </a:pPr>
            <a:r>
              <a:rPr lang="de-DE" sz="1000"/>
              <a:t>sign_</a:t>
            </a:r>
            <a:br>
              <a:rPr lang="de-DE" sz="1000"/>
            </a:br>
            <a:r>
              <a:rPr lang="de-DE" sz="1000"/>
              <a:t>extend</a:t>
            </a:r>
          </a:p>
        </p:txBody>
      </p:sp>
      <p:sp>
        <p:nvSpPr>
          <p:cNvPr id="75" name="Text Box 30"/>
          <p:cNvSpPr txBox="1">
            <a:spLocks noChangeArrowheads="1"/>
          </p:cNvSpPr>
          <p:nvPr/>
        </p:nvSpPr>
        <p:spPr bwMode="auto">
          <a:xfrm rot="16207913">
            <a:off x="5983288" y="5578475"/>
            <a:ext cx="536575" cy="314325"/>
          </a:xfrm>
          <a:prstGeom prst="rect">
            <a:avLst/>
          </a:prstGeom>
          <a:solidFill>
            <a:srgbClr val="FFFF99"/>
          </a:solidFill>
          <a:ln w="9525">
            <a:solidFill>
              <a:schemeClr val="tx1"/>
            </a:solidFill>
            <a:miter lim="800000"/>
            <a:headEnd/>
            <a:tailEnd/>
          </a:ln>
        </p:spPr>
        <p:txBody>
          <a:bodyPr lIns="90000" tIns="46800" rIns="90000" bIns="46800">
            <a:spAutoFit/>
          </a:bodyPr>
          <a:lstStyle/>
          <a:p>
            <a:pPr>
              <a:spcBef>
                <a:spcPct val="50000"/>
              </a:spcBef>
            </a:pPr>
            <a:r>
              <a:rPr lang="de-DE"/>
              <a:t>&lt;&lt;2</a:t>
            </a:r>
          </a:p>
        </p:txBody>
      </p:sp>
      <p:sp>
        <p:nvSpPr>
          <p:cNvPr id="76" name="Line 31"/>
          <p:cNvSpPr>
            <a:spLocks noChangeShapeType="1"/>
          </p:cNvSpPr>
          <p:nvPr/>
        </p:nvSpPr>
        <p:spPr bwMode="auto">
          <a:xfrm>
            <a:off x="2514600" y="3549650"/>
            <a:ext cx="4572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77" name="Line 32"/>
          <p:cNvSpPr>
            <a:spLocks noChangeShapeType="1"/>
          </p:cNvSpPr>
          <p:nvPr/>
        </p:nvSpPr>
        <p:spPr bwMode="auto">
          <a:xfrm>
            <a:off x="3886200" y="3429000"/>
            <a:ext cx="10668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78" name="Freeform 33"/>
          <p:cNvSpPr>
            <a:spLocks/>
          </p:cNvSpPr>
          <p:nvPr/>
        </p:nvSpPr>
        <p:spPr bwMode="auto">
          <a:xfrm>
            <a:off x="3736975" y="1643063"/>
            <a:ext cx="241300" cy="1485900"/>
          </a:xfrm>
          <a:custGeom>
            <a:avLst/>
            <a:gdLst>
              <a:gd name="T0" fmla="*/ 2147483647 w 152"/>
              <a:gd name="T1" fmla="*/ 2147483647 h 1188"/>
              <a:gd name="T2" fmla="*/ 2147483647 w 152"/>
              <a:gd name="T3" fmla="*/ 2147483647 h 1188"/>
              <a:gd name="T4" fmla="*/ 2147483647 w 152"/>
              <a:gd name="T5" fmla="*/ 2147483647 h 1188"/>
              <a:gd name="T6" fmla="*/ 0 w 152"/>
              <a:gd name="T7" fmla="*/ 2147483647 h 1188"/>
              <a:gd name="T8" fmla="*/ 0 w 152"/>
              <a:gd name="T9" fmla="*/ 0 h 1188"/>
              <a:gd name="T10" fmla="*/ 0 60000 65536"/>
              <a:gd name="T11" fmla="*/ 0 60000 65536"/>
              <a:gd name="T12" fmla="*/ 0 60000 65536"/>
              <a:gd name="T13" fmla="*/ 0 60000 65536"/>
              <a:gd name="T14" fmla="*/ 0 60000 65536"/>
              <a:gd name="T15" fmla="*/ 0 w 152"/>
              <a:gd name="T16" fmla="*/ 0 h 1188"/>
              <a:gd name="T17" fmla="*/ 152 w 152"/>
              <a:gd name="T18" fmla="*/ 1188 h 1188"/>
            </a:gdLst>
            <a:ahLst/>
            <a:cxnLst>
              <a:cxn ang="T10">
                <a:pos x="T0" y="T1"/>
              </a:cxn>
              <a:cxn ang="T11">
                <a:pos x="T2" y="T3"/>
              </a:cxn>
              <a:cxn ang="T12">
                <a:pos x="T4" y="T5"/>
              </a:cxn>
              <a:cxn ang="T13">
                <a:pos x="T6" y="T7"/>
              </a:cxn>
              <a:cxn ang="T14">
                <a:pos x="T8" y="T9"/>
              </a:cxn>
            </a:cxnLst>
            <a:rect l="T15" t="T16" r="T17" b="T18"/>
            <a:pathLst>
              <a:path w="152" h="1188">
                <a:moveTo>
                  <a:pt x="94" y="1188"/>
                </a:moveTo>
                <a:lnTo>
                  <a:pt x="152" y="1188"/>
                </a:lnTo>
                <a:lnTo>
                  <a:pt x="152" y="875"/>
                </a:lnTo>
                <a:lnTo>
                  <a:pt x="0" y="878"/>
                </a:lnTo>
                <a:lnTo>
                  <a:pt x="0"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79" name="Line 34"/>
          <p:cNvSpPr>
            <a:spLocks noChangeShapeType="1"/>
          </p:cNvSpPr>
          <p:nvPr/>
        </p:nvSpPr>
        <p:spPr bwMode="auto">
          <a:xfrm>
            <a:off x="3886200" y="3849688"/>
            <a:ext cx="10668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0" name="Freeform 35"/>
          <p:cNvSpPr>
            <a:spLocks/>
          </p:cNvSpPr>
          <p:nvPr/>
        </p:nvSpPr>
        <p:spPr bwMode="auto">
          <a:xfrm>
            <a:off x="4038600" y="3849688"/>
            <a:ext cx="228600" cy="239712"/>
          </a:xfrm>
          <a:custGeom>
            <a:avLst/>
            <a:gdLst>
              <a:gd name="T0" fmla="*/ 0 w 144"/>
              <a:gd name="T1" fmla="*/ 0 h 192"/>
              <a:gd name="T2" fmla="*/ 0 w 144"/>
              <a:gd name="T3" fmla="*/ 2147483647 h 192"/>
              <a:gd name="T4" fmla="*/ 2147483647 w 144"/>
              <a:gd name="T5" fmla="*/ 2147483647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192"/>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81" name="Line 36"/>
          <p:cNvSpPr>
            <a:spLocks noChangeShapeType="1"/>
          </p:cNvSpPr>
          <p:nvPr/>
        </p:nvSpPr>
        <p:spPr bwMode="auto">
          <a:xfrm>
            <a:off x="3886200" y="5289550"/>
            <a:ext cx="12192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2" name="Freeform 37"/>
          <p:cNvSpPr>
            <a:spLocks/>
          </p:cNvSpPr>
          <p:nvPr/>
        </p:nvSpPr>
        <p:spPr bwMode="auto">
          <a:xfrm>
            <a:off x="4038600" y="4449763"/>
            <a:ext cx="228600" cy="600075"/>
          </a:xfrm>
          <a:custGeom>
            <a:avLst/>
            <a:gdLst>
              <a:gd name="T0" fmla="*/ 0 w 144"/>
              <a:gd name="T1" fmla="*/ 2147483647 h 672"/>
              <a:gd name="T2" fmla="*/ 0 w 144"/>
              <a:gd name="T3" fmla="*/ 0 h 672"/>
              <a:gd name="T4" fmla="*/ 2147483647 w 144"/>
              <a:gd name="T5" fmla="*/ 0 h 672"/>
              <a:gd name="T6" fmla="*/ 0 60000 65536"/>
              <a:gd name="T7" fmla="*/ 0 60000 65536"/>
              <a:gd name="T8" fmla="*/ 0 60000 65536"/>
              <a:gd name="T9" fmla="*/ 0 w 144"/>
              <a:gd name="T10" fmla="*/ 0 h 672"/>
              <a:gd name="T11" fmla="*/ 144 w 144"/>
              <a:gd name="T12" fmla="*/ 672 h 672"/>
            </a:gdLst>
            <a:ahLst/>
            <a:cxnLst>
              <a:cxn ang="T6">
                <a:pos x="T0" y="T1"/>
              </a:cxn>
              <a:cxn ang="T7">
                <a:pos x="T2" y="T3"/>
              </a:cxn>
              <a:cxn ang="T8">
                <a:pos x="T4" y="T5"/>
              </a:cxn>
            </a:cxnLst>
            <a:rect l="T9" t="T10" r="T11" b="T12"/>
            <a:pathLst>
              <a:path w="144" h="672">
                <a:moveTo>
                  <a:pt x="0" y="672"/>
                </a:moveTo>
                <a:lnTo>
                  <a:pt x="0" y="0"/>
                </a:lnTo>
                <a:lnTo>
                  <a:pt x="144"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83" name="Line 38"/>
          <p:cNvSpPr>
            <a:spLocks noChangeShapeType="1"/>
          </p:cNvSpPr>
          <p:nvPr/>
        </p:nvSpPr>
        <p:spPr bwMode="auto">
          <a:xfrm>
            <a:off x="5867400" y="5289550"/>
            <a:ext cx="7620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4" name="Freeform 39"/>
          <p:cNvSpPr>
            <a:spLocks/>
          </p:cNvSpPr>
          <p:nvPr/>
        </p:nvSpPr>
        <p:spPr bwMode="auto">
          <a:xfrm>
            <a:off x="6934200" y="3668713"/>
            <a:ext cx="381000" cy="960437"/>
          </a:xfrm>
          <a:custGeom>
            <a:avLst/>
            <a:gdLst>
              <a:gd name="T0" fmla="*/ 0 w 240"/>
              <a:gd name="T1" fmla="*/ 2147483647 h 768"/>
              <a:gd name="T2" fmla="*/ 2147483647 w 240"/>
              <a:gd name="T3" fmla="*/ 2147483647 h 768"/>
              <a:gd name="T4" fmla="*/ 2147483647 w 240"/>
              <a:gd name="T5" fmla="*/ 0 h 768"/>
              <a:gd name="T6" fmla="*/ 2147483647 w 240"/>
              <a:gd name="T7" fmla="*/ 0 h 768"/>
              <a:gd name="T8" fmla="*/ 0 60000 65536"/>
              <a:gd name="T9" fmla="*/ 0 60000 65536"/>
              <a:gd name="T10" fmla="*/ 0 60000 65536"/>
              <a:gd name="T11" fmla="*/ 0 60000 65536"/>
              <a:gd name="T12" fmla="*/ 0 w 240"/>
              <a:gd name="T13" fmla="*/ 0 h 768"/>
              <a:gd name="T14" fmla="*/ 240 w 240"/>
              <a:gd name="T15" fmla="*/ 768 h 768"/>
            </a:gdLst>
            <a:ahLst/>
            <a:cxnLst>
              <a:cxn ang="T8">
                <a:pos x="T0" y="T1"/>
              </a:cxn>
              <a:cxn ang="T9">
                <a:pos x="T2" y="T3"/>
              </a:cxn>
              <a:cxn ang="T10">
                <a:pos x="T4" y="T5"/>
              </a:cxn>
              <a:cxn ang="T11">
                <a:pos x="T6" y="T7"/>
              </a:cxn>
            </a:cxnLst>
            <a:rect l="T12" t="T13" r="T14" b="T15"/>
            <a:pathLst>
              <a:path w="240" h="768">
                <a:moveTo>
                  <a:pt x="0" y="768"/>
                </a:moveTo>
                <a:lnTo>
                  <a:pt x="96" y="768"/>
                </a:lnTo>
                <a:lnTo>
                  <a:pt x="96" y="0"/>
                </a:lnTo>
                <a:lnTo>
                  <a:pt x="240"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85" name="Line 40"/>
          <p:cNvSpPr>
            <a:spLocks noChangeShapeType="1"/>
          </p:cNvSpPr>
          <p:nvPr/>
        </p:nvSpPr>
        <p:spPr bwMode="auto">
          <a:xfrm>
            <a:off x="6172200" y="5289550"/>
            <a:ext cx="0" cy="179388"/>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6" name="Line 41"/>
          <p:cNvSpPr>
            <a:spLocks noChangeShapeType="1"/>
          </p:cNvSpPr>
          <p:nvPr/>
        </p:nvSpPr>
        <p:spPr bwMode="auto">
          <a:xfrm>
            <a:off x="6477000" y="5710238"/>
            <a:ext cx="1524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7" name="Line 42"/>
          <p:cNvSpPr>
            <a:spLocks noChangeShapeType="1"/>
          </p:cNvSpPr>
          <p:nvPr/>
        </p:nvSpPr>
        <p:spPr bwMode="auto">
          <a:xfrm>
            <a:off x="5943600" y="4029075"/>
            <a:ext cx="6858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8" name="Line 43"/>
          <p:cNvSpPr>
            <a:spLocks noChangeShapeType="1"/>
          </p:cNvSpPr>
          <p:nvPr/>
        </p:nvSpPr>
        <p:spPr bwMode="auto">
          <a:xfrm>
            <a:off x="6400800" y="4689475"/>
            <a:ext cx="2286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89" name="Text Box 44"/>
          <p:cNvSpPr txBox="1">
            <a:spLocks noChangeArrowheads="1"/>
          </p:cNvSpPr>
          <p:nvPr/>
        </p:nvSpPr>
        <p:spPr bwMode="auto">
          <a:xfrm>
            <a:off x="6096000" y="4508500"/>
            <a:ext cx="381000" cy="336550"/>
          </a:xfrm>
          <a:prstGeom prst="rect">
            <a:avLst/>
          </a:prstGeom>
          <a:noFill/>
          <a:ln w="9525">
            <a:noFill/>
            <a:miter lim="800000"/>
            <a:headEnd/>
            <a:tailEnd/>
          </a:ln>
        </p:spPr>
        <p:txBody>
          <a:bodyPr lIns="90000" tIns="46800" rIns="90000" bIns="46800">
            <a:spAutoFit/>
          </a:bodyPr>
          <a:lstStyle/>
          <a:p>
            <a:pPr>
              <a:spcBef>
                <a:spcPct val="50000"/>
              </a:spcBef>
            </a:pPr>
            <a:r>
              <a:rPr lang="de-DE" sz="1600"/>
              <a:t>4</a:t>
            </a:r>
          </a:p>
        </p:txBody>
      </p:sp>
      <p:sp>
        <p:nvSpPr>
          <p:cNvPr id="90" name="Freeform 45"/>
          <p:cNvSpPr>
            <a:spLocks/>
          </p:cNvSpPr>
          <p:nvPr/>
        </p:nvSpPr>
        <p:spPr bwMode="auto">
          <a:xfrm>
            <a:off x="304800" y="3128963"/>
            <a:ext cx="8763000" cy="3360737"/>
          </a:xfrm>
          <a:custGeom>
            <a:avLst/>
            <a:gdLst>
              <a:gd name="T0" fmla="*/ 2147483647 w 5520"/>
              <a:gd name="T1" fmla="*/ 2147483647 h 2688"/>
              <a:gd name="T2" fmla="*/ 2147483647 w 5520"/>
              <a:gd name="T3" fmla="*/ 2147483647 h 2688"/>
              <a:gd name="T4" fmla="*/ 2147483647 w 5520"/>
              <a:gd name="T5" fmla="*/ 2147483647 h 2688"/>
              <a:gd name="T6" fmla="*/ 0 w 5520"/>
              <a:gd name="T7" fmla="*/ 2147483647 h 2688"/>
              <a:gd name="T8" fmla="*/ 0 w 5520"/>
              <a:gd name="T9" fmla="*/ 0 h 2688"/>
              <a:gd name="T10" fmla="*/ 0 60000 65536"/>
              <a:gd name="T11" fmla="*/ 0 60000 65536"/>
              <a:gd name="T12" fmla="*/ 0 60000 65536"/>
              <a:gd name="T13" fmla="*/ 0 60000 65536"/>
              <a:gd name="T14" fmla="*/ 0 60000 65536"/>
              <a:gd name="T15" fmla="*/ 0 w 5520"/>
              <a:gd name="T16" fmla="*/ 0 h 2688"/>
              <a:gd name="T17" fmla="*/ 5520 w 5520"/>
              <a:gd name="T18" fmla="*/ 2688 h 2688"/>
            </a:gdLst>
            <a:ahLst/>
            <a:cxnLst>
              <a:cxn ang="T10">
                <a:pos x="T0" y="T1"/>
              </a:cxn>
              <a:cxn ang="T11">
                <a:pos x="T2" y="T3"/>
              </a:cxn>
              <a:cxn ang="T12">
                <a:pos x="T4" y="T5"/>
              </a:cxn>
              <a:cxn ang="T13">
                <a:pos x="T6" y="T7"/>
              </a:cxn>
              <a:cxn ang="T14">
                <a:pos x="T8" y="T9"/>
              </a:cxn>
            </a:cxnLst>
            <a:rect l="T15" t="T16" r="T17" b="T18"/>
            <a:pathLst>
              <a:path w="5520" h="2688">
                <a:moveTo>
                  <a:pt x="5424" y="192"/>
                </a:moveTo>
                <a:lnTo>
                  <a:pt x="5520" y="192"/>
                </a:lnTo>
                <a:lnTo>
                  <a:pt x="5520" y="2688"/>
                </a:lnTo>
                <a:lnTo>
                  <a:pt x="0" y="2688"/>
                </a:lnTo>
                <a:lnTo>
                  <a:pt x="0"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1" name="Freeform 46"/>
          <p:cNvSpPr>
            <a:spLocks/>
          </p:cNvSpPr>
          <p:nvPr/>
        </p:nvSpPr>
        <p:spPr bwMode="auto">
          <a:xfrm>
            <a:off x="533400" y="3368675"/>
            <a:ext cx="7616825" cy="3000375"/>
          </a:xfrm>
          <a:custGeom>
            <a:avLst/>
            <a:gdLst>
              <a:gd name="T0" fmla="*/ 2147483647 w 4798"/>
              <a:gd name="T1" fmla="*/ 2147483647 h 2400"/>
              <a:gd name="T2" fmla="*/ 2147483647 w 4798"/>
              <a:gd name="T3" fmla="*/ 2147483647 h 2400"/>
              <a:gd name="T4" fmla="*/ 2147483647 w 4798"/>
              <a:gd name="T5" fmla="*/ 2147483647 h 2400"/>
              <a:gd name="T6" fmla="*/ 0 w 4798"/>
              <a:gd name="T7" fmla="*/ 2147483647 h 2400"/>
              <a:gd name="T8" fmla="*/ 0 w 4798"/>
              <a:gd name="T9" fmla="*/ 0 h 2400"/>
              <a:gd name="T10" fmla="*/ 2147483647 w 4798"/>
              <a:gd name="T11" fmla="*/ 0 h 2400"/>
              <a:gd name="T12" fmla="*/ 0 60000 65536"/>
              <a:gd name="T13" fmla="*/ 0 60000 65536"/>
              <a:gd name="T14" fmla="*/ 0 60000 65536"/>
              <a:gd name="T15" fmla="*/ 0 60000 65536"/>
              <a:gd name="T16" fmla="*/ 0 60000 65536"/>
              <a:gd name="T17" fmla="*/ 0 60000 65536"/>
              <a:gd name="T18" fmla="*/ 0 w 4798"/>
              <a:gd name="T19" fmla="*/ 0 h 2400"/>
              <a:gd name="T20" fmla="*/ 4798 w 4798"/>
              <a:gd name="T21" fmla="*/ 2400 h 2400"/>
            </a:gdLst>
            <a:ahLst/>
            <a:cxnLst>
              <a:cxn ang="T12">
                <a:pos x="T0" y="T1"/>
              </a:cxn>
              <a:cxn ang="T13">
                <a:pos x="T2" y="T3"/>
              </a:cxn>
              <a:cxn ang="T14">
                <a:pos x="T4" y="T5"/>
              </a:cxn>
              <a:cxn ang="T15">
                <a:pos x="T6" y="T7"/>
              </a:cxn>
              <a:cxn ang="T16">
                <a:pos x="T8" y="T9"/>
              </a:cxn>
              <a:cxn ang="T17">
                <a:pos x="T10" y="T11"/>
              </a:cxn>
            </a:cxnLst>
            <a:rect l="T18" t="T19" r="T20" b="T21"/>
            <a:pathLst>
              <a:path w="4798" h="2400">
                <a:moveTo>
                  <a:pt x="4798" y="398"/>
                </a:moveTo>
                <a:lnTo>
                  <a:pt x="4798" y="766"/>
                </a:lnTo>
                <a:lnTo>
                  <a:pt x="4798" y="2393"/>
                </a:lnTo>
                <a:lnTo>
                  <a:pt x="0" y="2400"/>
                </a:lnTo>
                <a:lnTo>
                  <a:pt x="0" y="0"/>
                </a:lnTo>
                <a:lnTo>
                  <a:pt x="240"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2" name="Line 47"/>
          <p:cNvSpPr>
            <a:spLocks noChangeShapeType="1"/>
          </p:cNvSpPr>
          <p:nvPr/>
        </p:nvSpPr>
        <p:spPr bwMode="auto">
          <a:xfrm>
            <a:off x="533400" y="3608388"/>
            <a:ext cx="9906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93" name="Freeform 48"/>
          <p:cNvSpPr>
            <a:spLocks/>
          </p:cNvSpPr>
          <p:nvPr/>
        </p:nvSpPr>
        <p:spPr bwMode="auto">
          <a:xfrm>
            <a:off x="1219200" y="4029075"/>
            <a:ext cx="4800600" cy="2220913"/>
          </a:xfrm>
          <a:custGeom>
            <a:avLst/>
            <a:gdLst>
              <a:gd name="T0" fmla="*/ 2147483647 w 3024"/>
              <a:gd name="T1" fmla="*/ 0 h 1824"/>
              <a:gd name="T2" fmla="*/ 2147483647 w 3024"/>
              <a:gd name="T3" fmla="*/ 2147483647 h 1824"/>
              <a:gd name="T4" fmla="*/ 0 w 3024"/>
              <a:gd name="T5" fmla="*/ 2147483647 h 1824"/>
              <a:gd name="T6" fmla="*/ 0 w 3024"/>
              <a:gd name="T7" fmla="*/ 0 h 1824"/>
              <a:gd name="T8" fmla="*/ 2147483647 w 3024"/>
              <a:gd name="T9" fmla="*/ 0 h 1824"/>
              <a:gd name="T10" fmla="*/ 0 60000 65536"/>
              <a:gd name="T11" fmla="*/ 0 60000 65536"/>
              <a:gd name="T12" fmla="*/ 0 60000 65536"/>
              <a:gd name="T13" fmla="*/ 0 60000 65536"/>
              <a:gd name="T14" fmla="*/ 0 60000 65536"/>
              <a:gd name="T15" fmla="*/ 0 w 3024"/>
              <a:gd name="T16" fmla="*/ 0 h 1824"/>
              <a:gd name="T17" fmla="*/ 3024 w 3024"/>
              <a:gd name="T18" fmla="*/ 1824 h 1824"/>
            </a:gdLst>
            <a:ahLst/>
            <a:cxnLst>
              <a:cxn ang="T10">
                <a:pos x="T0" y="T1"/>
              </a:cxn>
              <a:cxn ang="T11">
                <a:pos x="T2" y="T3"/>
              </a:cxn>
              <a:cxn ang="T12">
                <a:pos x="T4" y="T5"/>
              </a:cxn>
              <a:cxn ang="T13">
                <a:pos x="T6" y="T7"/>
              </a:cxn>
              <a:cxn ang="T14">
                <a:pos x="T8" y="T9"/>
              </a:cxn>
            </a:cxnLst>
            <a:rect l="T15" t="T16" r="T17" b="T18"/>
            <a:pathLst>
              <a:path w="3024" h="1824">
                <a:moveTo>
                  <a:pt x="3024" y="0"/>
                </a:moveTo>
                <a:lnTo>
                  <a:pt x="3024" y="1824"/>
                </a:lnTo>
                <a:lnTo>
                  <a:pt x="0" y="1824"/>
                </a:lnTo>
                <a:lnTo>
                  <a:pt x="0" y="0"/>
                </a:lnTo>
                <a:lnTo>
                  <a:pt x="288"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4" name="Freeform 49"/>
          <p:cNvSpPr>
            <a:spLocks/>
          </p:cNvSpPr>
          <p:nvPr/>
        </p:nvSpPr>
        <p:spPr bwMode="auto">
          <a:xfrm>
            <a:off x="4038600" y="5056188"/>
            <a:ext cx="3641725" cy="1073150"/>
          </a:xfrm>
          <a:custGeom>
            <a:avLst/>
            <a:gdLst>
              <a:gd name="T0" fmla="*/ 0 w 2294"/>
              <a:gd name="T1" fmla="*/ 2147483647 h 859"/>
              <a:gd name="T2" fmla="*/ 0 w 2294"/>
              <a:gd name="T3" fmla="*/ 2147483647 h 859"/>
              <a:gd name="T4" fmla="*/ 2147483647 w 2294"/>
              <a:gd name="T5" fmla="*/ 2147483647 h 859"/>
              <a:gd name="T6" fmla="*/ 2147483647 w 2294"/>
              <a:gd name="T7" fmla="*/ 0 h 859"/>
              <a:gd name="T8" fmla="*/ 0 60000 65536"/>
              <a:gd name="T9" fmla="*/ 0 60000 65536"/>
              <a:gd name="T10" fmla="*/ 0 60000 65536"/>
              <a:gd name="T11" fmla="*/ 0 60000 65536"/>
              <a:gd name="T12" fmla="*/ 0 w 2294"/>
              <a:gd name="T13" fmla="*/ 0 h 859"/>
              <a:gd name="T14" fmla="*/ 2294 w 2294"/>
              <a:gd name="T15" fmla="*/ 859 h 859"/>
            </a:gdLst>
            <a:ahLst/>
            <a:cxnLst>
              <a:cxn ang="T8">
                <a:pos x="T0" y="T1"/>
              </a:cxn>
              <a:cxn ang="T9">
                <a:pos x="T2" y="T3"/>
              </a:cxn>
              <a:cxn ang="T10">
                <a:pos x="T4" y="T5"/>
              </a:cxn>
              <a:cxn ang="T11">
                <a:pos x="T6" y="T7"/>
              </a:cxn>
            </a:cxnLst>
            <a:rect l="T12" t="T13" r="T14" b="T15"/>
            <a:pathLst>
              <a:path w="2294" h="859">
                <a:moveTo>
                  <a:pt x="0" y="187"/>
                </a:moveTo>
                <a:lnTo>
                  <a:pt x="0" y="859"/>
                </a:lnTo>
                <a:lnTo>
                  <a:pt x="2294" y="857"/>
                </a:lnTo>
                <a:lnTo>
                  <a:pt x="2294"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5" name="Freeform 50"/>
          <p:cNvSpPr>
            <a:spLocks/>
          </p:cNvSpPr>
          <p:nvPr/>
        </p:nvSpPr>
        <p:spPr bwMode="auto">
          <a:xfrm>
            <a:off x="2743200" y="3549650"/>
            <a:ext cx="1676400" cy="2460625"/>
          </a:xfrm>
          <a:custGeom>
            <a:avLst/>
            <a:gdLst>
              <a:gd name="T0" fmla="*/ 0 w 1056"/>
              <a:gd name="T1" fmla="*/ 0 h 1968"/>
              <a:gd name="T2" fmla="*/ 0 w 1056"/>
              <a:gd name="T3" fmla="*/ 2147483647 h 1968"/>
              <a:gd name="T4" fmla="*/ 2147483647 w 1056"/>
              <a:gd name="T5" fmla="*/ 2147483647 h 1968"/>
              <a:gd name="T6" fmla="*/ 2147483647 w 1056"/>
              <a:gd name="T7" fmla="*/ 2147483647 h 1968"/>
              <a:gd name="T8" fmla="*/ 0 60000 65536"/>
              <a:gd name="T9" fmla="*/ 0 60000 65536"/>
              <a:gd name="T10" fmla="*/ 0 60000 65536"/>
              <a:gd name="T11" fmla="*/ 0 60000 65536"/>
              <a:gd name="T12" fmla="*/ 0 w 1056"/>
              <a:gd name="T13" fmla="*/ 0 h 1968"/>
              <a:gd name="T14" fmla="*/ 1056 w 1056"/>
              <a:gd name="T15" fmla="*/ 1968 h 1968"/>
            </a:gdLst>
            <a:ahLst/>
            <a:cxnLst>
              <a:cxn ang="T8">
                <a:pos x="T0" y="T1"/>
              </a:cxn>
              <a:cxn ang="T9">
                <a:pos x="T2" y="T3"/>
              </a:cxn>
              <a:cxn ang="T10">
                <a:pos x="T4" y="T5"/>
              </a:cxn>
              <a:cxn ang="T11">
                <a:pos x="T6" y="T7"/>
              </a:cxn>
            </a:cxnLst>
            <a:rect l="T12" t="T13" r="T14" b="T15"/>
            <a:pathLst>
              <a:path w="1056" h="1968">
                <a:moveTo>
                  <a:pt x="0" y="0"/>
                </a:moveTo>
                <a:lnTo>
                  <a:pt x="0" y="1968"/>
                </a:lnTo>
                <a:lnTo>
                  <a:pt x="1056" y="1968"/>
                </a:lnTo>
                <a:lnTo>
                  <a:pt x="1056" y="1776"/>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6" name="Line 51"/>
          <p:cNvSpPr>
            <a:spLocks noChangeShapeType="1"/>
          </p:cNvSpPr>
          <p:nvPr/>
        </p:nvSpPr>
        <p:spPr bwMode="auto">
          <a:xfrm flipV="1">
            <a:off x="4800600" y="5768975"/>
            <a:ext cx="0" cy="600075"/>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97" name="Freeform 52"/>
          <p:cNvSpPr>
            <a:spLocks/>
          </p:cNvSpPr>
          <p:nvPr/>
        </p:nvSpPr>
        <p:spPr bwMode="auto">
          <a:xfrm>
            <a:off x="4648200" y="4689475"/>
            <a:ext cx="457200" cy="839788"/>
          </a:xfrm>
          <a:custGeom>
            <a:avLst/>
            <a:gdLst>
              <a:gd name="T0" fmla="*/ 0 w 288"/>
              <a:gd name="T1" fmla="*/ 2147483647 h 672"/>
              <a:gd name="T2" fmla="*/ 0 w 288"/>
              <a:gd name="T3" fmla="*/ 0 h 672"/>
              <a:gd name="T4" fmla="*/ 2147483647 w 288"/>
              <a:gd name="T5" fmla="*/ 0 h 672"/>
              <a:gd name="T6" fmla="*/ 0 60000 65536"/>
              <a:gd name="T7" fmla="*/ 0 60000 65536"/>
              <a:gd name="T8" fmla="*/ 0 60000 65536"/>
              <a:gd name="T9" fmla="*/ 0 w 288"/>
              <a:gd name="T10" fmla="*/ 0 h 672"/>
              <a:gd name="T11" fmla="*/ 288 w 288"/>
              <a:gd name="T12" fmla="*/ 672 h 672"/>
            </a:gdLst>
            <a:ahLst/>
            <a:cxnLst>
              <a:cxn ang="T6">
                <a:pos x="T0" y="T1"/>
              </a:cxn>
              <a:cxn ang="T7">
                <a:pos x="T2" y="T3"/>
              </a:cxn>
              <a:cxn ang="T8">
                <a:pos x="T4" y="T5"/>
              </a:cxn>
            </a:cxnLst>
            <a:rect l="T9" t="T10" r="T11" b="T12"/>
            <a:pathLst>
              <a:path w="288" h="672">
                <a:moveTo>
                  <a:pt x="0" y="672"/>
                </a:moveTo>
                <a:lnTo>
                  <a:pt x="0" y="0"/>
                </a:lnTo>
                <a:lnTo>
                  <a:pt x="288"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8" name="Freeform 53"/>
          <p:cNvSpPr>
            <a:spLocks/>
          </p:cNvSpPr>
          <p:nvPr/>
        </p:nvSpPr>
        <p:spPr bwMode="auto">
          <a:xfrm>
            <a:off x="685800" y="2649538"/>
            <a:ext cx="5943600" cy="300037"/>
          </a:xfrm>
          <a:custGeom>
            <a:avLst/>
            <a:gdLst>
              <a:gd name="T0" fmla="*/ 0 w 3744"/>
              <a:gd name="T1" fmla="*/ 2147483647 h 240"/>
              <a:gd name="T2" fmla="*/ 0 w 3744"/>
              <a:gd name="T3" fmla="*/ 0 h 240"/>
              <a:gd name="T4" fmla="*/ 2147483647 w 3744"/>
              <a:gd name="T5" fmla="*/ 0 h 240"/>
              <a:gd name="T6" fmla="*/ 0 60000 65536"/>
              <a:gd name="T7" fmla="*/ 0 60000 65536"/>
              <a:gd name="T8" fmla="*/ 0 60000 65536"/>
              <a:gd name="T9" fmla="*/ 0 w 3744"/>
              <a:gd name="T10" fmla="*/ 0 h 240"/>
              <a:gd name="T11" fmla="*/ 3744 w 3744"/>
              <a:gd name="T12" fmla="*/ 240 h 240"/>
            </a:gdLst>
            <a:ahLst/>
            <a:cxnLst>
              <a:cxn ang="T6">
                <a:pos x="T0" y="T1"/>
              </a:cxn>
              <a:cxn ang="T7">
                <a:pos x="T2" y="T3"/>
              </a:cxn>
              <a:cxn ang="T8">
                <a:pos x="T4" y="T5"/>
              </a:cxn>
            </a:cxnLst>
            <a:rect l="T9" t="T10" r="T11" b="T12"/>
            <a:pathLst>
              <a:path w="3744" h="240">
                <a:moveTo>
                  <a:pt x="0" y="240"/>
                </a:moveTo>
                <a:lnTo>
                  <a:pt x="0" y="0"/>
                </a:lnTo>
                <a:lnTo>
                  <a:pt x="3744"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99" name="Line 54"/>
          <p:cNvSpPr>
            <a:spLocks noChangeShapeType="1"/>
          </p:cNvSpPr>
          <p:nvPr/>
        </p:nvSpPr>
        <p:spPr bwMode="auto">
          <a:xfrm>
            <a:off x="6934200" y="2889250"/>
            <a:ext cx="3810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0" name="Line 55"/>
          <p:cNvSpPr>
            <a:spLocks noChangeShapeType="1"/>
          </p:cNvSpPr>
          <p:nvPr/>
        </p:nvSpPr>
        <p:spPr bwMode="auto">
          <a:xfrm>
            <a:off x="5943600" y="3429000"/>
            <a:ext cx="6858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1" name="Line 56"/>
          <p:cNvSpPr>
            <a:spLocks noChangeShapeType="1"/>
          </p:cNvSpPr>
          <p:nvPr/>
        </p:nvSpPr>
        <p:spPr bwMode="auto">
          <a:xfrm>
            <a:off x="7848600" y="3249613"/>
            <a:ext cx="7620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2" name="Line 57"/>
          <p:cNvSpPr>
            <a:spLocks noChangeShapeType="1"/>
          </p:cNvSpPr>
          <p:nvPr/>
        </p:nvSpPr>
        <p:spPr bwMode="auto">
          <a:xfrm>
            <a:off x="8077200" y="3249613"/>
            <a:ext cx="0" cy="300037"/>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3" name="Line 58"/>
          <p:cNvSpPr>
            <a:spLocks noChangeShapeType="1"/>
          </p:cNvSpPr>
          <p:nvPr/>
        </p:nvSpPr>
        <p:spPr bwMode="auto">
          <a:xfrm>
            <a:off x="8153400" y="3968750"/>
            <a:ext cx="4572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4" name="Freeform 59"/>
          <p:cNvSpPr>
            <a:spLocks/>
          </p:cNvSpPr>
          <p:nvPr/>
        </p:nvSpPr>
        <p:spPr bwMode="auto">
          <a:xfrm>
            <a:off x="533400" y="2228850"/>
            <a:ext cx="7089775" cy="539750"/>
          </a:xfrm>
          <a:custGeom>
            <a:avLst/>
            <a:gdLst>
              <a:gd name="T0" fmla="*/ 2147483647 w 4466"/>
              <a:gd name="T1" fmla="*/ 2147483647 h 432"/>
              <a:gd name="T2" fmla="*/ 2147483647 w 4466"/>
              <a:gd name="T3" fmla="*/ 2147483647 h 432"/>
              <a:gd name="T4" fmla="*/ 2147483647 w 4466"/>
              <a:gd name="T5" fmla="*/ 2147483647 h 432"/>
              <a:gd name="T6" fmla="*/ 0 w 4466"/>
              <a:gd name="T7" fmla="*/ 0 h 432"/>
              <a:gd name="T8" fmla="*/ 0 60000 65536"/>
              <a:gd name="T9" fmla="*/ 0 60000 65536"/>
              <a:gd name="T10" fmla="*/ 0 60000 65536"/>
              <a:gd name="T11" fmla="*/ 0 60000 65536"/>
              <a:gd name="T12" fmla="*/ 0 w 4466"/>
              <a:gd name="T13" fmla="*/ 0 h 432"/>
              <a:gd name="T14" fmla="*/ 4466 w 4466"/>
              <a:gd name="T15" fmla="*/ 432 h 432"/>
            </a:gdLst>
            <a:ahLst/>
            <a:cxnLst>
              <a:cxn ang="T8">
                <a:pos x="T0" y="T1"/>
              </a:cxn>
              <a:cxn ang="T9">
                <a:pos x="T2" y="T3"/>
              </a:cxn>
              <a:cxn ang="T10">
                <a:pos x="T4" y="T5"/>
              </a:cxn>
              <a:cxn ang="T11">
                <a:pos x="T6" y="T7"/>
              </a:cxn>
            </a:cxnLst>
            <a:rect l="T12" t="T13" r="T14" b="T15"/>
            <a:pathLst>
              <a:path w="4466" h="432">
                <a:moveTo>
                  <a:pt x="4464" y="432"/>
                </a:moveTo>
                <a:lnTo>
                  <a:pt x="4466" y="130"/>
                </a:lnTo>
                <a:lnTo>
                  <a:pt x="542" y="130"/>
                </a:lnTo>
                <a:lnTo>
                  <a:pt x="0"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105" name="Freeform 60"/>
          <p:cNvSpPr>
            <a:spLocks/>
          </p:cNvSpPr>
          <p:nvPr/>
        </p:nvSpPr>
        <p:spPr bwMode="auto">
          <a:xfrm>
            <a:off x="8458200" y="4329113"/>
            <a:ext cx="152400" cy="546100"/>
          </a:xfrm>
          <a:custGeom>
            <a:avLst/>
            <a:gdLst>
              <a:gd name="T0" fmla="*/ 0 w 96"/>
              <a:gd name="T1" fmla="*/ 2147483647 h 437"/>
              <a:gd name="T2" fmla="*/ 0 w 96"/>
              <a:gd name="T3" fmla="*/ 0 h 437"/>
              <a:gd name="T4" fmla="*/ 2147483647 w 96"/>
              <a:gd name="T5" fmla="*/ 0 h 437"/>
              <a:gd name="T6" fmla="*/ 0 60000 65536"/>
              <a:gd name="T7" fmla="*/ 0 60000 65536"/>
              <a:gd name="T8" fmla="*/ 0 60000 65536"/>
              <a:gd name="T9" fmla="*/ 0 w 96"/>
              <a:gd name="T10" fmla="*/ 0 h 437"/>
              <a:gd name="T11" fmla="*/ 96 w 96"/>
              <a:gd name="T12" fmla="*/ 437 h 437"/>
            </a:gdLst>
            <a:ahLst/>
            <a:cxnLst>
              <a:cxn ang="T6">
                <a:pos x="T0" y="T1"/>
              </a:cxn>
              <a:cxn ang="T7">
                <a:pos x="T2" y="T3"/>
              </a:cxn>
              <a:cxn ang="T8">
                <a:pos x="T4" y="T5"/>
              </a:cxn>
            </a:cxnLst>
            <a:rect l="T9" t="T10" r="T11" b="T12"/>
            <a:pathLst>
              <a:path w="96" h="437">
                <a:moveTo>
                  <a:pt x="0" y="437"/>
                </a:moveTo>
                <a:lnTo>
                  <a:pt x="0" y="0"/>
                </a:lnTo>
                <a:lnTo>
                  <a:pt x="96" y="0"/>
                </a:lnTo>
              </a:path>
            </a:pathLst>
          </a:custGeom>
          <a:noFill/>
          <a:ln w="9525">
            <a:solidFill>
              <a:schemeClr val="tx1"/>
            </a:solidFill>
            <a:round/>
            <a:headEnd/>
            <a:tailEnd type="triangle" w="med" len="med"/>
          </a:ln>
        </p:spPr>
        <p:txBody>
          <a:bodyPr lIns="90000" tIns="46800" rIns="90000" bIns="46800">
            <a:spAutoFit/>
          </a:bodyPr>
          <a:lstStyle/>
          <a:p>
            <a:endParaRPr lang="en-US"/>
          </a:p>
        </p:txBody>
      </p:sp>
      <p:sp>
        <p:nvSpPr>
          <p:cNvPr id="106" name="Line 61"/>
          <p:cNvSpPr>
            <a:spLocks noChangeShapeType="1"/>
          </p:cNvSpPr>
          <p:nvPr/>
        </p:nvSpPr>
        <p:spPr bwMode="auto">
          <a:xfrm>
            <a:off x="3124200" y="5649913"/>
            <a:ext cx="0" cy="179387"/>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7" name="Text Box 62"/>
          <p:cNvSpPr txBox="1">
            <a:spLocks noChangeArrowheads="1"/>
          </p:cNvSpPr>
          <p:nvPr/>
        </p:nvSpPr>
        <p:spPr bwMode="auto">
          <a:xfrm>
            <a:off x="2971800" y="5768975"/>
            <a:ext cx="381000" cy="366713"/>
          </a:xfrm>
          <a:prstGeom prst="rect">
            <a:avLst/>
          </a:prstGeom>
          <a:noFill/>
          <a:ln w="9525">
            <a:noFill/>
            <a:miter lim="800000"/>
            <a:headEnd/>
            <a:tailEnd/>
          </a:ln>
        </p:spPr>
        <p:txBody>
          <a:bodyPr lIns="90000" tIns="46800" rIns="90000" bIns="46800">
            <a:spAutoFit/>
          </a:bodyPr>
          <a:lstStyle/>
          <a:p>
            <a:pPr>
              <a:spcBef>
                <a:spcPct val="50000"/>
              </a:spcBef>
            </a:pPr>
            <a:r>
              <a:rPr lang="de-DE"/>
              <a:t>*</a:t>
            </a:r>
          </a:p>
        </p:txBody>
      </p:sp>
      <p:sp>
        <p:nvSpPr>
          <p:cNvPr id="108" name="Line 63"/>
          <p:cNvSpPr>
            <a:spLocks noChangeShapeType="1"/>
          </p:cNvSpPr>
          <p:nvPr/>
        </p:nvSpPr>
        <p:spPr bwMode="auto">
          <a:xfrm flipV="1">
            <a:off x="7543800" y="3729038"/>
            <a:ext cx="0" cy="53975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09" name="Oval 64"/>
          <p:cNvSpPr>
            <a:spLocks noChangeArrowheads="1"/>
          </p:cNvSpPr>
          <p:nvPr/>
        </p:nvSpPr>
        <p:spPr bwMode="auto">
          <a:xfrm>
            <a:off x="495300" y="3579813"/>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0" name="Oval 65"/>
          <p:cNvSpPr>
            <a:spLocks noChangeArrowheads="1"/>
          </p:cNvSpPr>
          <p:nvPr/>
        </p:nvSpPr>
        <p:spPr bwMode="auto">
          <a:xfrm>
            <a:off x="650875" y="2919413"/>
            <a:ext cx="76200" cy="58737"/>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1" name="Oval 66"/>
          <p:cNvSpPr>
            <a:spLocks noChangeAspect="1" noChangeArrowheads="1"/>
          </p:cNvSpPr>
          <p:nvPr/>
        </p:nvSpPr>
        <p:spPr bwMode="auto">
          <a:xfrm>
            <a:off x="4760913" y="6337300"/>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2" name="Oval 67"/>
          <p:cNvSpPr>
            <a:spLocks noChangeAspect="1" noChangeArrowheads="1"/>
          </p:cNvSpPr>
          <p:nvPr/>
        </p:nvSpPr>
        <p:spPr bwMode="auto">
          <a:xfrm>
            <a:off x="3997325" y="3817938"/>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3" name="Oval 68"/>
          <p:cNvSpPr>
            <a:spLocks noChangeAspect="1" noChangeArrowheads="1"/>
          </p:cNvSpPr>
          <p:nvPr/>
        </p:nvSpPr>
        <p:spPr bwMode="auto">
          <a:xfrm>
            <a:off x="5980113" y="3997325"/>
            <a:ext cx="76200" cy="58738"/>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4" name="Oval 69"/>
          <p:cNvSpPr>
            <a:spLocks noChangeAspect="1" noChangeArrowheads="1"/>
          </p:cNvSpPr>
          <p:nvPr/>
        </p:nvSpPr>
        <p:spPr bwMode="auto">
          <a:xfrm>
            <a:off x="8039100" y="3216275"/>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5" name="Oval 70"/>
          <p:cNvSpPr>
            <a:spLocks noChangeAspect="1" noChangeArrowheads="1"/>
          </p:cNvSpPr>
          <p:nvPr/>
        </p:nvSpPr>
        <p:spPr bwMode="auto">
          <a:xfrm>
            <a:off x="8118475" y="3937000"/>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6" name="Oval 71"/>
          <p:cNvSpPr>
            <a:spLocks noChangeAspect="1" noChangeArrowheads="1"/>
          </p:cNvSpPr>
          <p:nvPr/>
        </p:nvSpPr>
        <p:spPr bwMode="auto">
          <a:xfrm>
            <a:off x="6130925" y="5257800"/>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17" name="Text Box 72"/>
          <p:cNvSpPr txBox="1">
            <a:spLocks noChangeArrowheads="1"/>
          </p:cNvSpPr>
          <p:nvPr/>
        </p:nvSpPr>
        <p:spPr bwMode="auto">
          <a:xfrm rot="16200000">
            <a:off x="7334250" y="3079751"/>
            <a:ext cx="600075" cy="336550"/>
          </a:xfrm>
          <a:prstGeom prst="rect">
            <a:avLst/>
          </a:prstGeom>
          <a:noFill/>
          <a:ln w="9525">
            <a:noFill/>
            <a:miter lim="800000"/>
            <a:headEnd/>
            <a:tailEnd/>
          </a:ln>
        </p:spPr>
        <p:txBody>
          <a:bodyPr lIns="90000" tIns="46800" rIns="90000" bIns="46800">
            <a:spAutoFit/>
          </a:bodyPr>
          <a:lstStyle/>
          <a:p>
            <a:pPr>
              <a:spcBef>
                <a:spcPct val="50000"/>
              </a:spcBef>
            </a:pPr>
            <a:r>
              <a:rPr lang="de-DE" sz="1600"/>
              <a:t>ALU</a:t>
            </a:r>
          </a:p>
        </p:txBody>
      </p:sp>
      <p:sp>
        <p:nvSpPr>
          <p:cNvPr id="118" name="Text Box 73"/>
          <p:cNvSpPr txBox="1">
            <a:spLocks noChangeArrowheads="1"/>
          </p:cNvSpPr>
          <p:nvPr/>
        </p:nvSpPr>
        <p:spPr bwMode="auto">
          <a:xfrm rot="16200000">
            <a:off x="5200650" y="3919538"/>
            <a:ext cx="600075" cy="336550"/>
          </a:xfrm>
          <a:prstGeom prst="rect">
            <a:avLst/>
          </a:prstGeom>
          <a:noFill/>
          <a:ln w="9525">
            <a:noFill/>
            <a:miter lim="800000"/>
            <a:headEnd/>
            <a:tailEnd/>
          </a:ln>
        </p:spPr>
        <p:txBody>
          <a:bodyPr lIns="90000" tIns="46800" rIns="90000" bIns="46800">
            <a:spAutoFit/>
          </a:bodyPr>
          <a:lstStyle/>
          <a:p>
            <a:pPr>
              <a:spcBef>
                <a:spcPct val="50000"/>
              </a:spcBef>
            </a:pPr>
            <a:r>
              <a:rPr lang="de-DE" sz="1600"/>
              <a:t>Reg</a:t>
            </a:r>
          </a:p>
        </p:txBody>
      </p:sp>
      <p:sp>
        <p:nvSpPr>
          <p:cNvPr id="119" name="Text Box 74"/>
          <p:cNvSpPr txBox="1">
            <a:spLocks noChangeArrowheads="1"/>
          </p:cNvSpPr>
          <p:nvPr/>
        </p:nvSpPr>
        <p:spPr bwMode="auto">
          <a:xfrm>
            <a:off x="914400" y="2828925"/>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0" name="Text Box 75"/>
          <p:cNvSpPr txBox="1">
            <a:spLocks noChangeArrowheads="1"/>
          </p:cNvSpPr>
          <p:nvPr/>
        </p:nvSpPr>
        <p:spPr bwMode="auto">
          <a:xfrm>
            <a:off x="4267200" y="3968750"/>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1" name="Text Box 76"/>
          <p:cNvSpPr txBox="1">
            <a:spLocks noChangeArrowheads="1"/>
          </p:cNvSpPr>
          <p:nvPr/>
        </p:nvSpPr>
        <p:spPr bwMode="auto">
          <a:xfrm>
            <a:off x="4724400" y="5529263"/>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2" name="Text Box 77"/>
          <p:cNvSpPr txBox="1">
            <a:spLocks noChangeArrowheads="1"/>
          </p:cNvSpPr>
          <p:nvPr/>
        </p:nvSpPr>
        <p:spPr bwMode="auto">
          <a:xfrm>
            <a:off x="6629400" y="2589213"/>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3" name="Text Box 78"/>
          <p:cNvSpPr txBox="1">
            <a:spLocks noChangeArrowheads="1"/>
          </p:cNvSpPr>
          <p:nvPr/>
        </p:nvSpPr>
        <p:spPr bwMode="auto">
          <a:xfrm>
            <a:off x="6629400" y="3968750"/>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4" name="Text Box 79"/>
          <p:cNvSpPr txBox="1">
            <a:spLocks noChangeArrowheads="1"/>
          </p:cNvSpPr>
          <p:nvPr/>
        </p:nvSpPr>
        <p:spPr bwMode="auto">
          <a:xfrm>
            <a:off x="8610600" y="3187700"/>
            <a:ext cx="242888" cy="304800"/>
          </a:xfrm>
          <a:prstGeom prst="rect">
            <a:avLst/>
          </a:prstGeom>
          <a:noFill/>
          <a:ln w="9525">
            <a:noFill/>
            <a:miter lim="800000"/>
            <a:headEnd/>
            <a:tailEnd/>
          </a:ln>
        </p:spPr>
        <p:txBody>
          <a:bodyPr lIns="90000" tIns="46800" rIns="90000" bIns="46800">
            <a:spAutoFit/>
          </a:bodyPr>
          <a:lstStyle/>
          <a:p>
            <a:pPr>
              <a:spcBef>
                <a:spcPct val="50000"/>
              </a:spcBef>
            </a:pPr>
            <a:r>
              <a:rPr lang="de-DE"/>
              <a:t>0</a:t>
            </a:r>
          </a:p>
        </p:txBody>
      </p:sp>
      <p:sp>
        <p:nvSpPr>
          <p:cNvPr id="125" name="Text Box 80"/>
          <p:cNvSpPr txBox="1">
            <a:spLocks noChangeArrowheads="1"/>
          </p:cNvSpPr>
          <p:nvPr/>
        </p:nvSpPr>
        <p:spPr bwMode="auto">
          <a:xfrm>
            <a:off x="914400" y="3130550"/>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26" name="Text Box 81"/>
          <p:cNvSpPr txBox="1">
            <a:spLocks noChangeArrowheads="1"/>
          </p:cNvSpPr>
          <p:nvPr/>
        </p:nvSpPr>
        <p:spPr bwMode="auto">
          <a:xfrm>
            <a:off x="4267200" y="4268788"/>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27" name="Text Box 82"/>
          <p:cNvSpPr txBox="1">
            <a:spLocks noChangeArrowheads="1"/>
          </p:cNvSpPr>
          <p:nvPr/>
        </p:nvSpPr>
        <p:spPr bwMode="auto">
          <a:xfrm>
            <a:off x="4267200" y="5529263"/>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28" name="Text Box 83"/>
          <p:cNvSpPr txBox="1">
            <a:spLocks noChangeArrowheads="1"/>
          </p:cNvSpPr>
          <p:nvPr/>
        </p:nvSpPr>
        <p:spPr bwMode="auto">
          <a:xfrm>
            <a:off x="8583613" y="3789363"/>
            <a:ext cx="560387"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29" name="Text Box 84"/>
          <p:cNvSpPr txBox="1">
            <a:spLocks noChangeArrowheads="1"/>
          </p:cNvSpPr>
          <p:nvPr/>
        </p:nvSpPr>
        <p:spPr bwMode="auto">
          <a:xfrm>
            <a:off x="6629400" y="3068638"/>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30" name="Text Box 85"/>
          <p:cNvSpPr txBox="1">
            <a:spLocks noChangeArrowheads="1"/>
          </p:cNvSpPr>
          <p:nvPr/>
        </p:nvSpPr>
        <p:spPr bwMode="auto">
          <a:xfrm>
            <a:off x="6629400" y="4508500"/>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1</a:t>
            </a:r>
          </a:p>
        </p:txBody>
      </p:sp>
      <p:sp>
        <p:nvSpPr>
          <p:cNvPr id="131" name="Text Box 86"/>
          <p:cNvSpPr txBox="1">
            <a:spLocks noChangeArrowheads="1"/>
          </p:cNvSpPr>
          <p:nvPr/>
        </p:nvSpPr>
        <p:spPr bwMode="auto">
          <a:xfrm>
            <a:off x="6629400" y="5168900"/>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2</a:t>
            </a:r>
          </a:p>
        </p:txBody>
      </p:sp>
      <p:sp>
        <p:nvSpPr>
          <p:cNvPr id="132" name="Text Box 87"/>
          <p:cNvSpPr txBox="1">
            <a:spLocks noChangeArrowheads="1"/>
          </p:cNvSpPr>
          <p:nvPr/>
        </p:nvSpPr>
        <p:spPr bwMode="auto">
          <a:xfrm>
            <a:off x="8607425" y="4140200"/>
            <a:ext cx="536575" cy="304800"/>
          </a:xfrm>
          <a:prstGeom prst="rect">
            <a:avLst/>
          </a:prstGeom>
          <a:noFill/>
          <a:ln w="9525">
            <a:noFill/>
            <a:miter lim="800000"/>
            <a:headEnd/>
            <a:tailEnd/>
          </a:ln>
        </p:spPr>
        <p:txBody>
          <a:bodyPr lIns="90000" tIns="46800" rIns="90000" bIns="46800">
            <a:spAutoFit/>
          </a:bodyPr>
          <a:lstStyle/>
          <a:p>
            <a:pPr>
              <a:spcBef>
                <a:spcPct val="50000"/>
              </a:spcBef>
            </a:pPr>
            <a:r>
              <a:rPr lang="de-DE"/>
              <a:t>2</a:t>
            </a:r>
          </a:p>
        </p:txBody>
      </p:sp>
      <p:sp>
        <p:nvSpPr>
          <p:cNvPr id="133" name="Text Box 88"/>
          <p:cNvSpPr txBox="1">
            <a:spLocks noChangeArrowheads="1"/>
          </p:cNvSpPr>
          <p:nvPr/>
        </p:nvSpPr>
        <p:spPr bwMode="auto">
          <a:xfrm>
            <a:off x="6629400" y="5468938"/>
            <a:ext cx="457200" cy="304800"/>
          </a:xfrm>
          <a:prstGeom prst="rect">
            <a:avLst/>
          </a:prstGeom>
          <a:noFill/>
          <a:ln w="9525">
            <a:noFill/>
            <a:miter lim="800000"/>
            <a:headEnd/>
            <a:tailEnd/>
          </a:ln>
        </p:spPr>
        <p:txBody>
          <a:bodyPr lIns="90000" tIns="46800" rIns="90000" bIns="46800">
            <a:spAutoFit/>
          </a:bodyPr>
          <a:lstStyle/>
          <a:p>
            <a:pPr>
              <a:spcBef>
                <a:spcPct val="50000"/>
              </a:spcBef>
            </a:pPr>
            <a:r>
              <a:rPr lang="de-DE"/>
              <a:t>3</a:t>
            </a:r>
          </a:p>
        </p:txBody>
      </p:sp>
      <p:sp>
        <p:nvSpPr>
          <p:cNvPr id="134" name="Line 89"/>
          <p:cNvSpPr>
            <a:spLocks noChangeShapeType="1"/>
          </p:cNvSpPr>
          <p:nvPr/>
        </p:nvSpPr>
        <p:spPr bwMode="auto">
          <a:xfrm>
            <a:off x="3886200" y="5049838"/>
            <a:ext cx="152400" cy="0"/>
          </a:xfrm>
          <a:prstGeom prst="line">
            <a:avLst/>
          </a:prstGeom>
          <a:noFill/>
          <a:ln w="9525">
            <a:solidFill>
              <a:schemeClr val="tx1"/>
            </a:solidFill>
            <a:round/>
            <a:headEnd/>
            <a:tailEnd/>
          </a:ln>
        </p:spPr>
        <p:txBody>
          <a:bodyPr lIns="90000" tIns="46800" rIns="90000" bIns="46800">
            <a:spAutoFit/>
          </a:bodyPr>
          <a:lstStyle/>
          <a:p>
            <a:endParaRPr lang="en-US"/>
          </a:p>
        </p:txBody>
      </p:sp>
      <p:sp>
        <p:nvSpPr>
          <p:cNvPr id="135" name="Oval 90"/>
          <p:cNvSpPr>
            <a:spLocks noChangeAspect="1" noChangeArrowheads="1"/>
          </p:cNvSpPr>
          <p:nvPr/>
        </p:nvSpPr>
        <p:spPr bwMode="auto">
          <a:xfrm>
            <a:off x="3997325" y="5257800"/>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sp>
        <p:nvSpPr>
          <p:cNvPr id="136" name="Line 91"/>
          <p:cNvSpPr>
            <a:spLocks noChangeShapeType="1"/>
          </p:cNvSpPr>
          <p:nvPr/>
        </p:nvSpPr>
        <p:spPr bwMode="auto">
          <a:xfrm flipV="1">
            <a:off x="533400" y="2468563"/>
            <a:ext cx="152400" cy="180975"/>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37" name="Text Box 92"/>
          <p:cNvSpPr txBox="1">
            <a:spLocks noChangeArrowheads="1"/>
          </p:cNvSpPr>
          <p:nvPr/>
        </p:nvSpPr>
        <p:spPr bwMode="auto">
          <a:xfrm>
            <a:off x="609600" y="2349500"/>
            <a:ext cx="304800" cy="274638"/>
          </a:xfrm>
          <a:prstGeom prst="rect">
            <a:avLst/>
          </a:prstGeom>
          <a:noFill/>
          <a:ln w="9525">
            <a:noFill/>
            <a:miter lim="800000"/>
            <a:headEnd/>
            <a:tailEnd/>
          </a:ln>
        </p:spPr>
        <p:txBody>
          <a:bodyPr lIns="90000" tIns="46800" rIns="90000" bIns="46800">
            <a:spAutoFit/>
          </a:bodyPr>
          <a:lstStyle/>
          <a:p>
            <a:pPr>
              <a:spcBef>
                <a:spcPct val="50000"/>
              </a:spcBef>
            </a:pPr>
            <a:r>
              <a:rPr lang="de-DE" sz="1200"/>
              <a:t>§</a:t>
            </a:r>
          </a:p>
        </p:txBody>
      </p:sp>
      <p:sp>
        <p:nvSpPr>
          <p:cNvPr id="138" name="Line 93"/>
          <p:cNvSpPr>
            <a:spLocks noChangeShapeType="1"/>
          </p:cNvSpPr>
          <p:nvPr/>
        </p:nvSpPr>
        <p:spPr bwMode="auto">
          <a:xfrm>
            <a:off x="304800" y="2408238"/>
            <a:ext cx="0" cy="241300"/>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39" name="Oval 94"/>
          <p:cNvSpPr>
            <a:spLocks noChangeArrowheads="1"/>
          </p:cNvSpPr>
          <p:nvPr/>
        </p:nvSpPr>
        <p:spPr bwMode="auto">
          <a:xfrm>
            <a:off x="2701925" y="3519488"/>
            <a:ext cx="76200" cy="60325"/>
          </a:xfrm>
          <a:prstGeom prst="ellipse">
            <a:avLst/>
          </a:prstGeom>
          <a:solidFill>
            <a:schemeClr val="tx1"/>
          </a:solidFill>
          <a:ln w="9525">
            <a:solidFill>
              <a:schemeClr val="tx1"/>
            </a:solidFill>
            <a:round/>
            <a:headEnd/>
            <a:tailEnd/>
          </a:ln>
        </p:spPr>
        <p:txBody>
          <a:bodyPr wrap="none" lIns="90000" tIns="46800" rIns="90000" bIns="46800" anchor="ctr">
            <a:spAutoFit/>
          </a:bodyPr>
          <a:lstStyle/>
          <a:p>
            <a:endParaRPr lang="en-US"/>
          </a:p>
        </p:txBody>
      </p:sp>
      <p:grpSp>
        <p:nvGrpSpPr>
          <p:cNvPr id="140" name="Group 95"/>
          <p:cNvGrpSpPr>
            <a:grpSpLocks/>
          </p:cNvGrpSpPr>
          <p:nvPr/>
        </p:nvGrpSpPr>
        <p:grpSpPr bwMode="auto">
          <a:xfrm>
            <a:off x="0" y="1327150"/>
            <a:ext cx="8839200" cy="4357688"/>
            <a:chOff x="0" y="143"/>
            <a:chExt cx="5568" cy="3485"/>
          </a:xfrm>
        </p:grpSpPr>
        <p:sp>
          <p:nvSpPr>
            <p:cNvPr id="141" name="Text Box 96"/>
            <p:cNvSpPr txBox="1">
              <a:spLocks noChangeArrowheads="1"/>
            </p:cNvSpPr>
            <p:nvPr/>
          </p:nvSpPr>
          <p:spPr bwMode="auto">
            <a:xfrm>
              <a:off x="2016" y="1488"/>
              <a:ext cx="480" cy="219"/>
            </a:xfrm>
            <a:prstGeom prst="rect">
              <a:avLst/>
            </a:prstGeom>
            <a:noFill/>
            <a:ln w="9525">
              <a:noFill/>
              <a:miter lim="800000"/>
              <a:headEnd/>
              <a:tailEnd/>
            </a:ln>
          </p:spPr>
          <p:txBody>
            <a:bodyPr lIns="90000" tIns="46800" rIns="90000" bIns="46800">
              <a:spAutoFit/>
            </a:bodyPr>
            <a:lstStyle/>
            <a:p>
              <a:pPr>
                <a:spcBef>
                  <a:spcPct val="50000"/>
                </a:spcBef>
              </a:pPr>
              <a:r>
                <a:rPr lang="de-DE" sz="1200"/>
                <a:t>31:26</a:t>
              </a:r>
            </a:p>
          </p:txBody>
        </p:sp>
        <p:sp>
          <p:nvSpPr>
            <p:cNvPr id="142" name="Text Box 97"/>
            <p:cNvSpPr txBox="1">
              <a:spLocks noChangeArrowheads="1"/>
            </p:cNvSpPr>
            <p:nvPr/>
          </p:nvSpPr>
          <p:spPr bwMode="auto">
            <a:xfrm>
              <a:off x="2016" y="1728"/>
              <a:ext cx="480" cy="219"/>
            </a:xfrm>
            <a:prstGeom prst="rect">
              <a:avLst/>
            </a:prstGeom>
            <a:noFill/>
            <a:ln w="9525">
              <a:noFill/>
              <a:miter lim="800000"/>
              <a:headEnd/>
              <a:tailEnd/>
            </a:ln>
          </p:spPr>
          <p:txBody>
            <a:bodyPr lIns="90000" tIns="46800" rIns="90000" bIns="46800">
              <a:spAutoFit/>
            </a:bodyPr>
            <a:lstStyle/>
            <a:p>
              <a:pPr>
                <a:spcBef>
                  <a:spcPct val="50000"/>
                </a:spcBef>
              </a:pPr>
              <a:r>
                <a:rPr lang="de-DE" sz="1200"/>
                <a:t>25:21</a:t>
              </a:r>
            </a:p>
          </p:txBody>
        </p:sp>
        <p:sp>
          <p:nvSpPr>
            <p:cNvPr id="143" name="Text Box 98"/>
            <p:cNvSpPr txBox="1">
              <a:spLocks noChangeArrowheads="1"/>
            </p:cNvSpPr>
            <p:nvPr/>
          </p:nvSpPr>
          <p:spPr bwMode="auto">
            <a:xfrm>
              <a:off x="2016" y="2063"/>
              <a:ext cx="480" cy="219"/>
            </a:xfrm>
            <a:prstGeom prst="rect">
              <a:avLst/>
            </a:prstGeom>
            <a:noFill/>
            <a:ln w="9525">
              <a:noFill/>
              <a:miter lim="800000"/>
              <a:headEnd/>
              <a:tailEnd/>
            </a:ln>
          </p:spPr>
          <p:txBody>
            <a:bodyPr lIns="90000" tIns="46800" rIns="90000" bIns="46800">
              <a:spAutoFit/>
            </a:bodyPr>
            <a:lstStyle/>
            <a:p>
              <a:pPr>
                <a:spcBef>
                  <a:spcPct val="50000"/>
                </a:spcBef>
              </a:pPr>
              <a:r>
                <a:rPr lang="de-DE" sz="1200"/>
                <a:t>20:16</a:t>
              </a:r>
            </a:p>
          </p:txBody>
        </p:sp>
        <p:sp>
          <p:nvSpPr>
            <p:cNvPr id="144" name="Text Box 99"/>
            <p:cNvSpPr txBox="1">
              <a:spLocks noChangeArrowheads="1"/>
            </p:cNvSpPr>
            <p:nvPr/>
          </p:nvSpPr>
          <p:spPr bwMode="auto">
            <a:xfrm>
              <a:off x="1920" y="3409"/>
              <a:ext cx="480" cy="219"/>
            </a:xfrm>
            <a:prstGeom prst="rect">
              <a:avLst/>
            </a:prstGeom>
            <a:noFill/>
            <a:ln w="9525">
              <a:noFill/>
              <a:miter lim="800000"/>
              <a:headEnd/>
              <a:tailEnd/>
            </a:ln>
          </p:spPr>
          <p:txBody>
            <a:bodyPr lIns="90000" tIns="46800" rIns="90000" bIns="46800">
              <a:spAutoFit/>
            </a:bodyPr>
            <a:lstStyle/>
            <a:p>
              <a:pPr>
                <a:spcBef>
                  <a:spcPct val="50000"/>
                </a:spcBef>
              </a:pPr>
              <a:r>
                <a:rPr lang="de-DE" sz="1200"/>
                <a:t>25:0</a:t>
              </a:r>
            </a:p>
          </p:txBody>
        </p:sp>
        <p:sp>
          <p:nvSpPr>
            <p:cNvPr id="145" name="Text Box 100"/>
            <p:cNvSpPr txBox="1">
              <a:spLocks noChangeArrowheads="1"/>
            </p:cNvSpPr>
            <p:nvPr/>
          </p:nvSpPr>
          <p:spPr bwMode="auto">
            <a:xfrm>
              <a:off x="2112" y="3216"/>
              <a:ext cx="432" cy="219"/>
            </a:xfrm>
            <a:prstGeom prst="rect">
              <a:avLst/>
            </a:prstGeom>
            <a:noFill/>
            <a:ln w="9525">
              <a:noFill/>
              <a:miter lim="800000"/>
              <a:headEnd/>
              <a:tailEnd/>
            </a:ln>
          </p:spPr>
          <p:txBody>
            <a:bodyPr lIns="90000" tIns="46800" rIns="90000" bIns="46800">
              <a:spAutoFit/>
            </a:bodyPr>
            <a:lstStyle/>
            <a:p>
              <a:pPr>
                <a:spcBef>
                  <a:spcPct val="50000"/>
                </a:spcBef>
              </a:pPr>
              <a:r>
                <a:rPr lang="de-DE" sz="1200"/>
                <a:t>15:0</a:t>
              </a:r>
            </a:p>
          </p:txBody>
        </p:sp>
        <p:sp>
          <p:nvSpPr>
            <p:cNvPr id="146" name="Text Box 101"/>
            <p:cNvSpPr txBox="1">
              <a:spLocks noChangeArrowheads="1"/>
            </p:cNvSpPr>
            <p:nvPr/>
          </p:nvSpPr>
          <p:spPr bwMode="auto">
            <a:xfrm>
              <a:off x="2064" y="3024"/>
              <a:ext cx="480" cy="220"/>
            </a:xfrm>
            <a:prstGeom prst="rect">
              <a:avLst/>
            </a:prstGeom>
            <a:noFill/>
            <a:ln w="9525">
              <a:noFill/>
              <a:miter lim="800000"/>
              <a:headEnd/>
              <a:tailEnd/>
            </a:ln>
          </p:spPr>
          <p:txBody>
            <a:bodyPr lIns="90000" tIns="46800" rIns="90000" bIns="46800">
              <a:spAutoFit/>
            </a:bodyPr>
            <a:lstStyle/>
            <a:p>
              <a:pPr>
                <a:spcBef>
                  <a:spcPct val="50000"/>
                </a:spcBef>
              </a:pPr>
              <a:r>
                <a:rPr lang="de-DE" sz="1200"/>
                <a:t>15:11</a:t>
              </a:r>
            </a:p>
          </p:txBody>
        </p:sp>
        <p:grpSp>
          <p:nvGrpSpPr>
            <p:cNvPr id="147" name="Group 102"/>
            <p:cNvGrpSpPr>
              <a:grpSpLocks/>
            </p:cNvGrpSpPr>
            <p:nvPr/>
          </p:nvGrpSpPr>
          <p:grpSpPr bwMode="auto">
            <a:xfrm>
              <a:off x="1075" y="1439"/>
              <a:ext cx="2668" cy="1487"/>
              <a:chOff x="1075" y="1439"/>
              <a:chExt cx="2668" cy="1487"/>
            </a:xfrm>
          </p:grpSpPr>
          <p:sp>
            <p:nvSpPr>
              <p:cNvPr id="178" name="Text Box 103"/>
              <p:cNvSpPr txBox="1">
                <a:spLocks noChangeArrowheads="1"/>
              </p:cNvSpPr>
              <p:nvPr/>
            </p:nvSpPr>
            <p:spPr bwMode="auto">
              <a:xfrm rot="-5400000">
                <a:off x="690" y="1824"/>
                <a:ext cx="961" cy="192"/>
              </a:xfrm>
              <a:prstGeom prst="rect">
                <a:avLst/>
              </a:prstGeom>
              <a:noFill/>
              <a:ln w="9525">
                <a:noFill/>
                <a:miter lim="800000"/>
                <a:headEnd/>
                <a:tailEnd/>
              </a:ln>
            </p:spPr>
            <p:txBody>
              <a:bodyPr lIns="90000" tIns="46800" rIns="90000" bIns="46800" anchor="ctr" anchorCtr="1">
                <a:spAutoFit/>
              </a:bodyPr>
              <a:lstStyle/>
              <a:p>
                <a:pPr>
                  <a:spcBef>
                    <a:spcPct val="50000"/>
                  </a:spcBef>
                </a:pPr>
                <a:r>
                  <a:rPr lang="de-DE"/>
                  <a:t>i2   a2   a1</a:t>
                </a:r>
              </a:p>
            </p:txBody>
          </p:sp>
          <p:sp>
            <p:nvSpPr>
              <p:cNvPr id="179" name="Text Box 104"/>
              <p:cNvSpPr txBox="1">
                <a:spLocks noChangeArrowheads="1"/>
              </p:cNvSpPr>
              <p:nvPr/>
            </p:nvSpPr>
            <p:spPr bwMode="auto">
              <a:xfrm rot="-5400000">
                <a:off x="2726" y="2264"/>
                <a:ext cx="1151" cy="173"/>
              </a:xfrm>
              <a:prstGeom prst="rect">
                <a:avLst/>
              </a:prstGeom>
              <a:noFill/>
              <a:ln w="9525">
                <a:noFill/>
                <a:miter lim="800000"/>
                <a:headEnd/>
                <a:tailEnd/>
              </a:ln>
            </p:spPr>
            <p:txBody>
              <a:bodyPr lIns="90000" tIns="46800" rIns="90000" bIns="46800">
                <a:spAutoFit/>
              </a:bodyPr>
              <a:lstStyle/>
              <a:p>
                <a:pPr>
                  <a:spcBef>
                    <a:spcPct val="50000"/>
                  </a:spcBef>
                </a:pPr>
                <a:r>
                  <a:rPr lang="de-DE" sz="1200"/>
                  <a:t>i3     a3     a2    a1</a:t>
                </a:r>
              </a:p>
            </p:txBody>
          </p:sp>
          <p:sp>
            <p:nvSpPr>
              <p:cNvPr id="180" name="Text Box 105"/>
              <p:cNvSpPr txBox="1">
                <a:spLocks noChangeArrowheads="1"/>
              </p:cNvSpPr>
              <p:nvPr/>
            </p:nvSpPr>
            <p:spPr bwMode="auto">
              <a:xfrm rot="-5434969">
                <a:off x="3239" y="1942"/>
                <a:ext cx="816" cy="192"/>
              </a:xfrm>
              <a:prstGeom prst="rect">
                <a:avLst/>
              </a:prstGeom>
              <a:noFill/>
              <a:ln w="9525">
                <a:noFill/>
                <a:miter lim="800000"/>
                <a:headEnd/>
                <a:tailEnd/>
              </a:ln>
            </p:spPr>
            <p:txBody>
              <a:bodyPr lIns="90000" tIns="46800" rIns="90000" bIns="46800">
                <a:spAutoFit/>
              </a:bodyPr>
              <a:lstStyle/>
              <a:p>
                <a:pPr>
                  <a:spcBef>
                    <a:spcPct val="50000"/>
                  </a:spcBef>
                </a:pPr>
                <a:r>
                  <a:rPr lang="de-DE"/>
                  <a:t>o2       o1</a:t>
                </a:r>
              </a:p>
            </p:txBody>
          </p:sp>
        </p:grpSp>
        <p:grpSp>
          <p:nvGrpSpPr>
            <p:cNvPr id="148" name="Group 106"/>
            <p:cNvGrpSpPr>
              <a:grpSpLocks/>
            </p:cNvGrpSpPr>
            <p:nvPr/>
          </p:nvGrpSpPr>
          <p:grpSpPr bwMode="auto">
            <a:xfrm>
              <a:off x="0" y="143"/>
              <a:ext cx="5568" cy="3457"/>
              <a:chOff x="0" y="143"/>
              <a:chExt cx="5568" cy="3457"/>
            </a:xfrm>
          </p:grpSpPr>
          <p:sp>
            <p:nvSpPr>
              <p:cNvPr id="149" name="Line 107"/>
              <p:cNvSpPr>
                <a:spLocks noChangeShapeType="1"/>
              </p:cNvSpPr>
              <p:nvPr/>
            </p:nvSpPr>
            <p:spPr bwMode="auto">
              <a:xfrm flipH="1">
                <a:off x="5184" y="384"/>
                <a:ext cx="0" cy="1536"/>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0" name="Freeform 108"/>
              <p:cNvSpPr>
                <a:spLocks/>
              </p:cNvSpPr>
              <p:nvPr/>
            </p:nvSpPr>
            <p:spPr bwMode="auto">
              <a:xfrm>
                <a:off x="2592" y="384"/>
                <a:ext cx="101" cy="3216"/>
              </a:xfrm>
              <a:custGeom>
                <a:avLst/>
                <a:gdLst>
                  <a:gd name="T0" fmla="*/ 0 w 101"/>
                  <a:gd name="T1" fmla="*/ 0 h 3103"/>
                  <a:gd name="T2" fmla="*/ 0 w 101"/>
                  <a:gd name="T3" fmla="*/ 6814 h 3103"/>
                  <a:gd name="T4" fmla="*/ 101 w 101"/>
                  <a:gd name="T5" fmla="*/ 6814 h 3103"/>
                  <a:gd name="T6" fmla="*/ 0 60000 65536"/>
                  <a:gd name="T7" fmla="*/ 0 60000 65536"/>
                  <a:gd name="T8" fmla="*/ 0 60000 65536"/>
                  <a:gd name="T9" fmla="*/ 0 w 101"/>
                  <a:gd name="T10" fmla="*/ 0 h 3103"/>
                  <a:gd name="T11" fmla="*/ 101 w 101"/>
                  <a:gd name="T12" fmla="*/ 3103 h 3103"/>
                </a:gdLst>
                <a:ahLst/>
                <a:cxnLst>
                  <a:cxn ang="T6">
                    <a:pos x="T0" y="T1"/>
                  </a:cxn>
                  <a:cxn ang="T7">
                    <a:pos x="T2" y="T3"/>
                  </a:cxn>
                  <a:cxn ang="T8">
                    <a:pos x="T4" y="T5"/>
                  </a:cxn>
                </a:cxnLst>
                <a:rect l="T9" t="T10" r="T11" b="T12"/>
                <a:pathLst>
                  <a:path w="101" h="3103">
                    <a:moveTo>
                      <a:pt x="0" y="0"/>
                    </a:moveTo>
                    <a:lnTo>
                      <a:pt x="0" y="3103"/>
                    </a:lnTo>
                    <a:lnTo>
                      <a:pt x="101" y="3103"/>
                    </a:lnTo>
                  </a:path>
                </a:pathLst>
              </a:cu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1" name="Line 109"/>
              <p:cNvSpPr>
                <a:spLocks noChangeShapeType="1"/>
              </p:cNvSpPr>
              <p:nvPr/>
            </p:nvSpPr>
            <p:spPr bwMode="auto">
              <a:xfrm>
                <a:off x="144" y="384"/>
                <a:ext cx="0" cy="384"/>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2" name="Line 110"/>
              <p:cNvSpPr>
                <a:spLocks noChangeShapeType="1"/>
              </p:cNvSpPr>
              <p:nvPr/>
            </p:nvSpPr>
            <p:spPr bwMode="auto">
              <a:xfrm>
                <a:off x="288" y="384"/>
                <a:ext cx="0" cy="384"/>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3" name="Line 111"/>
              <p:cNvSpPr>
                <a:spLocks noChangeShapeType="1"/>
              </p:cNvSpPr>
              <p:nvPr/>
            </p:nvSpPr>
            <p:spPr bwMode="auto">
              <a:xfrm flipH="1">
                <a:off x="672" y="384"/>
                <a:ext cx="0" cy="960"/>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4" name="Line 112"/>
              <p:cNvSpPr>
                <a:spLocks noChangeShapeType="1"/>
              </p:cNvSpPr>
              <p:nvPr/>
            </p:nvSpPr>
            <p:spPr bwMode="auto">
              <a:xfrm flipH="1">
                <a:off x="1152" y="384"/>
                <a:ext cx="0" cy="1056"/>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5" name="Line 113"/>
              <p:cNvSpPr>
                <a:spLocks noChangeShapeType="1"/>
              </p:cNvSpPr>
              <p:nvPr/>
            </p:nvSpPr>
            <p:spPr bwMode="auto">
              <a:xfrm flipH="1">
                <a:off x="1392" y="384"/>
                <a:ext cx="0" cy="1056"/>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6" name="Line 114"/>
              <p:cNvSpPr>
                <a:spLocks noChangeShapeType="1"/>
              </p:cNvSpPr>
              <p:nvPr/>
            </p:nvSpPr>
            <p:spPr bwMode="auto">
              <a:xfrm flipH="1">
                <a:off x="2112" y="384"/>
                <a:ext cx="0" cy="1056"/>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7" name="Line 115"/>
              <p:cNvSpPr>
                <a:spLocks noChangeShapeType="1"/>
              </p:cNvSpPr>
              <p:nvPr/>
            </p:nvSpPr>
            <p:spPr bwMode="auto">
              <a:xfrm flipH="1">
                <a:off x="3456" y="384"/>
                <a:ext cx="0" cy="1296"/>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8" name="Line 116"/>
              <p:cNvSpPr>
                <a:spLocks noChangeShapeType="1"/>
              </p:cNvSpPr>
              <p:nvPr/>
            </p:nvSpPr>
            <p:spPr bwMode="auto">
              <a:xfrm flipH="1">
                <a:off x="4224" y="384"/>
                <a:ext cx="0" cy="768"/>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59" name="Line 117"/>
              <p:cNvSpPr>
                <a:spLocks noChangeShapeType="1"/>
              </p:cNvSpPr>
              <p:nvPr/>
            </p:nvSpPr>
            <p:spPr bwMode="auto">
              <a:xfrm flipH="1">
                <a:off x="5568" y="384"/>
                <a:ext cx="0" cy="1200"/>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60" name="Line 118"/>
              <p:cNvSpPr>
                <a:spLocks noChangeShapeType="1"/>
              </p:cNvSpPr>
              <p:nvPr/>
            </p:nvSpPr>
            <p:spPr bwMode="auto">
              <a:xfrm flipH="1">
                <a:off x="4992" y="384"/>
                <a:ext cx="0" cy="2112"/>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61" name="Freeform 119"/>
              <p:cNvSpPr>
                <a:spLocks/>
              </p:cNvSpPr>
              <p:nvPr/>
            </p:nvSpPr>
            <p:spPr bwMode="auto">
              <a:xfrm>
                <a:off x="3984" y="384"/>
                <a:ext cx="288" cy="1824"/>
              </a:xfrm>
              <a:custGeom>
                <a:avLst/>
                <a:gdLst>
                  <a:gd name="T0" fmla="*/ 0 w 288"/>
                  <a:gd name="T1" fmla="*/ 0 h 1728"/>
                  <a:gd name="T2" fmla="*/ 0 w 288"/>
                  <a:gd name="T3" fmla="*/ 4887 h 1728"/>
                  <a:gd name="T4" fmla="*/ 288 w 288"/>
                  <a:gd name="T5" fmla="*/ 4887 h 1728"/>
                  <a:gd name="T6" fmla="*/ 288 w 288"/>
                  <a:gd name="T7" fmla="*/ 5678 h 1728"/>
                  <a:gd name="T8" fmla="*/ 0 60000 65536"/>
                  <a:gd name="T9" fmla="*/ 0 60000 65536"/>
                  <a:gd name="T10" fmla="*/ 0 60000 65536"/>
                  <a:gd name="T11" fmla="*/ 0 60000 65536"/>
                  <a:gd name="T12" fmla="*/ 0 w 288"/>
                  <a:gd name="T13" fmla="*/ 0 h 1728"/>
                  <a:gd name="T14" fmla="*/ 288 w 288"/>
                  <a:gd name="T15" fmla="*/ 1728 h 1728"/>
                </a:gdLst>
                <a:ahLst/>
                <a:cxnLst>
                  <a:cxn ang="T8">
                    <a:pos x="T0" y="T1"/>
                  </a:cxn>
                  <a:cxn ang="T9">
                    <a:pos x="T2" y="T3"/>
                  </a:cxn>
                  <a:cxn ang="T10">
                    <a:pos x="T4" y="T5"/>
                  </a:cxn>
                  <a:cxn ang="T11">
                    <a:pos x="T6" y="T7"/>
                  </a:cxn>
                </a:cxnLst>
                <a:rect l="T12" t="T13" r="T14" b="T15"/>
                <a:pathLst>
                  <a:path w="288" h="1728">
                    <a:moveTo>
                      <a:pt x="0" y="0"/>
                    </a:moveTo>
                    <a:lnTo>
                      <a:pt x="0" y="1488"/>
                    </a:lnTo>
                    <a:lnTo>
                      <a:pt x="288" y="1488"/>
                    </a:lnTo>
                    <a:lnTo>
                      <a:pt x="288" y="1728"/>
                    </a:lnTo>
                  </a:path>
                </a:pathLst>
              </a:custGeom>
              <a:noFill/>
              <a:ln w="9525">
                <a:solidFill>
                  <a:schemeClr val="tx1"/>
                </a:solidFill>
                <a:prstDash val="dash"/>
                <a:round/>
                <a:headEnd/>
                <a:tailEnd type="triangle" w="med" len="med"/>
              </a:ln>
            </p:spPr>
            <p:txBody>
              <a:bodyPr lIns="90000" tIns="46800" rIns="90000" bIns="46800">
                <a:spAutoFit/>
              </a:bodyPr>
              <a:lstStyle/>
              <a:p>
                <a:endParaRPr lang="en-US"/>
              </a:p>
            </p:txBody>
          </p:sp>
          <p:sp>
            <p:nvSpPr>
              <p:cNvPr id="162" name="Line 120"/>
              <p:cNvSpPr>
                <a:spLocks noChangeShapeType="1"/>
              </p:cNvSpPr>
              <p:nvPr/>
            </p:nvSpPr>
            <p:spPr bwMode="auto">
              <a:xfrm flipH="1">
                <a:off x="2784" y="384"/>
                <a:ext cx="0" cy="1872"/>
              </a:xfrm>
              <a:prstGeom prst="line">
                <a:avLst/>
              </a:prstGeom>
              <a:noFill/>
              <a:ln w="9525">
                <a:solidFill>
                  <a:schemeClr val="tx1"/>
                </a:solidFill>
                <a:prstDash val="dash"/>
                <a:round/>
                <a:headEnd/>
                <a:tailEnd type="triangle" w="med" len="med"/>
              </a:ln>
            </p:spPr>
            <p:txBody>
              <a:bodyPr lIns="90000" tIns="46800" rIns="90000" bIns="46800">
                <a:spAutoFit/>
              </a:bodyPr>
              <a:lstStyle/>
              <a:p>
                <a:endParaRPr lang="en-US"/>
              </a:p>
            </p:txBody>
          </p:sp>
          <p:grpSp>
            <p:nvGrpSpPr>
              <p:cNvPr id="163" name="Group 121"/>
              <p:cNvGrpSpPr>
                <a:grpSpLocks/>
              </p:cNvGrpSpPr>
              <p:nvPr/>
            </p:nvGrpSpPr>
            <p:grpSpPr bwMode="auto">
              <a:xfrm>
                <a:off x="0" y="143"/>
                <a:ext cx="5548" cy="1439"/>
                <a:chOff x="0" y="143"/>
                <a:chExt cx="5548" cy="1439"/>
              </a:xfrm>
            </p:grpSpPr>
            <p:sp>
              <p:nvSpPr>
                <p:cNvPr id="164" name="Text Box 122"/>
                <p:cNvSpPr txBox="1">
                  <a:spLocks noChangeArrowheads="1"/>
                </p:cNvSpPr>
                <p:nvPr/>
              </p:nvSpPr>
              <p:spPr bwMode="auto">
                <a:xfrm rot="-5400000">
                  <a:off x="5077" y="680"/>
                  <a:ext cx="769"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PCSource</a:t>
                  </a:r>
                </a:p>
              </p:txBody>
            </p:sp>
            <p:sp>
              <p:nvSpPr>
                <p:cNvPr id="165" name="Text Box 123"/>
                <p:cNvSpPr txBox="1">
                  <a:spLocks noChangeArrowheads="1"/>
                </p:cNvSpPr>
                <p:nvPr/>
              </p:nvSpPr>
              <p:spPr bwMode="auto">
                <a:xfrm rot="-5400000">
                  <a:off x="4647" y="727"/>
                  <a:ext cx="864"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TargetWrite</a:t>
                  </a:r>
                </a:p>
              </p:txBody>
            </p:sp>
            <p:sp>
              <p:nvSpPr>
                <p:cNvPr id="166" name="Text Box 124"/>
                <p:cNvSpPr txBox="1">
                  <a:spLocks noChangeArrowheads="1"/>
                </p:cNvSpPr>
                <p:nvPr/>
              </p:nvSpPr>
              <p:spPr bwMode="auto">
                <a:xfrm rot="-5400000">
                  <a:off x="4574" y="559"/>
                  <a:ext cx="624" cy="173"/>
                </a:xfrm>
                <a:prstGeom prst="rect">
                  <a:avLst/>
                </a:prstGeom>
                <a:noFill/>
                <a:ln w="9525">
                  <a:noFill/>
                  <a:miter lim="800000"/>
                  <a:headEnd/>
                  <a:tailEnd/>
                </a:ln>
              </p:spPr>
              <p:txBody>
                <a:bodyPr lIns="90000" tIns="46800" rIns="90000" bIns="46800">
                  <a:spAutoFit/>
                </a:bodyPr>
                <a:lstStyle/>
                <a:p>
                  <a:pPr>
                    <a:spcBef>
                      <a:spcPct val="50000"/>
                    </a:spcBef>
                  </a:pPr>
                  <a:r>
                    <a:rPr lang="de-DE" sz="1200"/>
                    <a:t>ALUOp</a:t>
                  </a:r>
                </a:p>
              </p:txBody>
            </p:sp>
            <p:sp>
              <p:nvSpPr>
                <p:cNvPr id="167" name="Text Box 125"/>
                <p:cNvSpPr txBox="1">
                  <a:spLocks noChangeArrowheads="1"/>
                </p:cNvSpPr>
                <p:nvPr/>
              </p:nvSpPr>
              <p:spPr bwMode="auto">
                <a:xfrm rot="-5400000">
                  <a:off x="3782" y="631"/>
                  <a:ext cx="672"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ALUSelA</a:t>
                  </a:r>
                </a:p>
              </p:txBody>
            </p:sp>
            <p:sp>
              <p:nvSpPr>
                <p:cNvPr id="168" name="Text Box 126"/>
                <p:cNvSpPr txBox="1">
                  <a:spLocks noChangeArrowheads="1"/>
                </p:cNvSpPr>
                <p:nvPr/>
              </p:nvSpPr>
              <p:spPr bwMode="auto">
                <a:xfrm rot="-5400000">
                  <a:off x="3518" y="655"/>
                  <a:ext cx="720"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ALUSelB</a:t>
                  </a:r>
                </a:p>
              </p:txBody>
            </p:sp>
            <p:sp>
              <p:nvSpPr>
                <p:cNvPr id="169" name="Text Box 127"/>
                <p:cNvSpPr txBox="1">
                  <a:spLocks noChangeArrowheads="1"/>
                </p:cNvSpPr>
                <p:nvPr/>
              </p:nvSpPr>
              <p:spPr bwMode="auto">
                <a:xfrm rot="-5400000">
                  <a:off x="3014" y="631"/>
                  <a:ext cx="672"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RegWrite</a:t>
                  </a:r>
                </a:p>
              </p:txBody>
            </p:sp>
            <p:sp>
              <p:nvSpPr>
                <p:cNvPr id="170" name="Text Box 128"/>
                <p:cNvSpPr txBox="1">
                  <a:spLocks noChangeArrowheads="1"/>
                </p:cNvSpPr>
                <p:nvPr/>
              </p:nvSpPr>
              <p:spPr bwMode="auto">
                <a:xfrm rot="-5400000">
                  <a:off x="2342" y="631"/>
                  <a:ext cx="672"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RegDest</a:t>
                  </a:r>
                </a:p>
              </p:txBody>
            </p:sp>
            <p:sp>
              <p:nvSpPr>
                <p:cNvPr id="171" name="Text Box 129"/>
                <p:cNvSpPr txBox="1">
                  <a:spLocks noChangeArrowheads="1"/>
                </p:cNvSpPr>
                <p:nvPr/>
              </p:nvSpPr>
              <p:spPr bwMode="auto">
                <a:xfrm rot="-5372508">
                  <a:off x="1983" y="751"/>
                  <a:ext cx="1008"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MemToReg</a:t>
                  </a:r>
                </a:p>
              </p:txBody>
            </p:sp>
            <p:sp>
              <p:nvSpPr>
                <p:cNvPr id="172" name="Text Box 130"/>
                <p:cNvSpPr txBox="1">
                  <a:spLocks noChangeArrowheads="1"/>
                </p:cNvSpPr>
                <p:nvPr/>
              </p:nvSpPr>
              <p:spPr bwMode="auto">
                <a:xfrm rot="-5400000">
                  <a:off x="1406" y="895"/>
                  <a:ext cx="1200"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IRWrite</a:t>
                  </a:r>
                </a:p>
              </p:txBody>
            </p:sp>
            <p:sp>
              <p:nvSpPr>
                <p:cNvPr id="173" name="Text Box 131"/>
                <p:cNvSpPr txBox="1">
                  <a:spLocks noChangeArrowheads="1"/>
                </p:cNvSpPr>
                <p:nvPr/>
              </p:nvSpPr>
              <p:spPr bwMode="auto">
                <a:xfrm rot="-5400000">
                  <a:off x="711" y="823"/>
                  <a:ext cx="1152"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MemRead</a:t>
                  </a:r>
                </a:p>
              </p:txBody>
            </p:sp>
            <p:sp>
              <p:nvSpPr>
                <p:cNvPr id="174" name="Text Box 132"/>
                <p:cNvSpPr txBox="1">
                  <a:spLocks noChangeArrowheads="1"/>
                </p:cNvSpPr>
                <p:nvPr/>
              </p:nvSpPr>
              <p:spPr bwMode="auto">
                <a:xfrm rot="-5400000">
                  <a:off x="613" y="680"/>
                  <a:ext cx="865"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MemWrite</a:t>
                  </a:r>
                </a:p>
              </p:txBody>
            </p:sp>
            <p:sp>
              <p:nvSpPr>
                <p:cNvPr id="175" name="Text Box 133"/>
                <p:cNvSpPr txBox="1">
                  <a:spLocks noChangeArrowheads="1"/>
                </p:cNvSpPr>
                <p:nvPr/>
              </p:nvSpPr>
              <p:spPr bwMode="auto">
                <a:xfrm rot="-5400000">
                  <a:off x="-235" y="426"/>
                  <a:ext cx="624" cy="154"/>
                </a:xfrm>
                <a:prstGeom prst="rect">
                  <a:avLst/>
                </a:prstGeom>
                <a:noFill/>
                <a:ln w="9525">
                  <a:noFill/>
                  <a:miter lim="800000"/>
                  <a:headEnd/>
                  <a:tailEnd/>
                </a:ln>
              </p:spPr>
              <p:txBody>
                <a:bodyPr lIns="90000" tIns="46800" rIns="90000" bIns="46800">
                  <a:spAutoFit/>
                </a:bodyPr>
                <a:lstStyle/>
                <a:p>
                  <a:pPr algn="r">
                    <a:spcBef>
                      <a:spcPct val="50000"/>
                    </a:spcBef>
                  </a:pPr>
                  <a:r>
                    <a:rPr lang="de-DE" sz="1000"/>
                    <a:t>PCWrite</a:t>
                  </a:r>
                </a:p>
              </p:txBody>
            </p:sp>
            <p:sp>
              <p:nvSpPr>
                <p:cNvPr id="176" name="Text Box 134"/>
                <p:cNvSpPr txBox="1">
                  <a:spLocks noChangeArrowheads="1"/>
                </p:cNvSpPr>
                <p:nvPr/>
              </p:nvSpPr>
              <p:spPr bwMode="auto">
                <a:xfrm rot="-5397419">
                  <a:off x="-44" y="426"/>
                  <a:ext cx="720" cy="154"/>
                </a:xfrm>
                <a:prstGeom prst="rect">
                  <a:avLst/>
                </a:prstGeom>
                <a:noFill/>
                <a:ln w="9525">
                  <a:noFill/>
                  <a:miter lim="800000"/>
                  <a:headEnd/>
                  <a:tailEnd/>
                </a:ln>
              </p:spPr>
              <p:txBody>
                <a:bodyPr lIns="90000" tIns="46800" rIns="90000" bIns="46800">
                  <a:spAutoFit/>
                </a:bodyPr>
                <a:lstStyle/>
                <a:p>
                  <a:pPr algn="r">
                    <a:spcBef>
                      <a:spcPct val="50000"/>
                    </a:spcBef>
                  </a:pPr>
                  <a:r>
                    <a:rPr lang="de-DE" sz="1000"/>
                    <a:t>PCWriteC</a:t>
                  </a:r>
                </a:p>
              </p:txBody>
            </p:sp>
            <p:sp>
              <p:nvSpPr>
                <p:cNvPr id="177" name="Text Box 135"/>
                <p:cNvSpPr txBox="1">
                  <a:spLocks noChangeArrowheads="1"/>
                </p:cNvSpPr>
                <p:nvPr/>
              </p:nvSpPr>
              <p:spPr bwMode="auto">
                <a:xfrm rot="-5393470">
                  <a:off x="374" y="488"/>
                  <a:ext cx="384" cy="173"/>
                </a:xfrm>
                <a:prstGeom prst="rect">
                  <a:avLst/>
                </a:prstGeom>
                <a:noFill/>
                <a:ln w="9525">
                  <a:noFill/>
                  <a:miter lim="800000"/>
                  <a:headEnd/>
                  <a:tailEnd/>
                </a:ln>
              </p:spPr>
              <p:txBody>
                <a:bodyPr lIns="90000" tIns="46800" rIns="90000" bIns="46800">
                  <a:spAutoFit/>
                </a:bodyPr>
                <a:lstStyle/>
                <a:p>
                  <a:pPr algn="r">
                    <a:spcBef>
                      <a:spcPct val="50000"/>
                    </a:spcBef>
                  </a:pPr>
                  <a:r>
                    <a:rPr lang="de-DE" sz="1200"/>
                    <a:t>IorD</a:t>
                  </a:r>
                </a:p>
              </p:txBody>
            </p:sp>
          </p:grpSp>
        </p:grpSp>
      </p:grpSp>
      <p:sp>
        <p:nvSpPr>
          <p:cNvPr id="181" name="Line 136"/>
          <p:cNvSpPr>
            <a:spLocks noChangeShapeType="1"/>
          </p:cNvSpPr>
          <p:nvPr/>
        </p:nvSpPr>
        <p:spPr bwMode="auto">
          <a:xfrm>
            <a:off x="4572000" y="4329113"/>
            <a:ext cx="381000" cy="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grpSp>
        <p:nvGrpSpPr>
          <p:cNvPr id="182" name="Group 137"/>
          <p:cNvGrpSpPr>
            <a:grpSpLocks/>
          </p:cNvGrpSpPr>
          <p:nvPr/>
        </p:nvGrpSpPr>
        <p:grpSpPr bwMode="auto">
          <a:xfrm>
            <a:off x="8229600" y="4868863"/>
            <a:ext cx="914400" cy="757237"/>
            <a:chOff x="5184" y="2976"/>
            <a:chExt cx="576" cy="605"/>
          </a:xfrm>
        </p:grpSpPr>
        <p:sp>
          <p:nvSpPr>
            <p:cNvPr id="183" name="Line 138"/>
            <p:cNvSpPr>
              <a:spLocks noChangeShapeType="1"/>
            </p:cNvSpPr>
            <p:nvPr/>
          </p:nvSpPr>
          <p:spPr bwMode="auto">
            <a:xfrm>
              <a:off x="5232" y="2976"/>
              <a:ext cx="384" cy="0"/>
            </a:xfrm>
            <a:prstGeom prst="line">
              <a:avLst/>
            </a:prstGeom>
            <a:noFill/>
            <a:ln w="9525">
              <a:solidFill>
                <a:schemeClr val="tx1"/>
              </a:solidFill>
              <a:round/>
              <a:headEnd/>
              <a:tailEnd/>
            </a:ln>
          </p:spPr>
          <p:txBody>
            <a:bodyPr lIns="90000" tIns="46800" rIns="90000" bIns="46800">
              <a:spAutoFit/>
            </a:bodyPr>
            <a:lstStyle/>
            <a:p>
              <a:endParaRPr lang="en-US"/>
            </a:p>
          </p:txBody>
        </p:sp>
        <p:sp>
          <p:nvSpPr>
            <p:cNvPr id="184" name="Line 139"/>
            <p:cNvSpPr>
              <a:spLocks noChangeShapeType="1"/>
            </p:cNvSpPr>
            <p:nvPr/>
          </p:nvSpPr>
          <p:spPr bwMode="auto">
            <a:xfrm flipV="1">
              <a:off x="5424" y="2976"/>
              <a:ext cx="0" cy="24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85" name="Line 140"/>
            <p:cNvSpPr>
              <a:spLocks noChangeShapeType="1"/>
            </p:cNvSpPr>
            <p:nvPr/>
          </p:nvSpPr>
          <p:spPr bwMode="auto">
            <a:xfrm flipV="1">
              <a:off x="5568" y="2976"/>
              <a:ext cx="0" cy="24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86" name="Text Box 141"/>
            <p:cNvSpPr txBox="1">
              <a:spLocks noChangeArrowheads="1"/>
            </p:cNvSpPr>
            <p:nvPr/>
          </p:nvSpPr>
          <p:spPr bwMode="auto">
            <a:xfrm>
              <a:off x="5328" y="3216"/>
              <a:ext cx="240" cy="293"/>
            </a:xfrm>
            <a:prstGeom prst="rect">
              <a:avLst/>
            </a:prstGeom>
            <a:noFill/>
            <a:ln w="9525">
              <a:noFill/>
              <a:miter lim="800000"/>
              <a:headEnd/>
              <a:tailEnd/>
            </a:ln>
          </p:spPr>
          <p:txBody>
            <a:bodyPr lIns="90000" tIns="46800" rIns="90000" bIns="46800">
              <a:spAutoFit/>
            </a:bodyPr>
            <a:lstStyle/>
            <a:p>
              <a:pPr>
                <a:spcBef>
                  <a:spcPct val="50000"/>
                </a:spcBef>
              </a:pPr>
              <a:r>
                <a:rPr lang="de-DE"/>
                <a:t>*</a:t>
              </a:r>
            </a:p>
          </p:txBody>
        </p:sp>
        <p:sp>
          <p:nvSpPr>
            <p:cNvPr id="187" name="Text Box 142"/>
            <p:cNvSpPr txBox="1">
              <a:spLocks noChangeArrowheads="1"/>
            </p:cNvSpPr>
            <p:nvPr/>
          </p:nvSpPr>
          <p:spPr bwMode="auto">
            <a:xfrm>
              <a:off x="5184" y="3216"/>
              <a:ext cx="432" cy="365"/>
            </a:xfrm>
            <a:prstGeom prst="rect">
              <a:avLst/>
            </a:prstGeom>
            <a:noFill/>
            <a:ln w="9525">
              <a:noFill/>
              <a:miter lim="800000"/>
              <a:headEnd/>
              <a:tailEnd/>
            </a:ln>
          </p:spPr>
          <p:txBody>
            <a:bodyPr lIns="90000" tIns="46800" rIns="90000" bIns="46800">
              <a:spAutoFit/>
            </a:bodyPr>
            <a:lstStyle/>
            <a:p>
              <a:pPr>
                <a:spcBef>
                  <a:spcPct val="50000"/>
                </a:spcBef>
              </a:pPr>
              <a:r>
                <a:rPr lang="de-DE" sz="1200"/>
                <a:t>§ </a:t>
              </a:r>
              <a:br>
                <a:rPr lang="de-DE" sz="1200"/>
              </a:br>
              <a:r>
                <a:rPr lang="de-DE" sz="1200"/>
                <a:t>31: 28</a:t>
              </a:r>
            </a:p>
          </p:txBody>
        </p:sp>
        <p:sp>
          <p:nvSpPr>
            <p:cNvPr id="188" name="Line 143"/>
            <p:cNvSpPr>
              <a:spLocks noChangeShapeType="1"/>
            </p:cNvSpPr>
            <p:nvPr/>
          </p:nvSpPr>
          <p:spPr bwMode="auto">
            <a:xfrm flipV="1">
              <a:off x="5280" y="2976"/>
              <a:ext cx="0" cy="240"/>
            </a:xfrm>
            <a:prstGeom prst="line">
              <a:avLst/>
            </a:prstGeom>
            <a:noFill/>
            <a:ln w="9525">
              <a:solidFill>
                <a:schemeClr val="tx1"/>
              </a:solidFill>
              <a:round/>
              <a:headEnd/>
              <a:tailEnd type="triangle" w="med" len="med"/>
            </a:ln>
          </p:spPr>
          <p:txBody>
            <a:bodyPr lIns="90000" tIns="46800" rIns="90000" bIns="46800">
              <a:spAutoFit/>
            </a:bodyPr>
            <a:lstStyle/>
            <a:p>
              <a:endParaRPr lang="en-US"/>
            </a:p>
          </p:txBody>
        </p:sp>
        <p:sp>
          <p:nvSpPr>
            <p:cNvPr id="189" name="Text Box 144"/>
            <p:cNvSpPr txBox="1">
              <a:spLocks noChangeArrowheads="1"/>
            </p:cNvSpPr>
            <p:nvPr/>
          </p:nvSpPr>
          <p:spPr bwMode="auto">
            <a:xfrm>
              <a:off x="5376" y="3216"/>
              <a:ext cx="384" cy="219"/>
            </a:xfrm>
            <a:prstGeom prst="rect">
              <a:avLst/>
            </a:prstGeom>
            <a:noFill/>
            <a:ln w="9525">
              <a:noFill/>
              <a:miter lim="800000"/>
              <a:headEnd/>
              <a:tailEnd/>
            </a:ln>
          </p:spPr>
          <p:txBody>
            <a:bodyPr lIns="90000" tIns="46800" rIns="90000" bIns="46800">
              <a:spAutoFit/>
            </a:bodyPr>
            <a:lstStyle/>
            <a:p>
              <a:pPr algn="r">
                <a:spcBef>
                  <a:spcPct val="50000"/>
                </a:spcBef>
              </a:pPr>
              <a:r>
                <a:rPr lang="de-DE" sz="1200"/>
                <a:t>"00“</a:t>
              </a:r>
              <a:endParaRPr lang="en-US"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Gate-level Models</a:t>
            </a:r>
            <a:endParaRPr lang="en-US" dirty="0"/>
          </a:p>
        </p:txBody>
      </p:sp>
      <p:sp>
        <p:nvSpPr>
          <p:cNvPr id="4" name="Content Placeholder 3"/>
          <p:cNvSpPr>
            <a:spLocks noGrp="1"/>
          </p:cNvSpPr>
          <p:nvPr>
            <p:ph idx="1"/>
          </p:nvPr>
        </p:nvSpPr>
        <p:spPr>
          <a:xfrm>
            <a:off x="457200" y="1257300"/>
            <a:ext cx="8229600" cy="5181600"/>
          </a:xfrm>
        </p:spPr>
        <p:txBody>
          <a:bodyPr>
            <a:normAutofit fontScale="92500" lnSpcReduction="10000"/>
          </a:bodyPr>
          <a:lstStyle/>
          <a:p>
            <a:r>
              <a:rPr lang="de-DE" dirty="0" smtClean="0"/>
              <a:t>M</a:t>
            </a:r>
            <a:r>
              <a:rPr lang="en-US" dirty="0" err="1" smtClean="0"/>
              <a:t>odels</a:t>
            </a:r>
            <a:r>
              <a:rPr lang="en-US" dirty="0" smtClean="0"/>
              <a:t> contain gates as the basic components</a:t>
            </a:r>
            <a:endParaRPr lang="de-DE" dirty="0" smtClean="0"/>
          </a:p>
          <a:p>
            <a:r>
              <a:rPr lang="de-DE" dirty="0" smtClean="0"/>
              <a:t>P</a:t>
            </a:r>
            <a:r>
              <a:rPr lang="en-US" dirty="0" err="1" smtClean="0"/>
              <a:t>rovide</a:t>
            </a:r>
            <a:r>
              <a:rPr lang="en-US" dirty="0" smtClean="0"/>
              <a:t> accurate information about signal transition</a:t>
            </a:r>
            <a:r>
              <a:rPr lang="de-DE" dirty="0" smtClean="0"/>
              <a:t> </a:t>
            </a:r>
            <a:r>
              <a:rPr lang="en-US" dirty="0" smtClean="0"/>
              <a:t>probabilities and can therefore also be used for power estimations</a:t>
            </a:r>
            <a:endParaRPr lang="de-DE" dirty="0" smtClean="0"/>
          </a:p>
          <a:p>
            <a:r>
              <a:rPr lang="de-DE" dirty="0" smtClean="0"/>
              <a:t>D</a:t>
            </a:r>
            <a:r>
              <a:rPr lang="en-US" dirty="0" err="1" smtClean="0"/>
              <a:t>elay</a:t>
            </a:r>
            <a:r>
              <a:rPr lang="en-US" dirty="0" smtClean="0"/>
              <a:t> calculations can be more precise than for the RTL. </a:t>
            </a:r>
            <a:r>
              <a:rPr lang="de-DE" dirty="0" smtClean="0"/>
              <a:t>T</a:t>
            </a:r>
            <a:r>
              <a:rPr lang="en-US" dirty="0" err="1" smtClean="0"/>
              <a:t>ypically</a:t>
            </a:r>
            <a:r>
              <a:rPr lang="en-US" dirty="0" smtClean="0"/>
              <a:t> no information about the length of wires</a:t>
            </a:r>
            <a:r>
              <a:rPr lang="de-DE" dirty="0" smtClean="0"/>
              <a:t> (</a:t>
            </a:r>
            <a:r>
              <a:rPr lang="en-US" dirty="0" smtClean="0"/>
              <a:t>still estimates</a:t>
            </a:r>
            <a:r>
              <a:rPr lang="de-DE" dirty="0" smtClean="0"/>
              <a:t>)</a:t>
            </a:r>
          </a:p>
          <a:p>
            <a:r>
              <a:rPr lang="de-DE" dirty="0" smtClean="0"/>
              <a:t>T</a:t>
            </a:r>
            <a:r>
              <a:rPr lang="en-US" dirty="0" err="1" smtClean="0"/>
              <a:t>erm</a:t>
            </a:r>
            <a:r>
              <a:rPr lang="en-US" dirty="0" smtClean="0"/>
              <a:t> sometimes also used to denote Boolean functions</a:t>
            </a:r>
            <a:r>
              <a:rPr lang="de-DE" dirty="0" smtClean="0"/>
              <a:t> (No </a:t>
            </a:r>
            <a:r>
              <a:rPr lang="en-US" dirty="0" smtClean="0"/>
              <a:t>physical gates; only considering</a:t>
            </a:r>
            <a:r>
              <a:rPr lang="de-DE" dirty="0" smtClean="0"/>
              <a:t> </a:t>
            </a:r>
            <a:r>
              <a:rPr lang="en-US" dirty="0" smtClean="0"/>
              <a:t>the behavior of the gates</a:t>
            </a:r>
            <a:r>
              <a:rPr lang="de-DE" dirty="0" smtClean="0"/>
              <a:t>). S</a:t>
            </a:r>
            <a:r>
              <a:rPr lang="en-US" dirty="0" err="1" smtClean="0"/>
              <a:t>uch</a:t>
            </a:r>
            <a:r>
              <a:rPr lang="en-US" dirty="0" smtClean="0"/>
              <a:t> models should be called “Boolean function</a:t>
            </a:r>
            <a:r>
              <a:rPr lang="de-DE" dirty="0" smtClean="0"/>
              <a:t> </a:t>
            </a:r>
            <a:r>
              <a:rPr lang="en-US" dirty="0" smtClean="0"/>
              <a:t>models”?</a:t>
            </a:r>
          </a:p>
          <a:p>
            <a:pPr>
              <a:buNone/>
            </a:pP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56</a:t>
            </a:fld>
            <a:endParaRPr lang="en-US"/>
          </a:p>
        </p:txBody>
      </p:sp>
      <p:sp>
        <p:nvSpPr>
          <p:cNvPr id="3" name="Rectangle 2"/>
          <p:cNvSpPr txBox="1">
            <a:spLocks noChangeArrowheads="1"/>
          </p:cNvSpPr>
          <p:nvPr/>
        </p:nvSpPr>
        <p:spPr>
          <a:xfrm>
            <a:off x="609600" y="142875"/>
            <a:ext cx="8001000" cy="5619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Gate-level Models: Example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descr="screenshot-gschem2"/>
          <p:cNvPicPr>
            <a:picLocks noChangeAspect="1" noChangeArrowheads="1"/>
          </p:cNvPicPr>
          <p:nvPr/>
        </p:nvPicPr>
        <p:blipFill>
          <a:blip r:embed="rId2" cstate="print"/>
          <a:srcRect l="7524" t="14612" r="8549" b="8929"/>
          <a:stretch>
            <a:fillRect/>
          </a:stretch>
        </p:blipFill>
        <p:spPr bwMode="auto">
          <a:xfrm>
            <a:off x="685800" y="800100"/>
            <a:ext cx="7832725" cy="601347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Switch Level Models</a:t>
            </a:r>
            <a:endParaRPr lang="en-US" dirty="0"/>
          </a:p>
        </p:txBody>
      </p:sp>
      <p:sp>
        <p:nvSpPr>
          <p:cNvPr id="4" name="Content Placeholder 3"/>
          <p:cNvSpPr>
            <a:spLocks noGrp="1"/>
          </p:cNvSpPr>
          <p:nvPr>
            <p:ph idx="1"/>
          </p:nvPr>
        </p:nvSpPr>
        <p:spPr/>
        <p:txBody>
          <a:bodyPr/>
          <a:lstStyle/>
          <a:p>
            <a:pPr marL="293688" indent="-293688"/>
            <a:r>
              <a:rPr lang="en-US" dirty="0" smtClean="0"/>
              <a:t>Switch level models use switches (transistors) as</a:t>
            </a:r>
            <a:r>
              <a:rPr lang="de-DE" dirty="0" smtClean="0"/>
              <a:t> </a:t>
            </a:r>
            <a:r>
              <a:rPr lang="en-US" dirty="0" smtClean="0"/>
              <a:t>their basic components</a:t>
            </a:r>
            <a:endParaRPr lang="de-DE" dirty="0" smtClean="0"/>
          </a:p>
          <a:p>
            <a:pPr marL="293688" indent="-293688"/>
            <a:r>
              <a:rPr lang="en-US" dirty="0" smtClean="0"/>
              <a:t>Switch level models use digital value models</a:t>
            </a:r>
            <a:endParaRPr lang="de-DE" dirty="0" smtClean="0"/>
          </a:p>
          <a:p>
            <a:pPr marL="293688" indent="-293688"/>
            <a:r>
              <a:rPr lang="en-US" dirty="0" smtClean="0"/>
              <a:t>In contrast to</a:t>
            </a:r>
            <a:r>
              <a:rPr lang="de-DE" dirty="0" smtClean="0"/>
              <a:t> </a:t>
            </a:r>
            <a:r>
              <a:rPr lang="en-US" dirty="0" smtClean="0"/>
              <a:t>gate-level models, switch level models are capable of reflecting bidirectional</a:t>
            </a:r>
            <a:r>
              <a:rPr lang="de-DE" dirty="0" smtClean="0"/>
              <a:t> </a:t>
            </a:r>
            <a:r>
              <a:rPr lang="en-US" dirty="0" smtClean="0"/>
              <a:t>transfer of information</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58</a:t>
            </a:fld>
            <a:endParaRPr lang="en-US"/>
          </a:p>
        </p:txBody>
      </p:sp>
      <p:sp>
        <p:nvSpPr>
          <p:cNvPr id="3" name="Rectangle 2"/>
          <p:cNvSpPr txBox="1">
            <a:spLocks noChangeArrowheads="1"/>
          </p:cNvSpPr>
          <p:nvPr/>
        </p:nvSpPr>
        <p:spPr>
          <a:xfrm>
            <a:off x="571500" y="304800"/>
            <a:ext cx="8115300" cy="800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Switch Level Model: Example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p:cNvPicPr>
            <a:picLocks noChangeAspect="1" noChangeArrowheads="1"/>
          </p:cNvPicPr>
          <p:nvPr/>
        </p:nvPicPr>
        <p:blipFill>
          <a:blip r:embed="rId2" cstate="print"/>
          <a:srcRect l="15942" t="27316" r="22142" b="28055"/>
          <a:stretch>
            <a:fillRect/>
          </a:stretch>
        </p:blipFill>
        <p:spPr bwMode="auto">
          <a:xfrm>
            <a:off x="763588" y="1550988"/>
            <a:ext cx="7546975" cy="435451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30262"/>
          </a:xfrm>
        </p:spPr>
        <p:txBody>
          <a:bodyPr/>
          <a:lstStyle/>
          <a:p>
            <a:r>
              <a:rPr lang="de-DE" dirty="0" smtClean="0"/>
              <a:t>Circuit Level Models: Example</a:t>
            </a:r>
            <a:endParaRPr lang="en-US" dirty="0"/>
          </a:p>
        </p:txBody>
      </p:sp>
      <p:sp>
        <p:nvSpPr>
          <p:cNvPr id="4" name="Content Placeholder 3"/>
          <p:cNvSpPr>
            <a:spLocks noGrp="1"/>
          </p:cNvSpPr>
          <p:nvPr>
            <p:ph idx="1"/>
          </p:nvPr>
        </p:nvSpPr>
        <p:spPr>
          <a:xfrm>
            <a:off x="457200" y="1257300"/>
            <a:ext cx="8229600" cy="2781301"/>
          </a:xfrm>
        </p:spPr>
        <p:txBody>
          <a:bodyPr>
            <a:normAutofit fontScale="85000" lnSpcReduction="20000"/>
          </a:bodyPr>
          <a:lstStyle/>
          <a:p>
            <a:r>
              <a:rPr lang="de-DE" dirty="0" smtClean="0"/>
              <a:t>Models </a:t>
            </a:r>
            <a:r>
              <a:rPr lang="en-US" dirty="0" smtClean="0"/>
              <a:t>circuit theory and its components (current and voltage</a:t>
            </a:r>
            <a:r>
              <a:rPr lang="de-DE" dirty="0" smtClean="0"/>
              <a:t> </a:t>
            </a:r>
            <a:r>
              <a:rPr lang="en-US" dirty="0" smtClean="0"/>
              <a:t>sources, resistors, capacitances, inductances and possibly macro-models</a:t>
            </a:r>
            <a:r>
              <a:rPr lang="de-DE" dirty="0" smtClean="0"/>
              <a:t> </a:t>
            </a:r>
            <a:r>
              <a:rPr lang="en-US" dirty="0" smtClean="0"/>
              <a:t>of semiconductors) form the basis of simulations</a:t>
            </a:r>
          </a:p>
          <a:p>
            <a:r>
              <a:rPr lang="en-US" dirty="0" smtClean="0"/>
              <a:t>Simulations</a:t>
            </a:r>
            <a:r>
              <a:rPr lang="de-DE" dirty="0" smtClean="0"/>
              <a:t> </a:t>
            </a:r>
            <a:r>
              <a:rPr lang="en-US" dirty="0" smtClean="0"/>
              <a:t>involve partial differential equations.</a:t>
            </a:r>
            <a:endParaRPr lang="de-DE" dirty="0" smtClean="0"/>
          </a:p>
          <a:p>
            <a:r>
              <a:rPr lang="de-DE" dirty="0" smtClean="0"/>
              <a:t>L</a:t>
            </a:r>
            <a:r>
              <a:rPr lang="en-US" dirty="0" err="1" smtClean="0"/>
              <a:t>inear</a:t>
            </a:r>
            <a:r>
              <a:rPr lang="en-US" dirty="0" smtClean="0"/>
              <a:t> if and only</a:t>
            </a:r>
            <a:r>
              <a:rPr lang="de-DE" dirty="0" smtClean="0"/>
              <a:t> </a:t>
            </a:r>
            <a:r>
              <a:rPr lang="en-US" dirty="0" smtClean="0"/>
              <a:t>if the behavior of semiconductors is </a:t>
            </a:r>
            <a:r>
              <a:rPr lang="en-US" dirty="0" err="1" smtClean="0"/>
              <a:t>linearized</a:t>
            </a:r>
            <a:endParaRPr lang="en-US" dirty="0" smtClean="0"/>
          </a:p>
          <a:p>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59</a:t>
            </a:fld>
            <a:endParaRPr lang="en-US"/>
          </a:p>
        </p:txBody>
      </p:sp>
      <p:grpSp>
        <p:nvGrpSpPr>
          <p:cNvPr id="8" name="Group 7"/>
          <p:cNvGrpSpPr/>
          <p:nvPr/>
        </p:nvGrpSpPr>
        <p:grpSpPr>
          <a:xfrm>
            <a:off x="4152900" y="3636963"/>
            <a:ext cx="4635500" cy="2921000"/>
            <a:chOff x="4546600" y="3636963"/>
            <a:chExt cx="4241800" cy="2921000"/>
          </a:xfrm>
        </p:grpSpPr>
        <p:pic>
          <p:nvPicPr>
            <p:cNvPr id="6" name="Picture 4"/>
            <p:cNvPicPr>
              <a:picLocks noChangeAspect="1" noChangeArrowheads="1"/>
            </p:cNvPicPr>
            <p:nvPr/>
          </p:nvPicPr>
          <p:blipFill>
            <a:blip r:embed="rId2" cstate="print"/>
            <a:srcRect l="2657" t="7751" r="3247" b="10336"/>
            <a:stretch>
              <a:fillRect/>
            </a:stretch>
          </p:blipFill>
          <p:spPr bwMode="auto">
            <a:xfrm>
              <a:off x="4597400" y="3636963"/>
              <a:ext cx="4191000" cy="2921000"/>
            </a:xfrm>
            <a:prstGeom prst="rect">
              <a:avLst/>
            </a:prstGeom>
            <a:noFill/>
            <a:ln w="9525">
              <a:noFill/>
              <a:miter lim="800000"/>
              <a:headEnd/>
              <a:tailEnd/>
            </a:ln>
          </p:spPr>
        </p:pic>
        <p:sp>
          <p:nvSpPr>
            <p:cNvPr id="7" name="Text Box 6"/>
            <p:cNvSpPr txBox="1">
              <a:spLocks noChangeArrowheads="1"/>
            </p:cNvSpPr>
            <p:nvPr/>
          </p:nvSpPr>
          <p:spPr bwMode="auto">
            <a:xfrm>
              <a:off x="4546600" y="3946525"/>
              <a:ext cx="1429428" cy="369332"/>
            </a:xfrm>
            <a:prstGeom prst="rect">
              <a:avLst/>
            </a:prstGeom>
            <a:solidFill>
              <a:schemeClr val="bg1"/>
            </a:solidFill>
            <a:ln w="9525">
              <a:noFill/>
              <a:miter lim="800000"/>
              <a:headEnd/>
              <a:tailEnd/>
            </a:ln>
          </p:spPr>
          <p:txBody>
            <a:bodyPr wrap="square">
              <a:spAutoFit/>
            </a:bodyPr>
            <a:lstStyle/>
            <a:p>
              <a:r>
                <a:rPr lang="de-DE" dirty="0">
                  <a:solidFill>
                    <a:srgbClr val="0000FF"/>
                  </a:solidFill>
                </a:rPr>
                <a:t>Ideal MOSFET</a:t>
              </a:r>
              <a:endParaRPr lang="en-US" dirty="0">
                <a:solidFill>
                  <a:srgbClr val="0000FF"/>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14"/>
          <p:cNvSpPr>
            <a:spLocks noGrp="1"/>
          </p:cNvSpPr>
          <p:nvPr>
            <p:ph type="title"/>
          </p:nvPr>
        </p:nvSpPr>
        <p:spPr>
          <a:xfrm>
            <a:off x="457200" y="274638"/>
            <a:ext cx="8229600" cy="487362"/>
          </a:xfrm>
        </p:spPr>
        <p:txBody>
          <a:bodyPr>
            <a:normAutofit fontScale="90000"/>
          </a:bodyPr>
          <a:lstStyle/>
          <a:p>
            <a:pPr lvl="0"/>
            <a:r>
              <a:rPr lang="en-US" dirty="0" smtClean="0"/>
              <a:t>Models vs. Specification Languages</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6</a:t>
            </a:fld>
            <a:endParaRPr lang="en-US" dirty="0"/>
          </a:p>
        </p:txBody>
      </p:sp>
      <p:sp>
        <p:nvSpPr>
          <p:cNvPr id="79" name="Rectangle 898"/>
          <p:cNvSpPr txBox="1">
            <a:spLocks noChangeArrowheads="1"/>
          </p:cNvSpPr>
          <p:nvPr/>
        </p:nvSpPr>
        <p:spPr>
          <a:xfrm>
            <a:off x="190500" y="2590800"/>
            <a:ext cx="87630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Languages capture models. </a:t>
            </a:r>
            <a:r>
              <a:rPr lang="en-US" sz="2000" b="1" dirty="0" smtClean="0">
                <a:solidFill>
                  <a:srgbClr val="FF0000"/>
                </a:solidFill>
              </a:rPr>
              <a:t>One</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can see languages</a:t>
            </a:r>
            <a:r>
              <a:rPr kumimoji="0" lang="en-US" sz="2000" b="1" i="0" u="none" strike="noStrike" kern="1200" cap="none" spc="0" normalizeH="0" noProof="0" dirty="0" smtClean="0">
                <a:ln>
                  <a:noFill/>
                </a:ln>
                <a:solidFill>
                  <a:srgbClr val="FF0000"/>
                </a:solidFill>
                <a:effectLst/>
                <a:uLnTx/>
                <a:uFillTx/>
                <a:latin typeface="+mn-lt"/>
                <a:ea typeface="+mn-ea"/>
                <a:cs typeface="+mn-cs"/>
              </a:rPr>
              <a:t> as “incarnation” of models.</a:t>
            </a:r>
            <a:endParaRPr kumimoji="0" lang="en-US" sz="2000" b="1" i="0" u="none" strike="noStrike" kern="1200" cap="none" spc="0" normalizeH="0" baseline="0" noProof="0" dirty="0" smtClean="0">
              <a:ln>
                <a:noFill/>
              </a:ln>
              <a:solidFill>
                <a:srgbClr val="FF0000"/>
              </a:solidFill>
              <a:effectLst/>
              <a:uLnTx/>
              <a:uFillTx/>
              <a:latin typeface="+mn-lt"/>
              <a:ea typeface="+mn-ea"/>
              <a:cs typeface="+mn-cs"/>
            </a:endParaRPr>
          </a:p>
          <a:p>
            <a:pPr marL="342900" lvl="0" indent="-342900">
              <a:lnSpc>
                <a:spcPct val="90000"/>
              </a:lnSpc>
              <a:spcBef>
                <a:spcPct val="20000"/>
              </a:spcBef>
              <a:buFont typeface="Arial" pitchFamily="34" charset="0"/>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Variety of languages can capture one model</a:t>
            </a:r>
            <a:r>
              <a:rPr lang="en-US" sz="2000" dirty="0" smtClean="0"/>
              <a:t>. One language can capture variety of models.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E.g., </a:t>
            </a:r>
            <a:r>
              <a:rPr kumimoji="0" lang="en-US" b="0" i="0" u="none" strike="noStrike" kern="1200" cap="none" spc="0" normalizeH="0" baseline="0" noProof="0" dirty="0" smtClean="0">
                <a:ln>
                  <a:noFill/>
                </a:ln>
                <a:solidFill>
                  <a:schemeClr val="tx1"/>
                </a:solidFill>
                <a:effectLst/>
                <a:uLnTx/>
                <a:uFillTx/>
                <a:latin typeface="+mn-lt"/>
                <a:ea typeface="+mn-ea"/>
                <a:cs typeface="Times New Roman" pitchFamily="18" charset="0"/>
              </a:rPr>
              <a:t>sequential program model </a:t>
            </a:r>
            <a:r>
              <a:rPr kumimoji="0" lang="en-US" b="0" i="0" u="none" strike="noStrike" kern="1200" cap="none" spc="0" normalizeH="0" baseline="0" noProof="0" dirty="0" smtClean="0">
                <a:ln>
                  <a:noFill/>
                </a:ln>
                <a:solidFill>
                  <a:schemeClr val="tx1"/>
                </a:solidFill>
                <a:effectLst/>
                <a:uLnTx/>
                <a:uFillTx/>
                <a:latin typeface="+mn-lt"/>
                <a:ea typeface="+mn-ea"/>
                <a:cs typeface="Times New Roman" pitchFamily="18" charset="0"/>
                <a:sym typeface="Wingdings" pitchFamily="2" charset="2"/>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C,C++, Java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E.g., C++ </a:t>
            </a:r>
            <a:r>
              <a:rPr kumimoji="0" lang="en-US" b="0" i="0" u="none" strike="noStrike" kern="1200" cap="none" spc="0" normalizeH="0" baseline="0" noProof="0" dirty="0" smtClean="0">
                <a:ln>
                  <a:noFill/>
                </a:ln>
                <a:solidFill>
                  <a:schemeClr val="tx1"/>
                </a:solidFill>
                <a:effectLst/>
                <a:uLnTx/>
                <a:uFillTx/>
                <a:latin typeface="+mn-lt"/>
                <a:ea typeface="+mn-ea"/>
                <a:cs typeface="Times New Roman" pitchFamily="18" charset="0"/>
              </a:rPr>
              <a:t>→ sequential program model, object-oriented model, state machine model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Certain languages better at capturing certain computation models.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dirty="0" smtClean="0">
                <a:cs typeface="Times New Roman" pitchFamily="18" charset="0"/>
              </a:rPr>
              <a:t>Different applications may require the use of different models.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Some languages allow a mix</a:t>
            </a:r>
            <a:r>
              <a:rPr kumimoji="0" lang="en-US" sz="2000" b="0" i="0" u="none" strike="noStrike" kern="1200" cap="none" spc="0" normalizeH="0" noProof="0" dirty="0" smtClean="0">
                <a:ln>
                  <a:noFill/>
                </a:ln>
                <a:solidFill>
                  <a:schemeClr val="tx1"/>
                </a:solidFill>
                <a:effectLst/>
                <a:uLnTx/>
                <a:uFillTx/>
                <a:latin typeface="+mn-lt"/>
                <a:ea typeface="+mn-ea"/>
                <a:cs typeface="Times New Roman" pitchFamily="18" charset="0"/>
              </a:rPr>
              <a:t> of models.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noProof="0" dirty="0" smtClean="0">
                <a:cs typeface="Times New Roman" pitchFamily="18" charset="0"/>
              </a:rPr>
              <a:t>Distinction between model and language is sometimes blurry (e.g. </a:t>
            </a:r>
            <a:r>
              <a:rPr lang="en-US" sz="2000" noProof="0" dirty="0" err="1" smtClean="0">
                <a:cs typeface="Times New Roman" pitchFamily="18" charset="0"/>
              </a:rPr>
              <a:t>StateCharts</a:t>
            </a:r>
            <a:r>
              <a:rPr lang="en-US" sz="2000" noProof="0" dirty="0" smtClean="0">
                <a:cs typeface="Times New Roman" pitchFamily="18" charset="0"/>
              </a:rPr>
              <a:t> are viewed as model and graphical language; Petri Nets).</a:t>
            </a:r>
            <a:endParaRPr kumimoji="0" lang="en-US" sz="2000" b="0" i="0" u="none" strike="noStrike" kern="1200" cap="none" spc="0" normalizeH="0" noProof="0" dirty="0" smtClean="0">
              <a:ln>
                <a:noFill/>
              </a:ln>
              <a:solidFill>
                <a:schemeClr val="tx1"/>
              </a:solidFill>
              <a:effectLst/>
              <a:uLnTx/>
              <a:uFillTx/>
              <a:latin typeface="+mn-lt"/>
              <a:ea typeface="+mn-ea"/>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b="1" baseline="0" dirty="0" smtClean="0">
                <a:solidFill>
                  <a:srgbClr val="FF0000"/>
                </a:solidFill>
                <a:cs typeface="Times New Roman" pitchFamily="18" charset="0"/>
              </a:rPr>
              <a:t>Specification</a:t>
            </a:r>
            <a:r>
              <a:rPr lang="en-US" sz="2000" b="1" dirty="0" smtClean="0">
                <a:solidFill>
                  <a:srgbClr val="FF0000"/>
                </a:solidFill>
                <a:cs typeface="Times New Roman" pitchFamily="18" charset="0"/>
              </a:rPr>
              <a:t> languages facilitate – in a textual or visual/graphical way – description/capture of system behavior via models of computation.</a:t>
            </a:r>
            <a:endParaRPr kumimoji="0" lang="en-US" sz="2000" b="1" i="0" u="none" strike="noStrike" kern="1200" cap="none" spc="0" normalizeH="0" baseline="0" noProof="0" dirty="0" smtClean="0">
              <a:ln>
                <a:noFill/>
              </a:ln>
              <a:solidFill>
                <a:srgbClr val="FF0000"/>
              </a:solidFill>
              <a:effectLst/>
              <a:uLnTx/>
              <a:uFillTx/>
              <a:latin typeface="+mn-lt"/>
              <a:ea typeface="+mn-ea"/>
              <a:cs typeface="Times New Roman" pitchFamily="18" charset="0"/>
            </a:endParaRPr>
          </a:p>
        </p:txBody>
      </p:sp>
      <p:grpSp>
        <p:nvGrpSpPr>
          <p:cNvPr id="80" name="Group 79"/>
          <p:cNvGrpSpPr/>
          <p:nvPr/>
        </p:nvGrpSpPr>
        <p:grpSpPr>
          <a:xfrm>
            <a:off x="876300" y="838200"/>
            <a:ext cx="7342737" cy="1676400"/>
            <a:chOff x="627063" y="1333500"/>
            <a:chExt cx="7342737" cy="1676400"/>
          </a:xfrm>
        </p:grpSpPr>
        <p:sp>
          <p:nvSpPr>
            <p:cNvPr id="81" name="Text Box 901"/>
            <p:cNvSpPr txBox="1">
              <a:spLocks noChangeArrowheads="1"/>
            </p:cNvSpPr>
            <p:nvPr/>
          </p:nvSpPr>
          <p:spPr bwMode="auto">
            <a:xfrm>
              <a:off x="702606" y="1464312"/>
              <a:ext cx="906511" cy="303821"/>
            </a:xfrm>
            <a:prstGeom prst="rect">
              <a:avLst/>
            </a:prstGeom>
            <a:solidFill>
              <a:srgbClr val="FFFFFF"/>
            </a:solidFill>
            <a:ln w="9525">
              <a:noFill/>
              <a:miter lim="800000"/>
              <a:headEnd/>
              <a:tailEnd/>
            </a:ln>
          </p:spPr>
          <p:txBody>
            <a:bodyPr lIns="0" tIns="0" rIns="0" bIns="0"/>
            <a:lstStyle/>
            <a:p>
              <a:r>
                <a:rPr lang="en-US"/>
                <a:t>Models</a:t>
              </a:r>
            </a:p>
          </p:txBody>
        </p:sp>
        <p:sp>
          <p:nvSpPr>
            <p:cNvPr id="82" name="Text Box 902"/>
            <p:cNvSpPr txBox="1">
              <a:spLocks noChangeArrowheads="1"/>
            </p:cNvSpPr>
            <p:nvPr/>
          </p:nvSpPr>
          <p:spPr bwMode="auto">
            <a:xfrm>
              <a:off x="627063" y="2261841"/>
              <a:ext cx="1236380" cy="333359"/>
            </a:xfrm>
            <a:prstGeom prst="rect">
              <a:avLst/>
            </a:prstGeom>
            <a:solidFill>
              <a:srgbClr val="FFFFFF"/>
            </a:solidFill>
            <a:ln w="9525">
              <a:noFill/>
              <a:miter lim="800000"/>
              <a:headEnd/>
              <a:tailEnd/>
            </a:ln>
          </p:spPr>
          <p:txBody>
            <a:bodyPr lIns="0" tIns="0" rIns="0" bIns="0"/>
            <a:lstStyle/>
            <a:p>
              <a:r>
                <a:rPr lang="en-US" dirty="0"/>
                <a:t>Languages</a:t>
              </a:r>
            </a:p>
          </p:txBody>
        </p:sp>
        <p:sp>
          <p:nvSpPr>
            <p:cNvPr id="83" name="Text Box 903"/>
            <p:cNvSpPr txBox="1">
              <a:spLocks noChangeArrowheads="1"/>
            </p:cNvSpPr>
            <p:nvPr/>
          </p:nvSpPr>
          <p:spPr bwMode="auto">
            <a:xfrm>
              <a:off x="3072124" y="1333500"/>
              <a:ext cx="755426" cy="472610"/>
            </a:xfrm>
            <a:prstGeom prst="rect">
              <a:avLst/>
            </a:prstGeom>
            <a:solidFill>
              <a:srgbClr val="FFFFFF"/>
            </a:solidFill>
            <a:ln w="9525">
              <a:solidFill>
                <a:srgbClr val="000000"/>
              </a:solidFill>
              <a:miter lim="800000"/>
              <a:headEnd/>
              <a:tailEnd/>
            </a:ln>
          </p:spPr>
          <p:txBody>
            <a:bodyPr lIns="0" tIns="0" rIns="0" bIns="0"/>
            <a:lstStyle/>
            <a:p>
              <a:pPr algn="ctr"/>
              <a:r>
                <a:rPr lang="en-US" sz="1400"/>
                <a:t>Recipe</a:t>
              </a:r>
            </a:p>
          </p:txBody>
        </p:sp>
        <p:sp>
          <p:nvSpPr>
            <p:cNvPr id="84" name="Text Box 904"/>
            <p:cNvSpPr txBox="1">
              <a:spLocks noChangeArrowheads="1"/>
            </p:cNvSpPr>
            <p:nvPr/>
          </p:nvSpPr>
          <p:spPr bwMode="auto">
            <a:xfrm>
              <a:off x="3072124" y="2280829"/>
              <a:ext cx="755426"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Spanish</a:t>
              </a:r>
            </a:p>
          </p:txBody>
        </p:sp>
        <p:sp>
          <p:nvSpPr>
            <p:cNvPr id="85" name="Text Box 905"/>
            <p:cNvSpPr txBox="1">
              <a:spLocks noChangeArrowheads="1"/>
            </p:cNvSpPr>
            <p:nvPr/>
          </p:nvSpPr>
          <p:spPr bwMode="auto">
            <a:xfrm>
              <a:off x="2132878" y="2280829"/>
              <a:ext cx="752908"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English</a:t>
              </a:r>
            </a:p>
          </p:txBody>
        </p:sp>
        <p:sp>
          <p:nvSpPr>
            <p:cNvPr id="86" name="Text Box 906"/>
            <p:cNvSpPr txBox="1">
              <a:spLocks noChangeArrowheads="1"/>
            </p:cNvSpPr>
            <p:nvPr/>
          </p:nvSpPr>
          <p:spPr bwMode="auto">
            <a:xfrm>
              <a:off x="4013888" y="2280829"/>
              <a:ext cx="755426"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Japanese</a:t>
              </a:r>
            </a:p>
          </p:txBody>
        </p:sp>
        <p:sp>
          <p:nvSpPr>
            <p:cNvPr id="87" name="Line 907"/>
            <p:cNvSpPr>
              <a:spLocks noChangeShapeType="1"/>
            </p:cNvSpPr>
            <p:nvPr/>
          </p:nvSpPr>
          <p:spPr bwMode="auto">
            <a:xfrm flipH="1">
              <a:off x="2508073" y="1806110"/>
              <a:ext cx="941764" cy="474720"/>
            </a:xfrm>
            <a:prstGeom prst="line">
              <a:avLst/>
            </a:prstGeom>
            <a:noFill/>
            <a:ln w="9525">
              <a:solidFill>
                <a:srgbClr val="000000"/>
              </a:solidFill>
              <a:round/>
              <a:headEnd/>
              <a:tailEnd type="triangle" w="sm" len="med"/>
            </a:ln>
          </p:spPr>
          <p:txBody>
            <a:bodyPr/>
            <a:lstStyle/>
            <a:p>
              <a:endParaRPr lang="en-US"/>
            </a:p>
          </p:txBody>
        </p:sp>
        <p:sp>
          <p:nvSpPr>
            <p:cNvPr id="88" name="Line 908"/>
            <p:cNvSpPr>
              <a:spLocks noChangeShapeType="1"/>
            </p:cNvSpPr>
            <p:nvPr/>
          </p:nvSpPr>
          <p:spPr bwMode="auto">
            <a:xfrm>
              <a:off x="3449837" y="1806110"/>
              <a:ext cx="0" cy="474720"/>
            </a:xfrm>
            <a:prstGeom prst="line">
              <a:avLst/>
            </a:prstGeom>
            <a:noFill/>
            <a:ln w="9525">
              <a:solidFill>
                <a:srgbClr val="000000"/>
              </a:solidFill>
              <a:round/>
              <a:headEnd/>
              <a:tailEnd type="triangle" w="sm" len="med"/>
            </a:ln>
          </p:spPr>
          <p:txBody>
            <a:bodyPr/>
            <a:lstStyle/>
            <a:p>
              <a:endParaRPr lang="en-US"/>
            </a:p>
          </p:txBody>
        </p:sp>
        <p:sp>
          <p:nvSpPr>
            <p:cNvPr id="89" name="Line 909"/>
            <p:cNvSpPr>
              <a:spLocks noChangeShapeType="1"/>
            </p:cNvSpPr>
            <p:nvPr/>
          </p:nvSpPr>
          <p:spPr bwMode="auto">
            <a:xfrm>
              <a:off x="3449837" y="1806110"/>
              <a:ext cx="941764" cy="474720"/>
            </a:xfrm>
            <a:prstGeom prst="line">
              <a:avLst/>
            </a:prstGeom>
            <a:noFill/>
            <a:ln w="9525">
              <a:solidFill>
                <a:srgbClr val="000000"/>
              </a:solidFill>
              <a:round/>
              <a:headEnd/>
              <a:tailEnd type="triangle" w="sm" len="med"/>
            </a:ln>
          </p:spPr>
          <p:txBody>
            <a:bodyPr/>
            <a:lstStyle/>
            <a:p>
              <a:endParaRPr lang="en-US"/>
            </a:p>
          </p:txBody>
        </p:sp>
        <p:sp>
          <p:nvSpPr>
            <p:cNvPr id="90" name="Text Box 910"/>
            <p:cNvSpPr txBox="1">
              <a:spLocks noChangeArrowheads="1"/>
            </p:cNvSpPr>
            <p:nvPr/>
          </p:nvSpPr>
          <p:spPr bwMode="auto">
            <a:xfrm>
              <a:off x="2132878" y="1333500"/>
              <a:ext cx="752908" cy="472610"/>
            </a:xfrm>
            <a:prstGeom prst="rect">
              <a:avLst/>
            </a:prstGeom>
            <a:solidFill>
              <a:srgbClr val="FFFFFF"/>
            </a:solidFill>
            <a:ln w="9525">
              <a:solidFill>
                <a:srgbClr val="000000"/>
              </a:solidFill>
              <a:prstDash val="sysDot"/>
              <a:miter lim="800000"/>
              <a:headEnd/>
              <a:tailEnd/>
            </a:ln>
          </p:spPr>
          <p:txBody>
            <a:bodyPr lIns="0" tIns="0" rIns="0" bIns="0"/>
            <a:lstStyle/>
            <a:p>
              <a:pPr algn="ctr"/>
              <a:r>
                <a:rPr lang="en-US" sz="1400" dirty="0"/>
                <a:t>Poetry</a:t>
              </a:r>
            </a:p>
          </p:txBody>
        </p:sp>
        <p:sp>
          <p:nvSpPr>
            <p:cNvPr id="91" name="Text Box 911"/>
            <p:cNvSpPr txBox="1">
              <a:spLocks noChangeArrowheads="1"/>
            </p:cNvSpPr>
            <p:nvPr/>
          </p:nvSpPr>
          <p:spPr bwMode="auto">
            <a:xfrm>
              <a:off x="4013888" y="1333500"/>
              <a:ext cx="755426" cy="472610"/>
            </a:xfrm>
            <a:prstGeom prst="rect">
              <a:avLst/>
            </a:prstGeom>
            <a:solidFill>
              <a:srgbClr val="FFFFFF"/>
            </a:solidFill>
            <a:ln w="9525">
              <a:solidFill>
                <a:srgbClr val="000000"/>
              </a:solidFill>
              <a:prstDash val="sysDot"/>
              <a:miter lim="800000"/>
              <a:headEnd/>
              <a:tailEnd/>
            </a:ln>
          </p:spPr>
          <p:txBody>
            <a:bodyPr lIns="0" tIns="0" rIns="0" bIns="0"/>
            <a:lstStyle/>
            <a:p>
              <a:pPr algn="ctr"/>
              <a:r>
                <a:rPr lang="en-US" sz="1400"/>
                <a:t>Story</a:t>
              </a:r>
            </a:p>
          </p:txBody>
        </p:sp>
        <p:sp>
          <p:nvSpPr>
            <p:cNvPr id="92" name="Line 912"/>
            <p:cNvSpPr>
              <a:spLocks noChangeShapeType="1"/>
            </p:cNvSpPr>
            <p:nvPr/>
          </p:nvSpPr>
          <p:spPr bwMode="auto">
            <a:xfrm>
              <a:off x="2508073" y="1806110"/>
              <a:ext cx="0" cy="474720"/>
            </a:xfrm>
            <a:prstGeom prst="line">
              <a:avLst/>
            </a:prstGeom>
            <a:noFill/>
            <a:ln w="9525">
              <a:solidFill>
                <a:srgbClr val="000000"/>
              </a:solidFill>
              <a:prstDash val="sysDot"/>
              <a:round/>
              <a:headEnd/>
              <a:tailEnd type="triangle" w="sm" len="med"/>
            </a:ln>
          </p:spPr>
          <p:txBody>
            <a:bodyPr/>
            <a:lstStyle/>
            <a:p>
              <a:endParaRPr lang="en-US"/>
            </a:p>
          </p:txBody>
        </p:sp>
        <p:sp>
          <p:nvSpPr>
            <p:cNvPr id="93" name="Line 913"/>
            <p:cNvSpPr>
              <a:spLocks noChangeShapeType="1"/>
            </p:cNvSpPr>
            <p:nvPr/>
          </p:nvSpPr>
          <p:spPr bwMode="auto">
            <a:xfrm>
              <a:off x="2508073" y="1806110"/>
              <a:ext cx="941764" cy="474720"/>
            </a:xfrm>
            <a:prstGeom prst="line">
              <a:avLst/>
            </a:prstGeom>
            <a:noFill/>
            <a:ln w="9525">
              <a:solidFill>
                <a:srgbClr val="000000"/>
              </a:solidFill>
              <a:prstDash val="sysDot"/>
              <a:round/>
              <a:headEnd/>
              <a:tailEnd type="triangle" w="sm" len="med"/>
            </a:ln>
          </p:spPr>
          <p:txBody>
            <a:bodyPr/>
            <a:lstStyle/>
            <a:p>
              <a:endParaRPr lang="en-US"/>
            </a:p>
          </p:txBody>
        </p:sp>
        <p:sp>
          <p:nvSpPr>
            <p:cNvPr id="94" name="Line 914"/>
            <p:cNvSpPr>
              <a:spLocks noChangeShapeType="1"/>
            </p:cNvSpPr>
            <p:nvPr/>
          </p:nvSpPr>
          <p:spPr bwMode="auto">
            <a:xfrm>
              <a:off x="2508073" y="1806110"/>
              <a:ext cx="1883528" cy="474720"/>
            </a:xfrm>
            <a:prstGeom prst="line">
              <a:avLst/>
            </a:prstGeom>
            <a:noFill/>
            <a:ln w="9525">
              <a:solidFill>
                <a:srgbClr val="000000"/>
              </a:solidFill>
              <a:prstDash val="sysDot"/>
              <a:round/>
              <a:headEnd/>
              <a:tailEnd type="triangle" w="sm" len="med"/>
            </a:ln>
          </p:spPr>
          <p:txBody>
            <a:bodyPr/>
            <a:lstStyle/>
            <a:p>
              <a:endParaRPr lang="en-US"/>
            </a:p>
          </p:txBody>
        </p:sp>
        <p:sp>
          <p:nvSpPr>
            <p:cNvPr id="95" name="Line 915"/>
            <p:cNvSpPr>
              <a:spLocks noChangeShapeType="1"/>
            </p:cNvSpPr>
            <p:nvPr/>
          </p:nvSpPr>
          <p:spPr bwMode="auto">
            <a:xfrm>
              <a:off x="4391601" y="1806110"/>
              <a:ext cx="0" cy="474720"/>
            </a:xfrm>
            <a:prstGeom prst="line">
              <a:avLst/>
            </a:prstGeom>
            <a:noFill/>
            <a:ln w="9525">
              <a:solidFill>
                <a:srgbClr val="000000"/>
              </a:solidFill>
              <a:prstDash val="sysDot"/>
              <a:round/>
              <a:headEnd/>
              <a:tailEnd type="triangle" w="sm" len="med"/>
            </a:ln>
          </p:spPr>
          <p:txBody>
            <a:bodyPr/>
            <a:lstStyle/>
            <a:p>
              <a:endParaRPr lang="en-US"/>
            </a:p>
          </p:txBody>
        </p:sp>
        <p:sp>
          <p:nvSpPr>
            <p:cNvPr id="96" name="Line 916"/>
            <p:cNvSpPr>
              <a:spLocks noChangeShapeType="1"/>
            </p:cNvSpPr>
            <p:nvPr/>
          </p:nvSpPr>
          <p:spPr bwMode="auto">
            <a:xfrm flipH="1">
              <a:off x="3449837" y="1806110"/>
              <a:ext cx="941764" cy="474720"/>
            </a:xfrm>
            <a:prstGeom prst="line">
              <a:avLst/>
            </a:prstGeom>
            <a:noFill/>
            <a:ln w="9525">
              <a:solidFill>
                <a:srgbClr val="000000"/>
              </a:solidFill>
              <a:prstDash val="sysDot"/>
              <a:round/>
              <a:headEnd/>
              <a:tailEnd type="arrow" w="sm" len="med"/>
            </a:ln>
          </p:spPr>
          <p:txBody>
            <a:bodyPr/>
            <a:lstStyle/>
            <a:p>
              <a:endParaRPr lang="en-US"/>
            </a:p>
          </p:txBody>
        </p:sp>
        <p:sp>
          <p:nvSpPr>
            <p:cNvPr id="97" name="Line 917"/>
            <p:cNvSpPr>
              <a:spLocks noChangeShapeType="1"/>
            </p:cNvSpPr>
            <p:nvPr/>
          </p:nvSpPr>
          <p:spPr bwMode="auto">
            <a:xfrm flipH="1">
              <a:off x="2508073" y="1806110"/>
              <a:ext cx="1883528" cy="474720"/>
            </a:xfrm>
            <a:prstGeom prst="line">
              <a:avLst/>
            </a:prstGeom>
            <a:noFill/>
            <a:ln w="9525">
              <a:solidFill>
                <a:srgbClr val="000000"/>
              </a:solidFill>
              <a:prstDash val="sysDot"/>
              <a:round/>
              <a:headEnd/>
              <a:tailEnd type="triangle" w="sm" len="med"/>
            </a:ln>
          </p:spPr>
          <p:txBody>
            <a:bodyPr/>
            <a:lstStyle/>
            <a:p>
              <a:endParaRPr lang="en-US"/>
            </a:p>
          </p:txBody>
        </p:sp>
        <p:sp>
          <p:nvSpPr>
            <p:cNvPr id="98" name="Text Box 918"/>
            <p:cNvSpPr txBox="1">
              <a:spLocks noChangeArrowheads="1"/>
            </p:cNvSpPr>
            <p:nvPr/>
          </p:nvSpPr>
          <p:spPr bwMode="auto">
            <a:xfrm>
              <a:off x="6275129" y="1333500"/>
              <a:ext cx="752908" cy="472610"/>
            </a:xfrm>
            <a:prstGeom prst="rect">
              <a:avLst/>
            </a:prstGeom>
            <a:solidFill>
              <a:srgbClr val="FFFFFF"/>
            </a:solidFill>
            <a:ln w="9525">
              <a:solidFill>
                <a:srgbClr val="000000"/>
              </a:solidFill>
              <a:miter lim="800000"/>
              <a:headEnd/>
              <a:tailEnd/>
            </a:ln>
          </p:spPr>
          <p:txBody>
            <a:bodyPr lIns="0" tIns="0" rIns="0" bIns="0"/>
            <a:lstStyle/>
            <a:p>
              <a:pPr algn="ctr"/>
              <a:r>
                <a:rPr lang="en-US" sz="1400"/>
                <a:t>Sequent.</a:t>
              </a:r>
            </a:p>
            <a:p>
              <a:pPr algn="ctr"/>
              <a:r>
                <a:rPr lang="en-US" sz="1400"/>
                <a:t>program</a:t>
              </a:r>
            </a:p>
          </p:txBody>
        </p:sp>
        <p:sp>
          <p:nvSpPr>
            <p:cNvPr id="99" name="Text Box 919"/>
            <p:cNvSpPr txBox="1">
              <a:spLocks noChangeArrowheads="1"/>
            </p:cNvSpPr>
            <p:nvPr/>
          </p:nvSpPr>
          <p:spPr bwMode="auto">
            <a:xfrm>
              <a:off x="6275129" y="2280829"/>
              <a:ext cx="752908"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C++</a:t>
              </a:r>
            </a:p>
          </p:txBody>
        </p:sp>
        <p:sp>
          <p:nvSpPr>
            <p:cNvPr id="100" name="Text Box 920"/>
            <p:cNvSpPr txBox="1">
              <a:spLocks noChangeArrowheads="1"/>
            </p:cNvSpPr>
            <p:nvPr/>
          </p:nvSpPr>
          <p:spPr bwMode="auto">
            <a:xfrm>
              <a:off x="5333365" y="2280829"/>
              <a:ext cx="752908"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C</a:t>
              </a:r>
            </a:p>
          </p:txBody>
        </p:sp>
        <p:sp>
          <p:nvSpPr>
            <p:cNvPr id="101" name="Text Box 921"/>
            <p:cNvSpPr txBox="1">
              <a:spLocks noChangeArrowheads="1"/>
            </p:cNvSpPr>
            <p:nvPr/>
          </p:nvSpPr>
          <p:spPr bwMode="auto">
            <a:xfrm>
              <a:off x="7216892" y="2280829"/>
              <a:ext cx="752908" cy="234195"/>
            </a:xfrm>
            <a:prstGeom prst="rect">
              <a:avLst/>
            </a:prstGeom>
            <a:solidFill>
              <a:srgbClr val="FFFFFF"/>
            </a:solidFill>
            <a:ln w="9525">
              <a:solidFill>
                <a:srgbClr val="000000"/>
              </a:solidFill>
              <a:miter lim="800000"/>
              <a:headEnd/>
              <a:tailEnd/>
            </a:ln>
          </p:spPr>
          <p:txBody>
            <a:bodyPr lIns="0" tIns="0" rIns="0" bIns="0"/>
            <a:lstStyle/>
            <a:p>
              <a:pPr algn="ctr"/>
              <a:r>
                <a:rPr lang="en-US" sz="1400"/>
                <a:t>Java</a:t>
              </a:r>
            </a:p>
          </p:txBody>
        </p:sp>
        <p:sp>
          <p:nvSpPr>
            <p:cNvPr id="102" name="Line 922"/>
            <p:cNvSpPr>
              <a:spLocks noChangeShapeType="1"/>
            </p:cNvSpPr>
            <p:nvPr/>
          </p:nvSpPr>
          <p:spPr bwMode="auto">
            <a:xfrm flipH="1">
              <a:off x="5711077" y="1806110"/>
              <a:ext cx="939246" cy="474720"/>
            </a:xfrm>
            <a:prstGeom prst="line">
              <a:avLst/>
            </a:prstGeom>
            <a:noFill/>
            <a:ln w="9525">
              <a:solidFill>
                <a:srgbClr val="000000"/>
              </a:solidFill>
              <a:round/>
              <a:headEnd/>
              <a:tailEnd type="triangle" w="sm" len="med"/>
            </a:ln>
          </p:spPr>
          <p:txBody>
            <a:bodyPr/>
            <a:lstStyle/>
            <a:p>
              <a:endParaRPr lang="en-US"/>
            </a:p>
          </p:txBody>
        </p:sp>
        <p:sp>
          <p:nvSpPr>
            <p:cNvPr id="103" name="Line 923"/>
            <p:cNvSpPr>
              <a:spLocks noChangeShapeType="1"/>
            </p:cNvSpPr>
            <p:nvPr/>
          </p:nvSpPr>
          <p:spPr bwMode="auto">
            <a:xfrm>
              <a:off x="6650323" y="1806110"/>
              <a:ext cx="0" cy="474720"/>
            </a:xfrm>
            <a:prstGeom prst="line">
              <a:avLst/>
            </a:prstGeom>
            <a:noFill/>
            <a:ln w="9525">
              <a:solidFill>
                <a:srgbClr val="000000"/>
              </a:solidFill>
              <a:round/>
              <a:headEnd/>
              <a:tailEnd type="triangle" w="sm" len="med"/>
            </a:ln>
          </p:spPr>
          <p:txBody>
            <a:bodyPr/>
            <a:lstStyle/>
            <a:p>
              <a:endParaRPr lang="en-US"/>
            </a:p>
          </p:txBody>
        </p:sp>
        <p:sp>
          <p:nvSpPr>
            <p:cNvPr id="104" name="Line 924"/>
            <p:cNvSpPr>
              <a:spLocks noChangeShapeType="1"/>
            </p:cNvSpPr>
            <p:nvPr/>
          </p:nvSpPr>
          <p:spPr bwMode="auto">
            <a:xfrm>
              <a:off x="6650323" y="1806110"/>
              <a:ext cx="941764" cy="474720"/>
            </a:xfrm>
            <a:prstGeom prst="line">
              <a:avLst/>
            </a:prstGeom>
            <a:noFill/>
            <a:ln w="9525">
              <a:solidFill>
                <a:srgbClr val="000000"/>
              </a:solidFill>
              <a:round/>
              <a:headEnd/>
              <a:tailEnd type="triangle" w="sm" len="med"/>
            </a:ln>
          </p:spPr>
          <p:txBody>
            <a:bodyPr/>
            <a:lstStyle/>
            <a:p>
              <a:endParaRPr lang="en-US"/>
            </a:p>
          </p:txBody>
        </p:sp>
        <p:sp>
          <p:nvSpPr>
            <p:cNvPr id="105" name="Text Box 925"/>
            <p:cNvSpPr txBox="1">
              <a:spLocks noChangeArrowheads="1"/>
            </p:cNvSpPr>
            <p:nvPr/>
          </p:nvSpPr>
          <p:spPr bwMode="auto">
            <a:xfrm>
              <a:off x="5333365" y="1333500"/>
              <a:ext cx="752908" cy="472610"/>
            </a:xfrm>
            <a:prstGeom prst="rect">
              <a:avLst/>
            </a:prstGeom>
            <a:solidFill>
              <a:srgbClr val="FFFFFF"/>
            </a:solidFill>
            <a:ln w="9525">
              <a:solidFill>
                <a:srgbClr val="000000"/>
              </a:solidFill>
              <a:prstDash val="sysDot"/>
              <a:miter lim="800000"/>
              <a:headEnd/>
              <a:tailEnd/>
            </a:ln>
          </p:spPr>
          <p:txBody>
            <a:bodyPr lIns="0" tIns="0" rIns="0" bIns="0"/>
            <a:lstStyle/>
            <a:p>
              <a:pPr algn="ctr"/>
              <a:r>
                <a:rPr lang="en-US" sz="1400"/>
                <a:t>State</a:t>
              </a:r>
            </a:p>
            <a:p>
              <a:pPr algn="ctr"/>
              <a:r>
                <a:rPr lang="en-US" sz="1400"/>
                <a:t>machine</a:t>
              </a:r>
            </a:p>
          </p:txBody>
        </p:sp>
        <p:sp>
          <p:nvSpPr>
            <p:cNvPr id="106" name="Text Box 926"/>
            <p:cNvSpPr txBox="1">
              <a:spLocks noChangeArrowheads="1"/>
            </p:cNvSpPr>
            <p:nvPr/>
          </p:nvSpPr>
          <p:spPr bwMode="auto">
            <a:xfrm>
              <a:off x="7216892" y="1333500"/>
              <a:ext cx="752908" cy="472610"/>
            </a:xfrm>
            <a:prstGeom prst="rect">
              <a:avLst/>
            </a:prstGeom>
            <a:solidFill>
              <a:srgbClr val="FFFFFF"/>
            </a:solidFill>
            <a:ln w="9525">
              <a:solidFill>
                <a:srgbClr val="000000"/>
              </a:solidFill>
              <a:prstDash val="sysDot"/>
              <a:miter lim="800000"/>
              <a:headEnd/>
              <a:tailEnd/>
            </a:ln>
          </p:spPr>
          <p:txBody>
            <a:bodyPr lIns="0" tIns="0" rIns="0" bIns="0"/>
            <a:lstStyle/>
            <a:p>
              <a:pPr algn="ctr"/>
              <a:r>
                <a:rPr lang="en-US" sz="1400"/>
                <a:t>Data-</a:t>
              </a:r>
            </a:p>
            <a:p>
              <a:pPr algn="ctr"/>
              <a:r>
                <a:rPr lang="en-US" sz="1400"/>
                <a:t>flow</a:t>
              </a:r>
            </a:p>
          </p:txBody>
        </p:sp>
        <p:sp>
          <p:nvSpPr>
            <p:cNvPr id="107" name="Line 927"/>
            <p:cNvSpPr>
              <a:spLocks noChangeShapeType="1"/>
            </p:cNvSpPr>
            <p:nvPr/>
          </p:nvSpPr>
          <p:spPr bwMode="auto">
            <a:xfrm>
              <a:off x="5711077" y="1806110"/>
              <a:ext cx="0" cy="474720"/>
            </a:xfrm>
            <a:prstGeom prst="line">
              <a:avLst/>
            </a:prstGeom>
            <a:noFill/>
            <a:ln w="9525">
              <a:solidFill>
                <a:srgbClr val="000000"/>
              </a:solidFill>
              <a:prstDash val="sysDot"/>
              <a:round/>
              <a:headEnd/>
              <a:tailEnd type="triangle" w="sm" len="med"/>
            </a:ln>
          </p:spPr>
          <p:txBody>
            <a:bodyPr/>
            <a:lstStyle/>
            <a:p>
              <a:endParaRPr lang="en-US"/>
            </a:p>
          </p:txBody>
        </p:sp>
        <p:sp>
          <p:nvSpPr>
            <p:cNvPr id="108" name="Line 928"/>
            <p:cNvSpPr>
              <a:spLocks noChangeShapeType="1"/>
            </p:cNvSpPr>
            <p:nvPr/>
          </p:nvSpPr>
          <p:spPr bwMode="auto">
            <a:xfrm>
              <a:off x="5711077" y="1806110"/>
              <a:ext cx="939246" cy="474720"/>
            </a:xfrm>
            <a:prstGeom prst="line">
              <a:avLst/>
            </a:prstGeom>
            <a:noFill/>
            <a:ln w="9525">
              <a:solidFill>
                <a:srgbClr val="000000"/>
              </a:solidFill>
              <a:prstDash val="sysDot"/>
              <a:round/>
              <a:headEnd/>
              <a:tailEnd type="triangle" w="sm" len="med"/>
            </a:ln>
          </p:spPr>
          <p:txBody>
            <a:bodyPr/>
            <a:lstStyle/>
            <a:p>
              <a:endParaRPr lang="en-US"/>
            </a:p>
          </p:txBody>
        </p:sp>
        <p:sp>
          <p:nvSpPr>
            <p:cNvPr id="109" name="Line 929"/>
            <p:cNvSpPr>
              <a:spLocks noChangeShapeType="1"/>
            </p:cNvSpPr>
            <p:nvPr/>
          </p:nvSpPr>
          <p:spPr bwMode="auto">
            <a:xfrm>
              <a:off x="5711077" y="1806110"/>
              <a:ext cx="1881010" cy="474720"/>
            </a:xfrm>
            <a:prstGeom prst="line">
              <a:avLst/>
            </a:prstGeom>
            <a:noFill/>
            <a:ln w="9525">
              <a:solidFill>
                <a:srgbClr val="000000"/>
              </a:solidFill>
              <a:prstDash val="sysDot"/>
              <a:round/>
              <a:headEnd/>
              <a:tailEnd type="triangle" w="sm" len="med"/>
            </a:ln>
          </p:spPr>
          <p:txBody>
            <a:bodyPr/>
            <a:lstStyle/>
            <a:p>
              <a:endParaRPr lang="en-US"/>
            </a:p>
          </p:txBody>
        </p:sp>
        <p:sp>
          <p:nvSpPr>
            <p:cNvPr id="110" name="Line 930"/>
            <p:cNvSpPr>
              <a:spLocks noChangeShapeType="1"/>
            </p:cNvSpPr>
            <p:nvPr/>
          </p:nvSpPr>
          <p:spPr bwMode="auto">
            <a:xfrm>
              <a:off x="7592087" y="1806110"/>
              <a:ext cx="0" cy="474720"/>
            </a:xfrm>
            <a:prstGeom prst="line">
              <a:avLst/>
            </a:prstGeom>
            <a:noFill/>
            <a:ln w="9525">
              <a:solidFill>
                <a:srgbClr val="000000"/>
              </a:solidFill>
              <a:prstDash val="sysDot"/>
              <a:round/>
              <a:headEnd/>
              <a:tailEnd type="triangle" w="sm" len="med"/>
            </a:ln>
          </p:spPr>
          <p:txBody>
            <a:bodyPr/>
            <a:lstStyle/>
            <a:p>
              <a:endParaRPr lang="en-US"/>
            </a:p>
          </p:txBody>
        </p:sp>
        <p:sp>
          <p:nvSpPr>
            <p:cNvPr id="111" name="Line 931"/>
            <p:cNvSpPr>
              <a:spLocks noChangeShapeType="1"/>
            </p:cNvSpPr>
            <p:nvPr/>
          </p:nvSpPr>
          <p:spPr bwMode="auto">
            <a:xfrm flipH="1">
              <a:off x="6650323" y="1806110"/>
              <a:ext cx="941764" cy="474720"/>
            </a:xfrm>
            <a:prstGeom prst="line">
              <a:avLst/>
            </a:prstGeom>
            <a:noFill/>
            <a:ln w="9525">
              <a:solidFill>
                <a:srgbClr val="000000"/>
              </a:solidFill>
              <a:prstDash val="sysDot"/>
              <a:round/>
              <a:headEnd/>
              <a:tailEnd type="triangle" w="sm" len="med"/>
            </a:ln>
          </p:spPr>
          <p:txBody>
            <a:bodyPr/>
            <a:lstStyle/>
            <a:p>
              <a:endParaRPr lang="en-US"/>
            </a:p>
          </p:txBody>
        </p:sp>
        <p:sp>
          <p:nvSpPr>
            <p:cNvPr id="112" name="Line 932"/>
            <p:cNvSpPr>
              <a:spLocks noChangeShapeType="1"/>
            </p:cNvSpPr>
            <p:nvPr/>
          </p:nvSpPr>
          <p:spPr bwMode="auto">
            <a:xfrm flipH="1">
              <a:off x="5711077" y="1806110"/>
              <a:ext cx="1881010" cy="474720"/>
            </a:xfrm>
            <a:prstGeom prst="line">
              <a:avLst/>
            </a:prstGeom>
            <a:noFill/>
            <a:ln w="9525">
              <a:solidFill>
                <a:srgbClr val="000000"/>
              </a:solidFill>
              <a:prstDash val="sysDot"/>
              <a:round/>
              <a:headEnd/>
              <a:tailEnd type="arrow" w="sm" len="med"/>
            </a:ln>
          </p:spPr>
          <p:txBody>
            <a:bodyPr/>
            <a:lstStyle/>
            <a:p>
              <a:endParaRPr lang="en-US"/>
            </a:p>
          </p:txBody>
        </p:sp>
        <p:sp>
          <p:nvSpPr>
            <p:cNvPr id="113" name="Text Box 933"/>
            <p:cNvSpPr txBox="1">
              <a:spLocks noChangeArrowheads="1"/>
            </p:cNvSpPr>
            <p:nvPr/>
          </p:nvSpPr>
          <p:spPr bwMode="auto">
            <a:xfrm>
              <a:off x="2895600" y="2645836"/>
              <a:ext cx="1760400" cy="364064"/>
            </a:xfrm>
            <a:prstGeom prst="rect">
              <a:avLst/>
            </a:prstGeom>
            <a:solidFill>
              <a:srgbClr val="FFFFFF"/>
            </a:solidFill>
            <a:ln w="9525">
              <a:noFill/>
              <a:miter lim="800000"/>
              <a:headEnd/>
              <a:tailEnd/>
            </a:ln>
          </p:spPr>
          <p:txBody>
            <a:bodyPr lIns="0" tIns="0" rIns="0" bIns="0"/>
            <a:lstStyle/>
            <a:p>
              <a:r>
                <a:rPr lang="en-US" sz="1400" b="1" u="sng" dirty="0"/>
                <a:t>Recipes vs. English</a:t>
              </a:r>
            </a:p>
          </p:txBody>
        </p:sp>
        <p:sp>
          <p:nvSpPr>
            <p:cNvPr id="114" name="Text Box 934"/>
            <p:cNvSpPr txBox="1">
              <a:spLocks noChangeArrowheads="1"/>
            </p:cNvSpPr>
            <p:nvPr/>
          </p:nvSpPr>
          <p:spPr bwMode="auto">
            <a:xfrm>
              <a:off x="5791200" y="2628900"/>
              <a:ext cx="2057400" cy="346075"/>
            </a:xfrm>
            <a:prstGeom prst="rect">
              <a:avLst/>
            </a:prstGeom>
            <a:solidFill>
              <a:srgbClr val="FFFFFF"/>
            </a:solidFill>
            <a:ln w="9525">
              <a:noFill/>
              <a:miter lim="800000"/>
              <a:headEnd/>
              <a:tailEnd/>
            </a:ln>
          </p:spPr>
          <p:txBody>
            <a:bodyPr lIns="0" tIns="0" rIns="0" bIns="0"/>
            <a:lstStyle/>
            <a:p>
              <a:r>
                <a:rPr lang="en-US" sz="1400" b="1" u="sng" dirty="0"/>
                <a:t>Sequential programs vs. C</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60</a:t>
            </a:fld>
            <a:endParaRPr lang="en-US"/>
          </a:p>
        </p:txBody>
      </p:sp>
      <p:sp>
        <p:nvSpPr>
          <p:cNvPr id="3" name="Rectangle 2"/>
          <p:cNvSpPr txBox="1">
            <a:spLocks noChangeArrowheads="1"/>
          </p:cNvSpPr>
          <p:nvPr/>
        </p:nvSpPr>
        <p:spPr>
          <a:xfrm>
            <a:off x="723900" y="266700"/>
            <a:ext cx="7543800" cy="7239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Circuit Level Models: SPICE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3"/>
          <p:cNvPicPr>
            <a:picLocks noChangeAspect="1" noChangeArrowheads="1"/>
          </p:cNvPicPr>
          <p:nvPr/>
        </p:nvPicPr>
        <p:blipFill>
          <a:blip r:embed="rId2" cstate="print"/>
          <a:srcRect l="1772" t="6645" r="3543" b="14027"/>
          <a:stretch>
            <a:fillRect/>
          </a:stretch>
        </p:blipFill>
        <p:spPr bwMode="auto">
          <a:xfrm>
            <a:off x="5478463" y="1300163"/>
            <a:ext cx="3330575" cy="223202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l="1476" t="6645" r="1181" b="40605"/>
          <a:stretch>
            <a:fillRect/>
          </a:stretch>
        </p:blipFill>
        <p:spPr bwMode="auto">
          <a:xfrm>
            <a:off x="471487" y="3752850"/>
            <a:ext cx="5967413" cy="2587625"/>
          </a:xfrm>
          <a:prstGeom prst="rect">
            <a:avLst/>
          </a:prstGeom>
          <a:noFill/>
          <a:ln w="9525">
            <a:noFill/>
            <a:miter lim="800000"/>
            <a:headEnd/>
            <a:tailEnd/>
          </a:ln>
        </p:spPr>
      </p:pic>
      <p:sp>
        <p:nvSpPr>
          <p:cNvPr id="6" name="Rectangle 5"/>
          <p:cNvSpPr>
            <a:spLocks noChangeArrowheads="1"/>
          </p:cNvSpPr>
          <p:nvPr/>
        </p:nvSpPr>
        <p:spPr bwMode="auto">
          <a:xfrm>
            <a:off x="385763" y="1573213"/>
            <a:ext cx="4795837" cy="1643527"/>
          </a:xfrm>
          <a:prstGeom prst="rect">
            <a:avLst/>
          </a:prstGeom>
          <a:solidFill>
            <a:schemeClr val="bg1"/>
          </a:solidFill>
          <a:ln w="9525">
            <a:solidFill>
              <a:schemeClr val="bg1"/>
            </a:solidFill>
            <a:miter lim="800000"/>
            <a:headEnd/>
            <a:tailEnd/>
          </a:ln>
        </p:spPr>
        <p:txBody>
          <a:bodyPr wrap="square">
            <a:spAutoFit/>
          </a:bodyPr>
          <a:lstStyle/>
          <a:p>
            <a:pPr>
              <a:spcBef>
                <a:spcPct val="20000"/>
              </a:spcBef>
            </a:pPr>
            <a:r>
              <a:rPr lang="en-US" sz="2400" dirty="0">
                <a:solidFill>
                  <a:srgbClr val="0000FF"/>
                </a:solidFill>
              </a:rPr>
              <a:t>The most</a:t>
            </a:r>
            <a:r>
              <a:rPr lang="de-DE" sz="2400" dirty="0">
                <a:solidFill>
                  <a:srgbClr val="0000FF"/>
                </a:solidFill>
              </a:rPr>
              <a:t> </a:t>
            </a:r>
            <a:r>
              <a:rPr lang="en-US" sz="2400" dirty="0">
                <a:solidFill>
                  <a:srgbClr val="0000FF"/>
                </a:solidFill>
              </a:rPr>
              <a:t>frequently used simulator at this level is SPICE [</a:t>
            </a:r>
            <a:r>
              <a:rPr lang="en-US" sz="2400" dirty="0" err="1">
                <a:solidFill>
                  <a:srgbClr val="0000FF"/>
                </a:solidFill>
              </a:rPr>
              <a:t>Vladimirescu</a:t>
            </a:r>
            <a:r>
              <a:rPr lang="en-US" sz="2400" dirty="0">
                <a:solidFill>
                  <a:srgbClr val="0000FF"/>
                </a:solidFill>
              </a:rPr>
              <a:t>, 1987] and</a:t>
            </a:r>
            <a:r>
              <a:rPr lang="de-DE" sz="2400" dirty="0">
                <a:solidFill>
                  <a:srgbClr val="0000FF"/>
                </a:solidFill>
              </a:rPr>
              <a:t> </a:t>
            </a:r>
            <a:r>
              <a:rPr lang="en-US" sz="2400" dirty="0">
                <a:solidFill>
                  <a:srgbClr val="0000FF"/>
                </a:solidFill>
              </a:rPr>
              <a:t>its variants.</a:t>
            </a:r>
            <a:endParaRPr lang="de-DE" sz="2400" dirty="0">
              <a:solidFill>
                <a:srgbClr val="0000FF"/>
              </a:solidFill>
            </a:endParaRPr>
          </a:p>
          <a:p>
            <a:pPr>
              <a:spcBef>
                <a:spcPct val="20000"/>
              </a:spcBef>
            </a:pPr>
            <a:r>
              <a:rPr lang="de-DE" sz="2400" dirty="0">
                <a:solidFill>
                  <a:srgbClr val="0000FF"/>
                </a:solidFill>
              </a:rPr>
              <a:t>Example:</a:t>
            </a:r>
            <a:endParaRPr lang="en-US" sz="2400" dirty="0">
              <a:solidFill>
                <a:srgbClr val="0000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92162"/>
          </a:xfrm>
        </p:spPr>
        <p:txBody>
          <a:bodyPr/>
          <a:lstStyle/>
          <a:p>
            <a:r>
              <a:rPr lang="de-DE" dirty="0" smtClean="0"/>
              <a:t>Device Level</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61</a:t>
            </a:fld>
            <a:endParaRPr lang="en-US"/>
          </a:p>
        </p:txBody>
      </p:sp>
      <p:sp>
        <p:nvSpPr>
          <p:cNvPr id="3" name="Rectangle 3"/>
          <p:cNvSpPr txBox="1">
            <a:spLocks noChangeArrowheads="1"/>
          </p:cNvSpPr>
          <p:nvPr/>
        </p:nvSpPr>
        <p:spPr>
          <a:xfrm>
            <a:off x="304800" y="1119188"/>
            <a:ext cx="7848600" cy="1566862"/>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 Simulation of a single device (such as a transistor).</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 Example (SPICE simulation):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p:cNvPicPr>
            <a:picLocks noChangeAspect="1" noChangeArrowheads="1"/>
          </p:cNvPicPr>
          <p:nvPr/>
        </p:nvPicPr>
        <p:blipFill>
          <a:blip r:embed="rId2" cstate="print"/>
          <a:srcRect l="2066" t="7013" r="4428" b="18457"/>
          <a:stretch>
            <a:fillRect/>
          </a:stretch>
        </p:blipFill>
        <p:spPr bwMode="auto">
          <a:xfrm>
            <a:off x="1219200" y="2414588"/>
            <a:ext cx="6969125" cy="4232275"/>
          </a:xfrm>
          <a:prstGeom prst="rect">
            <a:avLst/>
          </a:prstGeom>
          <a:noFill/>
          <a:ln w="9525">
            <a:noFill/>
            <a:miter lim="800000"/>
            <a:headEnd/>
            <a:tailEnd/>
          </a:ln>
        </p:spPr>
      </p:pic>
      <p:sp>
        <p:nvSpPr>
          <p:cNvPr id="5" name="Text Box 5"/>
          <p:cNvSpPr txBox="1">
            <a:spLocks noChangeArrowheads="1"/>
          </p:cNvSpPr>
          <p:nvPr/>
        </p:nvSpPr>
        <p:spPr bwMode="auto">
          <a:xfrm>
            <a:off x="1295400" y="2209800"/>
            <a:ext cx="5372099" cy="952500"/>
          </a:xfrm>
          <a:prstGeom prst="rect">
            <a:avLst/>
          </a:prstGeom>
          <a:solidFill>
            <a:schemeClr val="bg1"/>
          </a:solidFill>
          <a:ln w="9525">
            <a:noFill/>
            <a:miter lim="800000"/>
            <a:headEnd/>
            <a:tailEnd/>
          </a:ln>
        </p:spPr>
        <p:txBody>
          <a:bodyPr/>
          <a:lstStyle/>
          <a:p>
            <a:pPr>
              <a:spcBef>
                <a:spcPct val="50000"/>
              </a:spcBef>
            </a:pPr>
            <a:r>
              <a:rPr lang="de-DE" sz="2400" dirty="0">
                <a:solidFill>
                  <a:srgbClr val="0000FF"/>
                </a:solidFill>
              </a:rPr>
              <a:t>Measured  and simulated currents</a:t>
            </a:r>
            <a:endParaRPr lang="en-US" sz="2400" dirty="0">
              <a:solidFill>
                <a:srgbClr val="0000FF"/>
              </a:solidFill>
            </a:endParaRPr>
          </a:p>
        </p:txBody>
      </p:sp>
      <p:sp>
        <p:nvSpPr>
          <p:cNvPr id="6" name="Line 6"/>
          <p:cNvSpPr>
            <a:spLocks noChangeShapeType="1"/>
          </p:cNvSpPr>
          <p:nvPr/>
        </p:nvSpPr>
        <p:spPr bwMode="auto">
          <a:xfrm>
            <a:off x="2362200" y="2667000"/>
            <a:ext cx="2895600" cy="762000"/>
          </a:xfrm>
          <a:prstGeom prst="line">
            <a:avLst/>
          </a:prstGeom>
          <a:noFill/>
          <a:ln w="9525">
            <a:solidFill>
              <a:schemeClr val="tx1"/>
            </a:solidFill>
            <a:round/>
            <a:headEnd/>
            <a:tailEnd type="triangle" w="med" len="med"/>
          </a:ln>
        </p:spPr>
        <p:txBody>
          <a:bodyPr/>
          <a:lstStyle/>
          <a:p>
            <a:endParaRPr lang="en-US"/>
          </a:p>
        </p:txBody>
      </p:sp>
      <p:sp>
        <p:nvSpPr>
          <p:cNvPr id="7" name="Line 7"/>
          <p:cNvSpPr>
            <a:spLocks noChangeShapeType="1"/>
          </p:cNvSpPr>
          <p:nvPr/>
        </p:nvSpPr>
        <p:spPr bwMode="auto">
          <a:xfrm>
            <a:off x="5334000" y="2667000"/>
            <a:ext cx="685800" cy="838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Layout Models</a:t>
            </a:r>
            <a:endParaRPr lang="en-US" dirty="0"/>
          </a:p>
        </p:txBody>
      </p:sp>
      <p:sp>
        <p:nvSpPr>
          <p:cNvPr id="4" name="Content Placeholder 3"/>
          <p:cNvSpPr>
            <a:spLocks noGrp="1"/>
          </p:cNvSpPr>
          <p:nvPr>
            <p:ph idx="1"/>
          </p:nvPr>
        </p:nvSpPr>
        <p:spPr>
          <a:xfrm>
            <a:off x="457200" y="1600200"/>
            <a:ext cx="8420100" cy="4914900"/>
          </a:xfrm>
        </p:spPr>
        <p:txBody>
          <a:bodyPr>
            <a:normAutofit fontScale="92500" lnSpcReduction="10000"/>
          </a:bodyPr>
          <a:lstStyle/>
          <a:p>
            <a:pPr>
              <a:spcBef>
                <a:spcPts val="600"/>
              </a:spcBef>
              <a:spcAft>
                <a:spcPts val="600"/>
              </a:spcAft>
            </a:pPr>
            <a:r>
              <a:rPr lang="de-DE" dirty="0" smtClean="0"/>
              <a:t>R</a:t>
            </a:r>
            <a:r>
              <a:rPr lang="en-US" dirty="0" err="1" smtClean="0"/>
              <a:t>eflects</a:t>
            </a:r>
            <a:r>
              <a:rPr lang="en-US" dirty="0" smtClean="0"/>
              <a:t> the actual circuit layout</a:t>
            </a:r>
            <a:r>
              <a:rPr lang="de-DE" dirty="0" smtClean="0"/>
              <a:t>, i</a:t>
            </a:r>
            <a:r>
              <a:rPr lang="en-US" dirty="0" err="1" smtClean="0"/>
              <a:t>ncludes</a:t>
            </a:r>
            <a:r>
              <a:rPr lang="en-US" dirty="0" smtClean="0"/>
              <a:t> geometric information</a:t>
            </a:r>
            <a:r>
              <a:rPr lang="de-DE" dirty="0" smtClean="0"/>
              <a:t>, </a:t>
            </a:r>
          </a:p>
          <a:p>
            <a:pPr>
              <a:spcBef>
                <a:spcPts val="600"/>
              </a:spcBef>
              <a:spcAft>
                <a:spcPts val="600"/>
              </a:spcAft>
            </a:pPr>
            <a:r>
              <a:rPr lang="de-DE" dirty="0" smtClean="0"/>
              <a:t>C</a:t>
            </a:r>
            <a:r>
              <a:rPr lang="en-US" dirty="0" err="1" smtClean="0"/>
              <a:t>annot</a:t>
            </a:r>
            <a:r>
              <a:rPr lang="en-US" dirty="0" smtClean="0"/>
              <a:t> be simulated</a:t>
            </a:r>
            <a:r>
              <a:rPr lang="de-DE" dirty="0" smtClean="0"/>
              <a:t> </a:t>
            </a:r>
            <a:r>
              <a:rPr lang="en-US" dirty="0" smtClean="0"/>
              <a:t>directly</a:t>
            </a:r>
            <a:r>
              <a:rPr lang="de-DE" dirty="0" smtClean="0"/>
              <a:t>: b</a:t>
            </a:r>
            <a:r>
              <a:rPr lang="en-US" dirty="0" err="1" smtClean="0"/>
              <a:t>ehavior</a:t>
            </a:r>
            <a:r>
              <a:rPr lang="en-US" dirty="0" smtClean="0"/>
              <a:t> can be deduced by correlating the</a:t>
            </a:r>
            <a:r>
              <a:rPr lang="de-DE" dirty="0" smtClean="0"/>
              <a:t> </a:t>
            </a:r>
            <a:r>
              <a:rPr lang="en-US" dirty="0" smtClean="0"/>
              <a:t>layout model with a behavioral description at a higher level or by</a:t>
            </a:r>
            <a:r>
              <a:rPr lang="de-DE" dirty="0" smtClean="0"/>
              <a:t> </a:t>
            </a:r>
            <a:r>
              <a:rPr lang="en-US" dirty="0" smtClean="0"/>
              <a:t>extracting</a:t>
            </a:r>
            <a:r>
              <a:rPr lang="de-DE" dirty="0" smtClean="0"/>
              <a:t> </a:t>
            </a:r>
            <a:r>
              <a:rPr lang="en-US" dirty="0" smtClean="0"/>
              <a:t>circuits from the layout</a:t>
            </a:r>
            <a:r>
              <a:rPr lang="de-DE" dirty="0" smtClean="0"/>
              <a:t>.</a:t>
            </a:r>
            <a:r>
              <a:rPr lang="en-US" dirty="0" smtClean="0"/>
              <a:t> </a:t>
            </a:r>
            <a:endParaRPr lang="de-DE" dirty="0" smtClean="0"/>
          </a:p>
          <a:p>
            <a:pPr>
              <a:spcBef>
                <a:spcPts val="600"/>
              </a:spcBef>
              <a:spcAft>
                <a:spcPts val="600"/>
              </a:spcAft>
            </a:pPr>
            <a:r>
              <a:rPr lang="de-DE" dirty="0" smtClean="0"/>
              <a:t>L</a:t>
            </a:r>
            <a:r>
              <a:rPr lang="en-US" dirty="0" err="1" smtClean="0"/>
              <a:t>ength</a:t>
            </a:r>
            <a:r>
              <a:rPr lang="en-US" dirty="0" smtClean="0"/>
              <a:t> of</a:t>
            </a:r>
            <a:r>
              <a:rPr lang="de-DE" dirty="0" smtClean="0"/>
              <a:t> </a:t>
            </a:r>
            <a:r>
              <a:rPr lang="en-US" dirty="0" smtClean="0"/>
              <a:t>wires and capacitances </a:t>
            </a:r>
            <a:r>
              <a:rPr lang="de-DE" dirty="0" smtClean="0"/>
              <a:t>frequently </a:t>
            </a:r>
            <a:r>
              <a:rPr lang="en-US" dirty="0" smtClean="0"/>
              <a:t>extracted from the layout</a:t>
            </a:r>
            <a:r>
              <a:rPr lang="de-DE" dirty="0" smtClean="0"/>
              <a:t>, </a:t>
            </a:r>
            <a:r>
              <a:rPr lang="en-US" dirty="0" smtClean="0"/>
              <a:t>back-annotated to descriptions at higher levels</a:t>
            </a:r>
            <a:r>
              <a:rPr lang="de-DE" dirty="0" smtClean="0"/>
              <a:t> (</a:t>
            </a:r>
            <a:r>
              <a:rPr lang="en-US" dirty="0" smtClean="0"/>
              <a:t>more precision</a:t>
            </a:r>
            <a:r>
              <a:rPr lang="de-DE" dirty="0" smtClean="0"/>
              <a:t> </a:t>
            </a:r>
            <a:r>
              <a:rPr lang="en-US" dirty="0" smtClean="0"/>
              <a:t>for delay and power estimations</a:t>
            </a:r>
            <a:r>
              <a:rPr lang="de-DE" dirty="0" smtClean="0"/>
              <a:t>)</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1662"/>
          </a:xfrm>
        </p:spPr>
        <p:txBody>
          <a:bodyPr>
            <a:normAutofit fontScale="90000"/>
          </a:bodyPr>
          <a:lstStyle/>
          <a:p>
            <a:r>
              <a:rPr lang="de-DE" dirty="0" smtClean="0"/>
              <a:t>Layout Models: Example</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63</a:t>
            </a:fld>
            <a:endParaRPr lang="en-US"/>
          </a:p>
        </p:txBody>
      </p:sp>
      <p:pic>
        <p:nvPicPr>
          <p:cNvPr id="5" name="Picture 3"/>
          <p:cNvPicPr>
            <a:picLocks noChangeAspect="1" noChangeArrowheads="1"/>
          </p:cNvPicPr>
          <p:nvPr/>
        </p:nvPicPr>
        <p:blipFill>
          <a:blip r:embed="rId2" cstate="print"/>
          <a:srcRect l="24800" t="23994" r="23323" b="19934"/>
          <a:stretch>
            <a:fillRect/>
          </a:stretch>
        </p:blipFill>
        <p:spPr bwMode="auto">
          <a:xfrm>
            <a:off x="192088" y="965200"/>
            <a:ext cx="6326187" cy="5470525"/>
          </a:xfrm>
          <a:prstGeom prst="rect">
            <a:avLst/>
          </a:prstGeom>
          <a:noFill/>
          <a:ln w="9525">
            <a:noFill/>
            <a:miter lim="800000"/>
            <a:headEnd/>
            <a:tailEnd/>
          </a:ln>
        </p:spPr>
      </p:pic>
      <p:grpSp>
        <p:nvGrpSpPr>
          <p:cNvPr id="6" name="Group 4"/>
          <p:cNvGrpSpPr>
            <a:grpSpLocks/>
          </p:cNvGrpSpPr>
          <p:nvPr/>
        </p:nvGrpSpPr>
        <p:grpSpPr bwMode="auto">
          <a:xfrm>
            <a:off x="6940550" y="1887538"/>
            <a:ext cx="1697038" cy="2197100"/>
            <a:chOff x="230" y="1068"/>
            <a:chExt cx="1069" cy="1384"/>
          </a:xfrm>
        </p:grpSpPr>
        <p:sp>
          <p:nvSpPr>
            <p:cNvPr id="7" name="Line 5"/>
            <p:cNvSpPr>
              <a:spLocks noChangeShapeType="1"/>
            </p:cNvSpPr>
            <p:nvPr/>
          </p:nvSpPr>
          <p:spPr bwMode="auto">
            <a:xfrm>
              <a:off x="834" y="1314"/>
              <a:ext cx="0" cy="197"/>
            </a:xfrm>
            <a:prstGeom prst="line">
              <a:avLst/>
            </a:prstGeom>
            <a:noFill/>
            <a:ln w="9525">
              <a:solidFill>
                <a:schemeClr val="tx1"/>
              </a:solidFill>
              <a:round/>
              <a:headEnd/>
              <a:tailEnd/>
            </a:ln>
          </p:spPr>
          <p:txBody>
            <a:bodyPr/>
            <a:lstStyle/>
            <a:p>
              <a:endParaRPr lang="en-US"/>
            </a:p>
          </p:txBody>
        </p:sp>
        <p:sp>
          <p:nvSpPr>
            <p:cNvPr id="8" name="Line 6"/>
            <p:cNvSpPr>
              <a:spLocks noChangeShapeType="1"/>
            </p:cNvSpPr>
            <p:nvPr/>
          </p:nvSpPr>
          <p:spPr bwMode="auto">
            <a:xfrm>
              <a:off x="758" y="1511"/>
              <a:ext cx="76" cy="0"/>
            </a:xfrm>
            <a:prstGeom prst="line">
              <a:avLst/>
            </a:prstGeom>
            <a:noFill/>
            <a:ln w="9525">
              <a:solidFill>
                <a:schemeClr val="tx1"/>
              </a:solidFill>
              <a:round/>
              <a:headEnd/>
              <a:tailEnd/>
            </a:ln>
          </p:spPr>
          <p:txBody>
            <a:bodyPr/>
            <a:lstStyle/>
            <a:p>
              <a:endParaRPr lang="en-US"/>
            </a:p>
          </p:txBody>
        </p:sp>
        <p:sp>
          <p:nvSpPr>
            <p:cNvPr id="9" name="Line 7"/>
            <p:cNvSpPr>
              <a:spLocks noChangeShapeType="1"/>
            </p:cNvSpPr>
            <p:nvPr/>
          </p:nvSpPr>
          <p:spPr bwMode="auto">
            <a:xfrm>
              <a:off x="753" y="1511"/>
              <a:ext cx="0" cy="166"/>
            </a:xfrm>
            <a:prstGeom prst="line">
              <a:avLst/>
            </a:prstGeom>
            <a:noFill/>
            <a:ln w="9525">
              <a:solidFill>
                <a:schemeClr val="tx1"/>
              </a:solidFill>
              <a:round/>
              <a:headEnd/>
              <a:tailEnd/>
            </a:ln>
          </p:spPr>
          <p:txBody>
            <a:bodyPr/>
            <a:lstStyle/>
            <a:p>
              <a:endParaRPr lang="en-US"/>
            </a:p>
          </p:txBody>
        </p:sp>
        <p:sp>
          <p:nvSpPr>
            <p:cNvPr id="10" name="Line 8"/>
            <p:cNvSpPr>
              <a:spLocks noChangeShapeType="1"/>
            </p:cNvSpPr>
            <p:nvPr/>
          </p:nvSpPr>
          <p:spPr bwMode="auto">
            <a:xfrm>
              <a:off x="753" y="1683"/>
              <a:ext cx="76" cy="0"/>
            </a:xfrm>
            <a:prstGeom prst="line">
              <a:avLst/>
            </a:prstGeom>
            <a:noFill/>
            <a:ln w="9525">
              <a:solidFill>
                <a:schemeClr val="tx1"/>
              </a:solidFill>
              <a:round/>
              <a:headEnd/>
              <a:tailEnd/>
            </a:ln>
          </p:spPr>
          <p:txBody>
            <a:bodyPr/>
            <a:lstStyle/>
            <a:p>
              <a:endParaRPr lang="en-US"/>
            </a:p>
          </p:txBody>
        </p:sp>
        <p:sp>
          <p:nvSpPr>
            <p:cNvPr id="11" name="Line 9"/>
            <p:cNvSpPr>
              <a:spLocks noChangeShapeType="1"/>
            </p:cNvSpPr>
            <p:nvPr/>
          </p:nvSpPr>
          <p:spPr bwMode="auto">
            <a:xfrm>
              <a:off x="829" y="1683"/>
              <a:ext cx="0" cy="197"/>
            </a:xfrm>
            <a:prstGeom prst="line">
              <a:avLst/>
            </a:prstGeom>
            <a:noFill/>
            <a:ln w="9525">
              <a:solidFill>
                <a:schemeClr val="tx1"/>
              </a:solidFill>
              <a:round/>
              <a:headEnd/>
              <a:tailEnd/>
            </a:ln>
          </p:spPr>
          <p:txBody>
            <a:bodyPr/>
            <a:lstStyle/>
            <a:p>
              <a:endParaRPr lang="en-US"/>
            </a:p>
          </p:txBody>
        </p:sp>
        <p:sp>
          <p:nvSpPr>
            <p:cNvPr id="12" name="Line 10"/>
            <p:cNvSpPr>
              <a:spLocks noChangeShapeType="1"/>
            </p:cNvSpPr>
            <p:nvPr/>
          </p:nvSpPr>
          <p:spPr bwMode="auto">
            <a:xfrm flipH="1">
              <a:off x="758" y="1880"/>
              <a:ext cx="71" cy="0"/>
            </a:xfrm>
            <a:prstGeom prst="line">
              <a:avLst/>
            </a:prstGeom>
            <a:noFill/>
            <a:ln w="9525">
              <a:solidFill>
                <a:schemeClr val="tx1"/>
              </a:solidFill>
              <a:round/>
              <a:headEnd/>
              <a:tailEnd/>
            </a:ln>
          </p:spPr>
          <p:txBody>
            <a:bodyPr/>
            <a:lstStyle/>
            <a:p>
              <a:endParaRPr lang="en-US"/>
            </a:p>
          </p:txBody>
        </p:sp>
        <p:sp>
          <p:nvSpPr>
            <p:cNvPr id="13" name="Line 11"/>
            <p:cNvSpPr>
              <a:spLocks noChangeShapeType="1"/>
            </p:cNvSpPr>
            <p:nvPr/>
          </p:nvSpPr>
          <p:spPr bwMode="auto">
            <a:xfrm>
              <a:off x="753" y="1880"/>
              <a:ext cx="0" cy="166"/>
            </a:xfrm>
            <a:prstGeom prst="line">
              <a:avLst/>
            </a:prstGeom>
            <a:noFill/>
            <a:ln w="9525">
              <a:solidFill>
                <a:schemeClr val="tx1"/>
              </a:solidFill>
              <a:round/>
              <a:headEnd/>
              <a:tailEnd/>
            </a:ln>
          </p:spPr>
          <p:txBody>
            <a:bodyPr/>
            <a:lstStyle/>
            <a:p>
              <a:endParaRPr lang="en-US"/>
            </a:p>
          </p:txBody>
        </p:sp>
        <p:sp>
          <p:nvSpPr>
            <p:cNvPr id="14" name="Line 12"/>
            <p:cNvSpPr>
              <a:spLocks noChangeShapeType="1"/>
            </p:cNvSpPr>
            <p:nvPr/>
          </p:nvSpPr>
          <p:spPr bwMode="auto">
            <a:xfrm>
              <a:off x="753" y="2041"/>
              <a:ext cx="81" cy="0"/>
            </a:xfrm>
            <a:prstGeom prst="line">
              <a:avLst/>
            </a:prstGeom>
            <a:noFill/>
            <a:ln w="9525">
              <a:solidFill>
                <a:schemeClr val="tx1"/>
              </a:solidFill>
              <a:round/>
              <a:headEnd/>
              <a:tailEnd/>
            </a:ln>
          </p:spPr>
          <p:txBody>
            <a:bodyPr/>
            <a:lstStyle/>
            <a:p>
              <a:endParaRPr lang="en-US"/>
            </a:p>
          </p:txBody>
        </p:sp>
        <p:sp>
          <p:nvSpPr>
            <p:cNvPr id="15" name="Line 13"/>
            <p:cNvSpPr>
              <a:spLocks noChangeShapeType="1"/>
            </p:cNvSpPr>
            <p:nvPr/>
          </p:nvSpPr>
          <p:spPr bwMode="auto">
            <a:xfrm>
              <a:off x="834" y="2046"/>
              <a:ext cx="0" cy="167"/>
            </a:xfrm>
            <a:prstGeom prst="line">
              <a:avLst/>
            </a:prstGeom>
            <a:noFill/>
            <a:ln w="9525">
              <a:solidFill>
                <a:schemeClr val="tx1"/>
              </a:solidFill>
              <a:round/>
              <a:headEnd/>
              <a:tailEnd/>
            </a:ln>
          </p:spPr>
          <p:txBody>
            <a:bodyPr/>
            <a:lstStyle/>
            <a:p>
              <a:endParaRPr lang="en-US"/>
            </a:p>
          </p:txBody>
        </p:sp>
        <p:sp>
          <p:nvSpPr>
            <p:cNvPr id="16" name="Line 14"/>
            <p:cNvSpPr>
              <a:spLocks noChangeShapeType="1"/>
            </p:cNvSpPr>
            <p:nvPr/>
          </p:nvSpPr>
          <p:spPr bwMode="auto">
            <a:xfrm>
              <a:off x="546" y="2208"/>
              <a:ext cx="581" cy="0"/>
            </a:xfrm>
            <a:prstGeom prst="line">
              <a:avLst/>
            </a:prstGeom>
            <a:noFill/>
            <a:ln w="9525">
              <a:solidFill>
                <a:schemeClr val="tx1"/>
              </a:solidFill>
              <a:round/>
              <a:headEnd/>
              <a:tailEnd/>
            </a:ln>
          </p:spPr>
          <p:txBody>
            <a:bodyPr/>
            <a:lstStyle/>
            <a:p>
              <a:endParaRPr lang="en-US"/>
            </a:p>
          </p:txBody>
        </p:sp>
        <p:sp>
          <p:nvSpPr>
            <p:cNvPr id="17" name="Line 15"/>
            <p:cNvSpPr>
              <a:spLocks noChangeShapeType="1"/>
            </p:cNvSpPr>
            <p:nvPr/>
          </p:nvSpPr>
          <p:spPr bwMode="auto">
            <a:xfrm>
              <a:off x="561" y="1319"/>
              <a:ext cx="581" cy="0"/>
            </a:xfrm>
            <a:prstGeom prst="line">
              <a:avLst/>
            </a:prstGeom>
            <a:noFill/>
            <a:ln w="9525">
              <a:solidFill>
                <a:schemeClr val="tx1"/>
              </a:solidFill>
              <a:round/>
              <a:headEnd/>
              <a:tailEnd/>
            </a:ln>
          </p:spPr>
          <p:txBody>
            <a:bodyPr/>
            <a:lstStyle/>
            <a:p>
              <a:endParaRPr lang="en-US"/>
            </a:p>
          </p:txBody>
        </p:sp>
        <p:sp>
          <p:nvSpPr>
            <p:cNvPr id="18" name="Line 16"/>
            <p:cNvSpPr>
              <a:spLocks noChangeShapeType="1"/>
            </p:cNvSpPr>
            <p:nvPr/>
          </p:nvSpPr>
          <p:spPr bwMode="auto">
            <a:xfrm>
              <a:off x="697" y="1516"/>
              <a:ext cx="0" cy="167"/>
            </a:xfrm>
            <a:prstGeom prst="line">
              <a:avLst/>
            </a:prstGeom>
            <a:noFill/>
            <a:ln w="9525">
              <a:solidFill>
                <a:schemeClr val="tx1"/>
              </a:solidFill>
              <a:round/>
              <a:headEnd/>
              <a:tailEnd/>
            </a:ln>
          </p:spPr>
          <p:txBody>
            <a:bodyPr/>
            <a:lstStyle/>
            <a:p>
              <a:endParaRPr lang="en-US"/>
            </a:p>
          </p:txBody>
        </p:sp>
        <p:sp>
          <p:nvSpPr>
            <p:cNvPr id="19" name="Line 17"/>
            <p:cNvSpPr>
              <a:spLocks noChangeShapeType="1"/>
            </p:cNvSpPr>
            <p:nvPr/>
          </p:nvSpPr>
          <p:spPr bwMode="auto">
            <a:xfrm>
              <a:off x="697" y="1880"/>
              <a:ext cx="0" cy="161"/>
            </a:xfrm>
            <a:prstGeom prst="line">
              <a:avLst/>
            </a:prstGeom>
            <a:noFill/>
            <a:ln w="9525">
              <a:solidFill>
                <a:schemeClr val="tx1"/>
              </a:solidFill>
              <a:round/>
              <a:headEnd/>
              <a:tailEnd/>
            </a:ln>
          </p:spPr>
          <p:txBody>
            <a:bodyPr/>
            <a:lstStyle/>
            <a:p>
              <a:endParaRPr lang="en-US"/>
            </a:p>
          </p:txBody>
        </p:sp>
        <p:sp>
          <p:nvSpPr>
            <p:cNvPr id="20" name="Oval 18"/>
            <p:cNvSpPr>
              <a:spLocks noChangeArrowheads="1"/>
            </p:cNvSpPr>
            <p:nvPr/>
          </p:nvSpPr>
          <p:spPr bwMode="auto">
            <a:xfrm>
              <a:off x="652" y="1571"/>
              <a:ext cx="56" cy="56"/>
            </a:xfrm>
            <a:prstGeom prst="ellipse">
              <a:avLst/>
            </a:prstGeom>
            <a:noFill/>
            <a:ln w="9525">
              <a:solidFill>
                <a:schemeClr val="tx1"/>
              </a:solidFill>
              <a:round/>
              <a:headEnd/>
              <a:tailEnd/>
            </a:ln>
          </p:spPr>
          <p:txBody>
            <a:bodyPr wrap="none" anchor="ctr"/>
            <a:lstStyle/>
            <a:p>
              <a:endParaRPr lang="en-US"/>
            </a:p>
          </p:txBody>
        </p:sp>
        <p:sp>
          <p:nvSpPr>
            <p:cNvPr id="21" name="Line 19"/>
            <p:cNvSpPr>
              <a:spLocks noChangeShapeType="1"/>
            </p:cNvSpPr>
            <p:nvPr/>
          </p:nvSpPr>
          <p:spPr bwMode="auto">
            <a:xfrm>
              <a:off x="541" y="1955"/>
              <a:ext cx="156" cy="0"/>
            </a:xfrm>
            <a:prstGeom prst="line">
              <a:avLst/>
            </a:prstGeom>
            <a:noFill/>
            <a:ln w="9525">
              <a:solidFill>
                <a:schemeClr val="tx1"/>
              </a:solidFill>
              <a:round/>
              <a:headEnd/>
              <a:tailEnd/>
            </a:ln>
          </p:spPr>
          <p:txBody>
            <a:bodyPr/>
            <a:lstStyle/>
            <a:p>
              <a:endParaRPr lang="en-US"/>
            </a:p>
          </p:txBody>
        </p:sp>
        <p:sp>
          <p:nvSpPr>
            <p:cNvPr id="22" name="Line 20"/>
            <p:cNvSpPr>
              <a:spLocks noChangeShapeType="1"/>
            </p:cNvSpPr>
            <p:nvPr/>
          </p:nvSpPr>
          <p:spPr bwMode="auto">
            <a:xfrm flipH="1">
              <a:off x="596" y="1599"/>
              <a:ext cx="0" cy="355"/>
            </a:xfrm>
            <a:prstGeom prst="line">
              <a:avLst/>
            </a:prstGeom>
            <a:noFill/>
            <a:ln w="9525">
              <a:solidFill>
                <a:schemeClr val="tx1"/>
              </a:solidFill>
              <a:round/>
              <a:headEnd/>
              <a:tailEnd/>
            </a:ln>
          </p:spPr>
          <p:txBody>
            <a:bodyPr/>
            <a:lstStyle/>
            <a:p>
              <a:endParaRPr lang="en-US"/>
            </a:p>
          </p:txBody>
        </p:sp>
        <p:sp>
          <p:nvSpPr>
            <p:cNvPr id="23" name="Line 21"/>
            <p:cNvSpPr>
              <a:spLocks noChangeShapeType="1"/>
            </p:cNvSpPr>
            <p:nvPr/>
          </p:nvSpPr>
          <p:spPr bwMode="auto">
            <a:xfrm>
              <a:off x="601" y="1592"/>
              <a:ext cx="52" cy="0"/>
            </a:xfrm>
            <a:prstGeom prst="line">
              <a:avLst/>
            </a:prstGeom>
            <a:noFill/>
            <a:ln w="9525">
              <a:solidFill>
                <a:schemeClr val="tx1"/>
              </a:solidFill>
              <a:round/>
              <a:headEnd/>
              <a:tailEnd/>
            </a:ln>
          </p:spPr>
          <p:txBody>
            <a:bodyPr/>
            <a:lstStyle/>
            <a:p>
              <a:endParaRPr lang="en-US"/>
            </a:p>
          </p:txBody>
        </p:sp>
        <p:sp>
          <p:nvSpPr>
            <p:cNvPr id="24" name="Text Box 22"/>
            <p:cNvSpPr txBox="1">
              <a:spLocks noChangeArrowheads="1"/>
            </p:cNvSpPr>
            <p:nvPr/>
          </p:nvSpPr>
          <p:spPr bwMode="auto">
            <a:xfrm>
              <a:off x="230" y="1747"/>
              <a:ext cx="330" cy="250"/>
            </a:xfrm>
            <a:prstGeom prst="rect">
              <a:avLst/>
            </a:prstGeom>
            <a:noFill/>
            <a:ln w="9525">
              <a:noFill/>
              <a:miter lim="800000"/>
              <a:headEnd/>
              <a:tailEnd/>
            </a:ln>
          </p:spPr>
          <p:txBody>
            <a:bodyPr wrap="none">
              <a:spAutoFit/>
            </a:bodyPr>
            <a:lstStyle/>
            <a:p>
              <a:r>
                <a:rPr lang="de-DE" sz="2000"/>
                <a:t>din</a:t>
              </a:r>
              <a:endParaRPr lang="en-US" sz="2000"/>
            </a:p>
          </p:txBody>
        </p:sp>
        <p:sp>
          <p:nvSpPr>
            <p:cNvPr id="25" name="Text Box 23"/>
            <p:cNvSpPr txBox="1">
              <a:spLocks noChangeArrowheads="1"/>
            </p:cNvSpPr>
            <p:nvPr/>
          </p:nvSpPr>
          <p:spPr bwMode="auto">
            <a:xfrm>
              <a:off x="602" y="2202"/>
              <a:ext cx="535" cy="250"/>
            </a:xfrm>
            <a:prstGeom prst="rect">
              <a:avLst/>
            </a:prstGeom>
            <a:noFill/>
            <a:ln w="9525">
              <a:noFill/>
              <a:miter lim="800000"/>
              <a:headEnd/>
              <a:tailEnd/>
            </a:ln>
          </p:spPr>
          <p:txBody>
            <a:bodyPr wrap="none">
              <a:spAutoFit/>
            </a:bodyPr>
            <a:lstStyle/>
            <a:p>
              <a:r>
                <a:rPr lang="de-DE" sz="2000"/>
                <a:t>powlo</a:t>
              </a:r>
              <a:endParaRPr lang="en-US" sz="2000"/>
            </a:p>
          </p:txBody>
        </p:sp>
        <p:sp>
          <p:nvSpPr>
            <p:cNvPr id="26" name="Text Box 24"/>
            <p:cNvSpPr txBox="1">
              <a:spLocks noChangeArrowheads="1"/>
            </p:cNvSpPr>
            <p:nvPr/>
          </p:nvSpPr>
          <p:spPr bwMode="auto">
            <a:xfrm>
              <a:off x="584" y="1068"/>
              <a:ext cx="535" cy="250"/>
            </a:xfrm>
            <a:prstGeom prst="rect">
              <a:avLst/>
            </a:prstGeom>
            <a:noFill/>
            <a:ln w="9525">
              <a:noFill/>
              <a:miter lim="800000"/>
              <a:headEnd/>
              <a:tailEnd/>
            </a:ln>
          </p:spPr>
          <p:txBody>
            <a:bodyPr wrap="none">
              <a:spAutoFit/>
            </a:bodyPr>
            <a:lstStyle/>
            <a:p>
              <a:r>
                <a:rPr lang="de-DE" sz="2000"/>
                <a:t>powhi</a:t>
              </a:r>
              <a:endParaRPr lang="en-US" sz="2000"/>
            </a:p>
          </p:txBody>
        </p:sp>
        <p:sp>
          <p:nvSpPr>
            <p:cNvPr id="27" name="Text Box 25"/>
            <p:cNvSpPr txBox="1">
              <a:spLocks noChangeArrowheads="1"/>
            </p:cNvSpPr>
            <p:nvPr/>
          </p:nvSpPr>
          <p:spPr bwMode="auto">
            <a:xfrm>
              <a:off x="872" y="1559"/>
              <a:ext cx="427" cy="250"/>
            </a:xfrm>
            <a:prstGeom prst="rect">
              <a:avLst/>
            </a:prstGeom>
            <a:noFill/>
            <a:ln w="9525">
              <a:noFill/>
              <a:miter lim="800000"/>
              <a:headEnd/>
              <a:tailEnd/>
            </a:ln>
          </p:spPr>
          <p:txBody>
            <a:bodyPr wrap="none">
              <a:spAutoFit/>
            </a:bodyPr>
            <a:lstStyle/>
            <a:p>
              <a:r>
                <a:rPr lang="de-DE" sz="2000"/>
                <a:t>dout</a:t>
              </a:r>
              <a:endParaRPr lang="en-US" sz="2000"/>
            </a:p>
          </p:txBody>
        </p:sp>
        <p:sp>
          <p:nvSpPr>
            <p:cNvPr id="28" name="Line 26"/>
            <p:cNvSpPr>
              <a:spLocks noChangeShapeType="1"/>
            </p:cNvSpPr>
            <p:nvPr/>
          </p:nvSpPr>
          <p:spPr bwMode="auto">
            <a:xfrm>
              <a:off x="829" y="1794"/>
              <a:ext cx="126" cy="0"/>
            </a:xfrm>
            <a:prstGeom prst="line">
              <a:avLst/>
            </a:prstGeom>
            <a:noFill/>
            <a:ln w="9525">
              <a:solidFill>
                <a:schemeClr val="tx1"/>
              </a:solidFill>
              <a:round/>
              <a:headEnd/>
              <a:tailEnd/>
            </a:ln>
          </p:spPr>
          <p:txBody>
            <a:bodyPr/>
            <a:lstStyle/>
            <a:p>
              <a:endParaRPr lang="en-US"/>
            </a:p>
          </p:txBody>
        </p:sp>
      </p:grpSp>
      <p:sp>
        <p:nvSpPr>
          <p:cNvPr id="29" name="Line 27"/>
          <p:cNvSpPr>
            <a:spLocks noChangeShapeType="1"/>
          </p:cNvSpPr>
          <p:nvPr/>
        </p:nvSpPr>
        <p:spPr bwMode="auto">
          <a:xfrm flipH="1">
            <a:off x="4498975" y="2733675"/>
            <a:ext cx="3219450" cy="2259013"/>
          </a:xfrm>
          <a:prstGeom prst="line">
            <a:avLst/>
          </a:prstGeom>
          <a:noFill/>
          <a:ln w="9525">
            <a:solidFill>
              <a:srgbClr val="FF3300"/>
            </a:solidFill>
            <a:prstDash val="dash"/>
            <a:round/>
            <a:headEnd/>
            <a:tailEnd type="triangle" w="med" len="med"/>
          </a:ln>
        </p:spPr>
        <p:txBody>
          <a:bodyPr/>
          <a:lstStyle/>
          <a:p>
            <a:endParaRPr lang="en-US"/>
          </a:p>
        </p:txBody>
      </p:sp>
      <p:sp>
        <p:nvSpPr>
          <p:cNvPr id="30" name="Line 28"/>
          <p:cNvSpPr>
            <a:spLocks noChangeShapeType="1"/>
          </p:cNvSpPr>
          <p:nvPr/>
        </p:nvSpPr>
        <p:spPr bwMode="auto">
          <a:xfrm flipH="1" flipV="1">
            <a:off x="4492625" y="2708275"/>
            <a:ext cx="3273425" cy="595313"/>
          </a:xfrm>
          <a:prstGeom prst="line">
            <a:avLst/>
          </a:prstGeom>
          <a:noFill/>
          <a:ln w="9525">
            <a:solidFill>
              <a:srgbClr val="FF3300"/>
            </a:solidFill>
            <a:prstDash val="dash"/>
            <a:round/>
            <a:headEnd/>
            <a:tailEnd type="triangle" w="med" len="med"/>
          </a:ln>
        </p:spPr>
        <p:txBody>
          <a:bodyPr/>
          <a:lstStyle/>
          <a:p>
            <a:endParaRPr lang="en-US"/>
          </a:p>
        </p:txBody>
      </p:sp>
      <p:sp>
        <p:nvSpPr>
          <p:cNvPr id="31" name="Text Box 29"/>
          <p:cNvSpPr txBox="1">
            <a:spLocks noChangeArrowheads="1"/>
          </p:cNvSpPr>
          <p:nvPr/>
        </p:nvSpPr>
        <p:spPr bwMode="auto">
          <a:xfrm>
            <a:off x="6729413" y="4957763"/>
            <a:ext cx="2200275" cy="1314450"/>
          </a:xfrm>
          <a:prstGeom prst="rect">
            <a:avLst/>
          </a:prstGeom>
          <a:noFill/>
          <a:ln w="9525">
            <a:noFill/>
            <a:miter lim="800000"/>
            <a:headEnd/>
            <a:tailEnd/>
          </a:ln>
        </p:spPr>
        <p:txBody>
          <a:bodyPr>
            <a:spAutoFit/>
          </a:bodyPr>
          <a:lstStyle/>
          <a:p>
            <a:pPr>
              <a:spcBef>
                <a:spcPct val="50000"/>
              </a:spcBef>
            </a:pPr>
            <a:r>
              <a:rPr lang="de-DE" sz="1600"/>
              <a:t>© Mosis (</a:t>
            </a:r>
            <a:r>
              <a:rPr lang="en-US" sz="1600"/>
              <a:t>http://www.</a:t>
            </a:r>
            <a:r>
              <a:rPr lang="de-DE" sz="1600"/>
              <a:t> </a:t>
            </a:r>
            <a:r>
              <a:rPr lang="en-US" sz="1600"/>
              <a:t>mosis.org/Technical/</a:t>
            </a:r>
            <a:r>
              <a:rPr lang="de-DE" sz="1600"/>
              <a:t/>
            </a:r>
            <a:br>
              <a:rPr lang="de-DE" sz="1600"/>
            </a:br>
            <a:r>
              <a:rPr lang="en-US" sz="1600"/>
              <a:t>Designsupport/</a:t>
            </a:r>
            <a:r>
              <a:rPr lang="de-DE" sz="1600"/>
              <a:t/>
            </a:r>
            <a:br>
              <a:rPr lang="de-DE" sz="1600"/>
            </a:br>
            <a:r>
              <a:rPr lang="en-US" sz="1600"/>
              <a:t>polyflowC.html</a:t>
            </a:r>
            <a:r>
              <a:rPr lang="de-DE" sz="1600"/>
              <a:t>);</a:t>
            </a:r>
            <a:br>
              <a:rPr lang="de-DE" sz="1600"/>
            </a:br>
            <a:r>
              <a:rPr lang="de-DE" sz="1600"/>
              <a:t>Tool: Cadence</a:t>
            </a:r>
            <a:endParaRPr lang="en-US" sz="1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de-DE" dirty="0" smtClean="0"/>
              <a:t>Process Models</a:t>
            </a:r>
            <a:endParaRPr lang="en-US" dirty="0"/>
          </a:p>
        </p:txBody>
      </p:sp>
      <p:sp>
        <p:nvSpPr>
          <p:cNvPr id="4" name="Content Placeholder 3"/>
          <p:cNvSpPr>
            <a:spLocks noGrp="1"/>
          </p:cNvSpPr>
          <p:nvPr>
            <p:ph idx="1"/>
          </p:nvPr>
        </p:nvSpPr>
        <p:spPr>
          <a:xfrm>
            <a:off x="457200" y="1028701"/>
            <a:ext cx="8229600" cy="1257299"/>
          </a:xfrm>
        </p:spPr>
        <p:txBody>
          <a:bodyPr>
            <a:normAutofit fontScale="85000" lnSpcReduction="20000"/>
          </a:bodyPr>
          <a:lstStyle/>
          <a:p>
            <a:pPr>
              <a:defRPr/>
            </a:pPr>
            <a:r>
              <a:rPr lang="de-DE" dirty="0" smtClean="0"/>
              <a:t>Model of fabrication process</a:t>
            </a:r>
          </a:p>
          <a:p>
            <a:pPr>
              <a:defRPr/>
            </a:pPr>
            <a:r>
              <a:rPr lang="de-DE" dirty="0" smtClean="0"/>
              <a:t>Example [IMEC]: Doping as a function of the distance from the surface</a:t>
            </a:r>
            <a:endParaRPr lang="en-US" dirty="0"/>
          </a:p>
        </p:txBody>
      </p:sp>
      <p:sp>
        <p:nvSpPr>
          <p:cNvPr id="2" name="Slide Number Placeholder 1"/>
          <p:cNvSpPr>
            <a:spLocks noGrp="1"/>
          </p:cNvSpPr>
          <p:nvPr>
            <p:ph type="sldNum" sz="quarter" idx="12"/>
          </p:nvPr>
        </p:nvSpPr>
        <p:spPr/>
        <p:txBody>
          <a:bodyPr/>
          <a:lstStyle/>
          <a:p>
            <a:fld id="{A13A2B9E-B16C-4C43-A38A-022099A1C25F}" type="slidenum">
              <a:rPr lang="en-US" smtClean="0"/>
              <a:pPr/>
              <a:t>64</a:t>
            </a:fld>
            <a:endParaRPr lang="en-US"/>
          </a:p>
        </p:txBody>
      </p:sp>
      <p:grpSp>
        <p:nvGrpSpPr>
          <p:cNvPr id="11" name="Group 10"/>
          <p:cNvGrpSpPr/>
          <p:nvPr/>
        </p:nvGrpSpPr>
        <p:grpSpPr>
          <a:xfrm>
            <a:off x="914400" y="2400300"/>
            <a:ext cx="7681913" cy="4264025"/>
            <a:chOff x="914400" y="2400300"/>
            <a:chExt cx="7681913" cy="4264025"/>
          </a:xfrm>
        </p:grpSpPr>
        <p:pic>
          <p:nvPicPr>
            <p:cNvPr id="5" name="Picture 4"/>
            <p:cNvPicPr>
              <a:picLocks noChangeAspect="1" noChangeArrowheads="1"/>
            </p:cNvPicPr>
            <p:nvPr/>
          </p:nvPicPr>
          <p:blipFill>
            <a:blip r:embed="rId2" cstate="print"/>
            <a:srcRect l="1181" t="7013" r="2953" b="16980"/>
            <a:stretch>
              <a:fillRect/>
            </a:stretch>
          </p:blipFill>
          <p:spPr bwMode="auto">
            <a:xfrm>
              <a:off x="914400" y="2400300"/>
              <a:ext cx="6723063" cy="4264025"/>
            </a:xfrm>
            <a:prstGeom prst="rect">
              <a:avLst/>
            </a:prstGeom>
            <a:noFill/>
            <a:ln w="9525">
              <a:noFill/>
              <a:miter lim="800000"/>
              <a:headEnd/>
              <a:tailEnd/>
            </a:ln>
          </p:spPr>
        </p:pic>
        <p:sp>
          <p:nvSpPr>
            <p:cNvPr id="6" name="Text Box 5"/>
            <p:cNvSpPr txBox="1">
              <a:spLocks noChangeArrowheads="1"/>
            </p:cNvSpPr>
            <p:nvPr/>
          </p:nvSpPr>
          <p:spPr bwMode="auto">
            <a:xfrm>
              <a:off x="6400800" y="3886200"/>
              <a:ext cx="2195513" cy="457200"/>
            </a:xfrm>
            <a:prstGeom prst="rect">
              <a:avLst/>
            </a:prstGeom>
            <a:solidFill>
              <a:schemeClr val="bg1"/>
            </a:solidFill>
            <a:ln w="9525">
              <a:noFill/>
              <a:miter lim="800000"/>
              <a:headEnd/>
              <a:tailEnd/>
            </a:ln>
          </p:spPr>
          <p:txBody>
            <a:bodyPr>
              <a:spAutoFit/>
            </a:bodyPr>
            <a:lstStyle/>
            <a:p>
              <a:pPr>
                <a:spcBef>
                  <a:spcPct val="50000"/>
                </a:spcBef>
              </a:pPr>
              <a:r>
                <a:rPr lang="de-DE" sz="2400" dirty="0">
                  <a:solidFill>
                    <a:srgbClr val="0000FF"/>
                  </a:solidFill>
                </a:rPr>
                <a:t>Simulated</a:t>
              </a:r>
              <a:endParaRPr lang="en-US" sz="2400" dirty="0">
                <a:solidFill>
                  <a:srgbClr val="0000FF"/>
                </a:solidFill>
              </a:endParaRPr>
            </a:p>
          </p:txBody>
        </p:sp>
        <p:sp>
          <p:nvSpPr>
            <p:cNvPr id="7" name="Line 6"/>
            <p:cNvSpPr>
              <a:spLocks noChangeShapeType="1"/>
            </p:cNvSpPr>
            <p:nvPr/>
          </p:nvSpPr>
          <p:spPr bwMode="auto">
            <a:xfrm flipH="1">
              <a:off x="5715000" y="4114800"/>
              <a:ext cx="641350" cy="109538"/>
            </a:xfrm>
            <a:prstGeom prst="line">
              <a:avLst/>
            </a:prstGeom>
            <a:noFill/>
            <a:ln w="9525">
              <a:solidFill>
                <a:schemeClr val="tx1"/>
              </a:solidFill>
              <a:round/>
              <a:headEnd/>
              <a:tailEnd type="triangle" w="med" len="med"/>
            </a:ln>
          </p:spPr>
          <p:txBody>
            <a:bodyPr/>
            <a:lstStyle/>
            <a:p>
              <a:endParaRPr lang="en-US"/>
            </a:p>
          </p:txBody>
        </p:sp>
        <p:sp>
          <p:nvSpPr>
            <p:cNvPr id="8" name="Rectangle 7"/>
            <p:cNvSpPr>
              <a:spLocks noChangeArrowheads="1"/>
            </p:cNvSpPr>
            <p:nvPr/>
          </p:nvSpPr>
          <p:spPr bwMode="auto">
            <a:xfrm>
              <a:off x="5562600" y="2781300"/>
              <a:ext cx="1773238" cy="695325"/>
            </a:xfrm>
            <a:prstGeom prst="rect">
              <a:avLst/>
            </a:prstGeom>
            <a:solidFill>
              <a:schemeClr val="bg1"/>
            </a:solidFill>
            <a:ln w="9525">
              <a:noFill/>
              <a:miter lim="800000"/>
              <a:headEnd/>
              <a:tailEnd/>
            </a:ln>
          </p:spPr>
          <p:txBody>
            <a:bodyPr wrap="none" anchor="ctr"/>
            <a:lstStyle/>
            <a:p>
              <a:endParaRPr lang="en-US"/>
            </a:p>
          </p:txBody>
        </p:sp>
        <p:sp>
          <p:nvSpPr>
            <p:cNvPr id="9" name="Text Box 8"/>
            <p:cNvSpPr txBox="1">
              <a:spLocks noChangeArrowheads="1"/>
            </p:cNvSpPr>
            <p:nvPr/>
          </p:nvSpPr>
          <p:spPr bwMode="auto">
            <a:xfrm>
              <a:off x="3657600" y="4572000"/>
              <a:ext cx="2195513" cy="457200"/>
            </a:xfrm>
            <a:prstGeom prst="rect">
              <a:avLst/>
            </a:prstGeom>
            <a:solidFill>
              <a:schemeClr val="bg1"/>
            </a:solidFill>
            <a:ln w="9525">
              <a:noFill/>
              <a:miter lim="800000"/>
              <a:headEnd/>
              <a:tailEnd/>
            </a:ln>
          </p:spPr>
          <p:txBody>
            <a:bodyPr>
              <a:spAutoFit/>
            </a:bodyPr>
            <a:lstStyle/>
            <a:p>
              <a:pPr>
                <a:spcBef>
                  <a:spcPct val="50000"/>
                </a:spcBef>
              </a:pPr>
              <a:r>
                <a:rPr lang="de-DE" sz="2400">
                  <a:solidFill>
                    <a:srgbClr val="0000FF"/>
                  </a:solidFill>
                </a:rPr>
                <a:t>Measured</a:t>
              </a:r>
              <a:endParaRPr lang="en-US" sz="2400">
                <a:solidFill>
                  <a:srgbClr val="0000FF"/>
                </a:solidFill>
              </a:endParaRPr>
            </a:p>
          </p:txBody>
        </p:sp>
        <p:sp>
          <p:nvSpPr>
            <p:cNvPr id="10" name="Line 9"/>
            <p:cNvSpPr>
              <a:spLocks noChangeShapeType="1"/>
            </p:cNvSpPr>
            <p:nvPr/>
          </p:nvSpPr>
          <p:spPr bwMode="auto">
            <a:xfrm flipV="1">
              <a:off x="4419600" y="3810000"/>
              <a:ext cx="255588" cy="62230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A2B9E-B16C-4C43-A38A-022099A1C25F}" type="slidenum">
              <a:rPr lang="en-US" smtClean="0"/>
              <a:pPr/>
              <a:t>7</a:t>
            </a:fld>
            <a:endParaRPr lang="en-US"/>
          </a:p>
        </p:txBody>
      </p:sp>
      <p:graphicFrame>
        <p:nvGraphicFramePr>
          <p:cNvPr id="3" name="Group 53"/>
          <p:cNvGraphicFramePr>
            <a:graphicFrameLocks noGrp="1"/>
          </p:cNvGraphicFramePr>
          <p:nvPr/>
        </p:nvGraphicFramePr>
        <p:xfrm>
          <a:off x="567498" y="980065"/>
          <a:ext cx="8497887" cy="5175690"/>
        </p:xfrm>
        <a:graphic>
          <a:graphicData uri="http://schemas.openxmlformats.org/drawingml/2006/table">
            <a:tbl>
              <a:tblPr/>
              <a:tblGrid>
                <a:gridCol w="2592387"/>
                <a:gridCol w="1657350"/>
                <a:gridCol w="2124075"/>
                <a:gridCol w="2124075"/>
              </a:tblGrid>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Communication/</a:t>
                      </a:r>
                      <a:br>
                        <a:rPr kumimoji="0" lang="en-US" sz="2000" b="1" i="0" u="none" strike="noStrike" cap="none" normalizeH="0" baseline="0" dirty="0" smtClean="0">
                          <a:ln>
                            <a:noFill/>
                          </a:ln>
                          <a:solidFill>
                            <a:schemeClr val="tx1"/>
                          </a:solidFill>
                          <a:effectLst/>
                          <a:latin typeface="Arial" charset="0"/>
                        </a:rPr>
                      </a:br>
                      <a:r>
                        <a:rPr kumimoji="0" lang="en-US" sz="2000" b="1" i="0" u="none" strike="noStrike" cap="none" normalizeH="0" baseline="0" dirty="0" smtClean="0">
                          <a:ln>
                            <a:noFill/>
                          </a:ln>
                          <a:solidFill>
                            <a:schemeClr val="tx1"/>
                          </a:solidFill>
                          <a:effectLst/>
                          <a:latin typeface="Arial" charset="0"/>
                        </a:rPr>
                        <a:t>local computations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Shared 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Message passing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Synchronous     |   Asynchronous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Undefined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Plain text, use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    (Message) sequence charts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Communicating finite state machines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StateCharts</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dirty="0" smtClean="0">
                          <a:latin typeface="Arial" pitchFamily="34" charset="0"/>
                          <a:cs typeface="Arial" pitchFamily="34" charset="0"/>
                        </a:rPr>
                        <a:t>Specification and Description Lang. (</a:t>
                      </a:r>
                      <a:r>
                        <a:rPr kumimoji="0" lang="en-US" sz="2000" b="0" i="0" u="none" strike="noStrike" cap="none" normalizeH="0" baseline="0" dirty="0" smtClean="0">
                          <a:ln>
                            <a:noFill/>
                          </a:ln>
                          <a:solidFill>
                            <a:schemeClr val="tx1"/>
                          </a:solidFill>
                          <a:effectLst/>
                          <a:latin typeface="Arial" pitchFamily="34" charset="0"/>
                          <a:cs typeface="Arial" pitchFamily="34" charset="0"/>
                        </a:rPr>
                        <a:t>SDL)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Data flow</a:t>
                      </a:r>
                      <a:endParaRPr kumimoji="0" lang="en-US" sz="2000" b="0" i="0" u="none" strike="noStrike" cap="none" normalizeH="0" baseline="0" dirty="0" smtClean="0">
                        <a:ln>
                          <a:noFill/>
                        </a:ln>
                        <a:solidFill>
                          <a:schemeClr val="tx1"/>
                        </a:solidFill>
                        <a:effectLst/>
                        <a:latin typeface="Arial" charset="0"/>
                        <a:sym typeface="Symbol" pitchFamily="18" charset="2"/>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(Not useful)</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Kahn networks, SDF</a:t>
                      </a: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sym typeface="Symbol" pitchFamily="18" charset="2"/>
                        </a:rPr>
                        <a:t>Petri nets</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C/E nets, P/T nets, …</a:t>
                      </a: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1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Discrete event (DE)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VHDL*, Verilog*, SystemC*,</a:t>
                      </a: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Only experimental systems, e.g. distributed DE in Ptolemy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Imperative (Von-Neumann)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 C++, Java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 C++, Java with libraries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CSP, ADA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 name="TextBox 3"/>
          <p:cNvSpPr txBox="1"/>
          <p:nvPr/>
        </p:nvSpPr>
        <p:spPr>
          <a:xfrm>
            <a:off x="4343400" y="391205"/>
            <a:ext cx="2207784" cy="461665"/>
          </a:xfrm>
          <a:prstGeom prst="rect">
            <a:avLst/>
          </a:prstGeom>
          <a:noFill/>
        </p:spPr>
        <p:txBody>
          <a:bodyPr wrap="none" rtlCol="0">
            <a:spAutoFit/>
          </a:bodyPr>
          <a:lstStyle/>
          <a:p>
            <a:r>
              <a:rPr lang="en-US" sz="2400" b="1" dirty="0" smtClean="0">
                <a:solidFill>
                  <a:srgbClr val="FF0000"/>
                </a:solidFill>
              </a:rPr>
              <a:t>Communication</a:t>
            </a:r>
            <a:endParaRPr lang="en-US" sz="2400" b="1" dirty="0">
              <a:solidFill>
                <a:srgbClr val="FF0000"/>
              </a:solidFill>
            </a:endParaRPr>
          </a:p>
        </p:txBody>
      </p:sp>
      <p:sp>
        <p:nvSpPr>
          <p:cNvPr id="5" name="TextBox 4"/>
          <p:cNvSpPr txBox="1"/>
          <p:nvPr/>
        </p:nvSpPr>
        <p:spPr>
          <a:xfrm rot="16200000">
            <a:off x="-590966" y="3796316"/>
            <a:ext cx="1860317" cy="461665"/>
          </a:xfrm>
          <a:prstGeom prst="rect">
            <a:avLst/>
          </a:prstGeom>
          <a:noFill/>
        </p:spPr>
        <p:txBody>
          <a:bodyPr wrap="none" rtlCol="0">
            <a:spAutoFit/>
          </a:bodyPr>
          <a:lstStyle/>
          <a:p>
            <a:r>
              <a:rPr lang="en-US" sz="2400" b="1" dirty="0" smtClean="0">
                <a:solidFill>
                  <a:srgbClr val="FF0000"/>
                </a:solidFill>
              </a:rPr>
              <a:t>Computation</a:t>
            </a:r>
            <a:endParaRPr lang="en-US" sz="24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85900"/>
            <a:ext cx="8229600" cy="4640263"/>
          </a:xfrm>
        </p:spPr>
        <p:txBody>
          <a:bodyPr>
            <a:normAutofit fontScale="92500" lnSpcReduction="10000"/>
          </a:bodyPr>
          <a:lstStyle/>
          <a:p>
            <a:pPr lvl="0">
              <a:defRPr/>
            </a:pPr>
            <a:r>
              <a:rPr lang="en-US" dirty="0" smtClean="0"/>
              <a:t>State-oriented models</a:t>
            </a:r>
          </a:p>
          <a:p>
            <a:pPr lvl="1" fontAlgn="t">
              <a:defRPr/>
            </a:pPr>
            <a:r>
              <a:rPr lang="en-US" dirty="0" smtClean="0">
                <a:solidFill>
                  <a:srgbClr val="FF0000"/>
                </a:solidFill>
              </a:rPr>
              <a:t>State Transition Diagrams (STD)/ Finite State Machines (FSM)</a:t>
            </a:r>
          </a:p>
          <a:p>
            <a:pPr lvl="1" fontAlgn="t">
              <a:defRPr/>
            </a:pPr>
            <a:r>
              <a:rPr lang="en-US" dirty="0" smtClean="0"/>
              <a:t>Petri Nets (PN)</a:t>
            </a:r>
          </a:p>
          <a:p>
            <a:pPr lvl="0" fontAlgn="t">
              <a:defRPr/>
            </a:pPr>
            <a:r>
              <a:rPr lang="en-US" dirty="0" smtClean="0"/>
              <a:t>Activity oriented models</a:t>
            </a:r>
          </a:p>
          <a:p>
            <a:pPr lvl="1" fontAlgn="t">
              <a:defRPr/>
            </a:pPr>
            <a:r>
              <a:rPr lang="en-US" dirty="0" smtClean="0"/>
              <a:t>Data flow graphs (DFG)</a:t>
            </a:r>
          </a:p>
          <a:p>
            <a:pPr fontAlgn="t">
              <a:defRPr/>
            </a:pPr>
            <a:r>
              <a:rPr lang="en-US" dirty="0" smtClean="0"/>
              <a:t>Process-based models</a:t>
            </a:r>
          </a:p>
          <a:p>
            <a:pPr marL="800100" lvl="1" indent="-342900" fontAlgn="t">
              <a:buFont typeface="Arial" pitchFamily="34" charset="0"/>
              <a:buChar char="•"/>
              <a:defRPr/>
            </a:pPr>
            <a:r>
              <a:rPr lang="en-US" sz="3200" dirty="0" smtClean="0"/>
              <a:t>Kahn Process Networks (KPN)</a:t>
            </a:r>
          </a:p>
          <a:p>
            <a:pPr lvl="0" fontAlgn="t">
              <a:defRPr/>
            </a:pPr>
            <a:r>
              <a:rPr lang="en-US" dirty="0" smtClean="0"/>
              <a:t>Heterogeneous models</a:t>
            </a:r>
          </a:p>
          <a:p>
            <a:pPr lvl="1" fontAlgn="t">
              <a:defRPr/>
            </a:pPr>
            <a:r>
              <a:rPr lang="en-US" dirty="0" smtClean="0"/>
              <a:t>Synchronous </a:t>
            </a:r>
            <a:r>
              <a:rPr lang="en-US" dirty="0" err="1" smtClean="0"/>
              <a:t>dataflows</a:t>
            </a:r>
            <a:r>
              <a:rPr lang="en-US" dirty="0" smtClean="0"/>
              <a:t> (SDF)</a:t>
            </a:r>
            <a:endParaRPr lang="en-US" dirty="0"/>
          </a:p>
        </p:txBody>
      </p:sp>
      <p:sp>
        <p:nvSpPr>
          <p:cNvPr id="4" name="Slide Number Placeholder 3"/>
          <p:cNvSpPr>
            <a:spLocks noGrp="1"/>
          </p:cNvSpPr>
          <p:nvPr>
            <p:ph type="sldNum" sz="quarter" idx="12"/>
          </p:nvPr>
        </p:nvSpPr>
        <p:spPr/>
        <p:txBody>
          <a:bodyPr/>
          <a:lstStyle/>
          <a:p>
            <a:fld id="{A13A2B9E-B16C-4C43-A38A-022099A1C25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3A2B9E-B16C-4C43-A38A-022099A1C25F}" type="slidenum">
              <a:rPr lang="en-US" smtClean="0"/>
              <a:pPr/>
              <a:t>9</a:t>
            </a:fld>
            <a:endParaRPr lang="en-US" dirty="0"/>
          </a:p>
        </p:txBody>
      </p:sp>
      <p:sp>
        <p:nvSpPr>
          <p:cNvPr id="5"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State Transition Diagrams (STD)/</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Finite State Machine (FSM)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190500" y="1600200"/>
            <a:ext cx="8686800" cy="4525963"/>
          </a:xfrm>
          <a:prstGeom prst="rect">
            <a:avLst/>
          </a:prstGeom>
        </p:spPr>
        <p:txBody>
          <a:bodyPr>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Help understand the behavioral aspect of the system.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Simple directed graphs with nodes denoting states &amp; arrows (labeled with triggers &amp; conditions) denoting transitions.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FF0000"/>
                </a:solidFill>
                <a:effectLst/>
                <a:uLnTx/>
                <a:uFillTx/>
                <a:latin typeface="+mn-lt"/>
                <a:ea typeface="+mn-ea"/>
                <a:cs typeface="+mn-cs"/>
              </a:rPr>
              <a:t>State</a:t>
            </a:r>
            <a:r>
              <a:rPr kumimoji="0" lang="en-US" sz="3200" b="0" i="0" u="none" strike="noStrike" kern="1200" cap="none" spc="0" normalizeH="0" baseline="0" noProof="0" smtClean="0">
                <a:ln>
                  <a:noFill/>
                </a:ln>
                <a:solidFill>
                  <a:schemeClr val="tx1"/>
                </a:solidFill>
                <a:effectLst/>
                <a:uLnTx/>
                <a:uFillTx/>
                <a:latin typeface="+mn-lt"/>
                <a:ea typeface="+mn-ea"/>
                <a:cs typeface="+mn-cs"/>
              </a:rPr>
              <a:t>: Represents a combination of different input values for a particular moment of time.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FF0000"/>
                </a:solidFill>
                <a:effectLst/>
                <a:uLnTx/>
                <a:uFillTx/>
                <a:latin typeface="+mn-lt"/>
                <a:ea typeface="+mn-ea"/>
                <a:cs typeface="+mn-cs"/>
              </a:rPr>
              <a:t>Transitions</a:t>
            </a:r>
            <a:r>
              <a:rPr kumimoji="0" lang="en-US" sz="3200" b="0" i="0" u="none" strike="noStrike" kern="1200" cap="none" spc="0" normalizeH="0" baseline="0" noProof="0" smtClean="0">
                <a:ln>
                  <a:noFill/>
                </a:ln>
                <a:solidFill>
                  <a:schemeClr val="tx1"/>
                </a:solidFill>
                <a:effectLst/>
                <a:uLnTx/>
                <a:uFillTx/>
                <a:latin typeface="+mn-lt"/>
                <a:ea typeface="+mn-ea"/>
                <a:cs typeface="+mn-cs"/>
              </a:rPr>
              <a:t>: Change of state depending on the input received.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5480</TotalTime>
  <Words>3709</Words>
  <Application>Microsoft Office PowerPoint</Application>
  <PresentationFormat>On-screen Show (4:3)</PresentationFormat>
  <Paragraphs>728</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ECE-777 System Level Design and Automation System modeling, models of computation</vt:lpstr>
      <vt:lpstr>Introduction</vt:lpstr>
      <vt:lpstr>Slide 3</vt:lpstr>
      <vt:lpstr>Slide 4</vt:lpstr>
      <vt:lpstr>Models and languages</vt:lpstr>
      <vt:lpstr>Models vs. Specification Languages</vt:lpstr>
      <vt:lpstr>Slide 7</vt:lpstr>
      <vt:lpstr>Outline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Data flow network</vt:lpstr>
      <vt:lpstr>Data flow graph (DFG)</vt:lpstr>
      <vt:lpstr>Control-flow graph (CFG) Also known as Flowcharts</vt:lpstr>
      <vt:lpstr>Sequence graph</vt:lpstr>
      <vt:lpstr>Sequence graph</vt:lpstr>
      <vt:lpstr>Remarks</vt:lpstr>
      <vt:lpstr>Summary of DF networks</vt:lpstr>
      <vt:lpstr>Further info</vt:lpstr>
      <vt:lpstr>Slide 29</vt:lpstr>
      <vt:lpstr>Kahn process networks</vt:lpstr>
      <vt:lpstr>Kahn processes</vt:lpstr>
      <vt:lpstr>Kahn process</vt:lpstr>
      <vt:lpstr>Kahn process</vt:lpstr>
      <vt:lpstr>Kahn system</vt:lpstr>
      <vt:lpstr>Determinacy</vt:lpstr>
      <vt:lpstr>Proof of Determinism</vt:lpstr>
      <vt:lpstr>Determinism</vt:lpstr>
      <vt:lpstr>Adding Nondeterminism</vt:lpstr>
      <vt:lpstr>Scheduling Kahn Networks</vt:lpstr>
      <vt:lpstr>Further info</vt:lpstr>
      <vt:lpstr>Slide 41</vt:lpstr>
      <vt:lpstr>Slide 42</vt:lpstr>
      <vt:lpstr>Slide 43</vt:lpstr>
      <vt:lpstr>Models of Computation</vt:lpstr>
      <vt:lpstr>Summary</vt:lpstr>
      <vt:lpstr>Levels of Hardware Modeling</vt:lpstr>
      <vt:lpstr>Slide 47</vt:lpstr>
      <vt:lpstr>System level</vt:lpstr>
      <vt:lpstr>Algorithmic Level</vt:lpstr>
      <vt:lpstr>Slide 50</vt:lpstr>
      <vt:lpstr>Instruction Level</vt:lpstr>
      <vt:lpstr>Slide 52</vt:lpstr>
      <vt:lpstr>Register Transfer Level (RTL)</vt:lpstr>
      <vt:lpstr>Slide 54</vt:lpstr>
      <vt:lpstr>Gate-level Models</vt:lpstr>
      <vt:lpstr>Slide 56</vt:lpstr>
      <vt:lpstr>Switch Level Models</vt:lpstr>
      <vt:lpstr>Slide 58</vt:lpstr>
      <vt:lpstr>Circuit Level Models: Example</vt:lpstr>
      <vt:lpstr>Slide 60</vt:lpstr>
      <vt:lpstr>Device Level</vt:lpstr>
      <vt:lpstr>Layout Models</vt:lpstr>
      <vt:lpstr>Layout Models: Example</vt:lpstr>
      <vt:lpstr>Process Models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470 Introduction</dc:title>
  <dc:creator>Cris Ababei</dc:creator>
  <cp:lastModifiedBy>CA</cp:lastModifiedBy>
  <cp:revision>1143</cp:revision>
  <dcterms:created xsi:type="dcterms:W3CDTF">2008-06-12T00:55:02Z</dcterms:created>
  <dcterms:modified xsi:type="dcterms:W3CDTF">2012-01-30T16:43:10Z</dcterms:modified>
</cp:coreProperties>
</file>