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29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7" r:id="rId20"/>
    <p:sldId id="281" r:id="rId21"/>
    <p:sldId id="275" r:id="rId22"/>
    <p:sldId id="276" r:id="rId23"/>
    <p:sldId id="278" r:id="rId24"/>
    <p:sldId id="279" r:id="rId25"/>
    <p:sldId id="280" r:id="rId26"/>
    <p:sldId id="282" r:id="rId27"/>
    <p:sldId id="285" r:id="rId28"/>
    <p:sldId id="286" r:id="rId29"/>
    <p:sldId id="287" r:id="rId30"/>
    <p:sldId id="288" r:id="rId31"/>
    <p:sldId id="289" r:id="rId32"/>
    <p:sldId id="283" r:id="rId33"/>
    <p:sldId id="284" r:id="rId34"/>
    <p:sldId id="290" r:id="rId3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6" autoAdjust="0"/>
    <p:restoredTop sz="93728" autoAdjust="0"/>
  </p:normalViewPr>
  <p:slideViewPr>
    <p:cSldViewPr>
      <p:cViewPr varScale="1">
        <p:scale>
          <a:sx n="70" d="100"/>
          <a:sy n="70" d="100"/>
        </p:scale>
        <p:origin x="-108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E3DBB7FE-423F-4975-A405-A8A6D95CD3FF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481442F0-1CBC-4733-A86F-64527292165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130AA264-657B-48E0-B868-2C77A720CD0D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B76B4E0-B26B-4415-9093-AF9A5E585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6B4E0-B26B-4415-9093-AF9A5E5855A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9359-BA39-4FF5-8F2D-51AE24F48850}" type="datetime1">
              <a:rPr lang="en-US" smtClean="0"/>
              <a:pPr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05100" y="6356350"/>
            <a:ext cx="4838700" cy="365125"/>
          </a:xfrm>
        </p:spPr>
        <p:txBody>
          <a:bodyPr/>
          <a:lstStyle>
            <a:lvl1pPr>
              <a:defRPr sz="1400"/>
            </a:lvl1pPr>
          </a:lstStyle>
          <a:p>
            <a:r>
              <a:rPr lang="en-US" dirty="0" err="1" smtClean="0"/>
              <a:t>ECE</a:t>
            </a:r>
            <a:r>
              <a:rPr lang="en-US" dirty="0" smtClean="0"/>
              <a:t> 470 (</a:t>
            </a:r>
            <a:r>
              <a:rPr lang="en-US" dirty="0" err="1" smtClean="0"/>
              <a:t>F08</a:t>
            </a:r>
            <a:r>
              <a:rPr lang="en-US" dirty="0" smtClean="0"/>
              <a:t>) - Digital Design II - © </a:t>
            </a:r>
            <a:r>
              <a:rPr lang="en-US" dirty="0" err="1" smtClean="0"/>
              <a:t>Cristinel</a:t>
            </a:r>
            <a:r>
              <a:rPr lang="en-US" dirty="0" smtClean="0"/>
              <a:t> </a:t>
            </a:r>
            <a:r>
              <a:rPr lang="en-US" dirty="0" err="1" smtClean="0"/>
              <a:t>Ababei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fld id="{A13A2B9E-B16C-4C43-A38A-022099A1C25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3205F-9B91-4848-8C68-7365660F3243}" type="datetime1">
              <a:rPr lang="en-US" smtClean="0"/>
              <a:pPr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470 (F08) - Digital Design II - © Cristinel Ababei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2B9E-B16C-4C43-A38A-022099A1C2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6D8A1-7F32-4CAB-ABEF-B8CF32E512DE}" type="datetime1">
              <a:rPr lang="en-US" smtClean="0"/>
              <a:pPr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470 (F08) - Digital Design II - © Cristinel Ababei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2B9E-B16C-4C43-A38A-022099A1C2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27ED6-210F-42E6-BB44-F13950AB4587}" type="datetime1">
              <a:rPr lang="en-US" smtClean="0"/>
              <a:pPr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05100" y="6356350"/>
            <a:ext cx="4914900" cy="365125"/>
          </a:xfrm>
        </p:spPr>
        <p:txBody>
          <a:bodyPr/>
          <a:lstStyle>
            <a:lvl1pPr>
              <a:defRPr sz="1400"/>
            </a:lvl1pPr>
          </a:lstStyle>
          <a:p>
            <a:r>
              <a:rPr lang="en-US" smtClean="0"/>
              <a:t>ECE 470 (F08) - Digital Design II - © Cristinel Ababei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fld id="{A13A2B9E-B16C-4C43-A38A-022099A1C25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DB1A-F10E-4097-B69D-21385E637CCD}" type="datetime1">
              <a:rPr lang="en-US" smtClean="0"/>
              <a:pPr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470 (F08) - Digital Design II - © Cristinel Ababei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2B9E-B16C-4C43-A38A-022099A1C2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82F5E-3CFC-4FA1-BC54-3ED5922E14FC}" type="datetime1">
              <a:rPr lang="en-US" smtClean="0"/>
              <a:pPr/>
              <a:t>2/8/2012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470 (F08) - Digital Design II - © Cristinel Ababei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2B9E-B16C-4C43-A38A-022099A1C2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7C110-38CE-4BFC-9A03-86FA5A15BF29}" type="datetime1">
              <a:rPr lang="en-US" smtClean="0"/>
              <a:pPr/>
              <a:t>2/8/2012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470 (F08) - Digital Design II - © Cristinel Ababei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2B9E-B16C-4C43-A38A-022099A1C2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75DDE-029B-43A3-B41C-81E311858F25}" type="datetime1">
              <a:rPr lang="en-US" smtClean="0"/>
              <a:pPr/>
              <a:t>2/8/2012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705100" y="6356350"/>
            <a:ext cx="3733800" cy="365125"/>
          </a:xfrm>
        </p:spPr>
        <p:txBody>
          <a:bodyPr/>
          <a:lstStyle/>
          <a:p>
            <a:r>
              <a:rPr lang="en-US" dirty="0" err="1" smtClean="0"/>
              <a:t>ECE</a:t>
            </a:r>
            <a:r>
              <a:rPr lang="en-US" dirty="0" smtClean="0"/>
              <a:t> 470 (</a:t>
            </a:r>
            <a:r>
              <a:rPr lang="en-US" dirty="0" err="1" smtClean="0"/>
              <a:t>F08</a:t>
            </a:r>
            <a:r>
              <a:rPr lang="en-US" dirty="0" smtClean="0"/>
              <a:t>) - Digital Design II - © </a:t>
            </a:r>
            <a:r>
              <a:rPr lang="en-US" dirty="0" err="1" smtClean="0"/>
              <a:t>Cristinel</a:t>
            </a:r>
            <a:r>
              <a:rPr lang="en-US" dirty="0" smtClean="0"/>
              <a:t> </a:t>
            </a:r>
            <a:r>
              <a:rPr lang="en-US" dirty="0" err="1" smtClean="0"/>
              <a:t>Ababei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2B9E-B16C-4C43-A38A-022099A1C2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F8329-2613-4D26-A378-B225A4499CB1}" type="datetime1">
              <a:rPr lang="en-US" smtClean="0"/>
              <a:pPr/>
              <a:t>2/8/2012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470 (F08) - Digital Design II - © Cristinel Ababei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2B9E-B16C-4C43-A38A-022099A1C2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78803-FA72-4CC5-845E-AF6DC6F85C6F}" type="datetime1">
              <a:rPr lang="en-US" smtClean="0"/>
              <a:pPr/>
              <a:t>2/8/2012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470 (F08) - Digital Design II - © Cristinel Ababei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2B9E-B16C-4C43-A38A-022099A1C2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7DC62-8CE3-4F98-8C1E-FDC745AAE106}" type="datetime1">
              <a:rPr lang="en-US" smtClean="0"/>
              <a:pPr/>
              <a:t>2/8/2012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470 (F08) - Digital Design II - © Cristinel Ababei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2B9E-B16C-4C43-A38A-022099A1C2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66172-A67B-4D08-B9C4-1B509422C2FE}" type="datetime1">
              <a:rPr lang="en-US" smtClean="0"/>
              <a:pPr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356350"/>
            <a:ext cx="4838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/>
              <a:t>ECE</a:t>
            </a:r>
            <a:r>
              <a:rPr lang="en-US" dirty="0" smtClean="0"/>
              <a:t> 470 (</a:t>
            </a:r>
            <a:r>
              <a:rPr lang="en-US" dirty="0" err="1" smtClean="0"/>
              <a:t>F08</a:t>
            </a:r>
            <a:r>
              <a:rPr lang="en-US" dirty="0" smtClean="0"/>
              <a:t>) - Digital Design II - © </a:t>
            </a:r>
            <a:r>
              <a:rPr lang="en-US" dirty="0" err="1" smtClean="0"/>
              <a:t>Cristinel</a:t>
            </a:r>
            <a:r>
              <a:rPr lang="en-US" dirty="0" smtClean="0"/>
              <a:t> </a:t>
            </a:r>
            <a:r>
              <a:rPr lang="en-US" dirty="0" err="1" smtClean="0"/>
              <a:t>Ababei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A2B9E-B16C-4C43-A38A-022099A1C25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2B9E-B16C-4C43-A38A-022099A1C25F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304800" y="2209801"/>
            <a:ext cx="8610600" cy="1638299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ECE-777 System Level Design and Automation</a:t>
            </a:r>
            <a:br>
              <a:rPr lang="en-US" sz="3200" dirty="0" smtClean="0"/>
            </a:br>
            <a:r>
              <a:rPr lang="en-US" sz="3200" dirty="0" smtClean="0">
                <a:solidFill>
                  <a:srgbClr val="3333FF"/>
                </a:solidFill>
              </a:rPr>
              <a:t>Performance abstraction</a:t>
            </a:r>
            <a:endParaRPr lang="en-US" sz="3200" dirty="0">
              <a:solidFill>
                <a:srgbClr val="3333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4648200"/>
            <a:ext cx="78867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000" b="1" dirty="0" err="1" smtClean="0">
                <a:solidFill>
                  <a:srgbClr val="33CC33"/>
                </a:solidFill>
              </a:rPr>
              <a:t>Cristinel</a:t>
            </a:r>
            <a:r>
              <a:rPr lang="en-US" sz="2000" b="1" dirty="0" smtClean="0">
                <a:solidFill>
                  <a:srgbClr val="33CC33"/>
                </a:solidFill>
              </a:rPr>
              <a:t> </a:t>
            </a:r>
            <a:r>
              <a:rPr lang="en-US" sz="2000" b="1" dirty="0" err="1" smtClean="0">
                <a:solidFill>
                  <a:srgbClr val="33CC33"/>
                </a:solidFill>
              </a:rPr>
              <a:t>Ababei</a:t>
            </a:r>
            <a:endParaRPr lang="en-US" sz="2000" b="1" dirty="0" smtClean="0">
              <a:solidFill>
                <a:srgbClr val="33CC33"/>
              </a:solidFill>
            </a:endParaRPr>
          </a:p>
          <a:p>
            <a:pPr lvl="0" algn="ctr"/>
            <a:r>
              <a:rPr lang="en-US" sz="2000" b="1" dirty="0" smtClean="0">
                <a:solidFill>
                  <a:srgbClr val="33CC33"/>
                </a:solidFill>
              </a:rPr>
              <a:t>Electrical and Computer Department, North Dakota State University</a:t>
            </a:r>
          </a:p>
          <a:p>
            <a:pPr lvl="0" algn="ctr"/>
            <a:r>
              <a:rPr lang="en-US" sz="2000" b="1" dirty="0" smtClean="0">
                <a:solidFill>
                  <a:srgbClr val="33CC33"/>
                </a:solidFill>
              </a:rPr>
              <a:t>Spring </a:t>
            </a:r>
            <a:r>
              <a:rPr lang="en-US" sz="2000" b="1" dirty="0" smtClean="0">
                <a:solidFill>
                  <a:srgbClr val="33CC33"/>
                </a:solidFill>
              </a:rPr>
              <a:t>2012</a:t>
            </a:r>
            <a:endParaRPr lang="en-US" sz="2000" b="1" dirty="0" smtClean="0">
              <a:solidFill>
                <a:srgbClr val="33CC33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estimation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power consumption of different switch fabric architectures under different traffic patterns/loads?</a:t>
            </a:r>
          </a:p>
          <a:p>
            <a:r>
              <a:rPr lang="en-US" dirty="0" smtClean="0"/>
              <a:t>How does the power consumption scale with different numbers of input/output ports?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2B9E-B16C-4C43-A38A-022099A1C25F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Simulation based methods become very slow</a:t>
            </a:r>
          </a:p>
          <a:p>
            <a:r>
              <a:rPr lang="en-US" dirty="0" smtClean="0"/>
              <a:t>Power consumption of buffers depends on the dynamic contention between packets </a:t>
            </a:r>
          </a:p>
          <a:p>
            <a:r>
              <a:rPr lang="en-US" dirty="0" smtClean="0"/>
              <a:t>Power components</a:t>
            </a:r>
          </a:p>
          <a:p>
            <a:pPr lvl="1"/>
            <a:r>
              <a:rPr lang="en-US" dirty="0" smtClean="0"/>
              <a:t>Switch</a:t>
            </a:r>
          </a:p>
          <a:p>
            <a:pPr lvl="1"/>
            <a:r>
              <a:rPr lang="en-US" dirty="0" smtClean="0"/>
              <a:t>Buffers</a:t>
            </a:r>
          </a:p>
          <a:p>
            <a:pPr lvl="1"/>
            <a:r>
              <a:rPr lang="en-US" dirty="0" smtClean="0"/>
              <a:t>Wires (internal to the switch/router)</a:t>
            </a:r>
          </a:p>
          <a:p>
            <a:pPr lvl="1"/>
            <a:r>
              <a:rPr lang="en-US" dirty="0" smtClean="0"/>
              <a:t>Physical links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2B9E-B16C-4C43-A38A-022099A1C25F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 diagram of a switch/router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431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</a:t>
            </a:r>
            <a:r>
              <a:rPr lang="en-US" b="1" i="1" dirty="0" smtClean="0">
                <a:solidFill>
                  <a:srgbClr val="FF0000"/>
                </a:solidFill>
              </a:rPr>
              <a:t>Bit Energy: </a:t>
            </a:r>
            <a:r>
              <a:rPr lang="en-US" b="1" i="1" dirty="0" err="1" smtClean="0">
                <a:solidFill>
                  <a:srgbClr val="FF0000"/>
                </a:solidFill>
              </a:rPr>
              <a:t>E_bit</a:t>
            </a:r>
            <a:r>
              <a:rPr lang="en-US" i="1" dirty="0" smtClean="0"/>
              <a:t> </a:t>
            </a:r>
            <a:r>
              <a:rPr lang="en-US" dirty="0" smtClean="0"/>
              <a:t>– the summation of the energy consumed for each bit on crossbar switches, internal buffers, and interconnect wires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2B9E-B16C-4C43-A38A-022099A1C25F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25602" name="Picture 2" descr="509465.fig.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0835" y="3037855"/>
            <a:ext cx="3763690" cy="3820145"/>
          </a:xfrm>
          <a:prstGeom prst="rect">
            <a:avLst/>
          </a:prstGeom>
          <a:noFill/>
        </p:spPr>
      </p:pic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0765" y="3467405"/>
            <a:ext cx="2936750" cy="2914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Power: </a:t>
            </a:r>
            <a:r>
              <a:rPr lang="en-US" dirty="0" smtClean="0"/>
              <a:t>switch/router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Bit energy on switch fabrics</a:t>
            </a:r>
          </a:p>
          <a:p>
            <a:pPr lvl="1"/>
            <a:r>
              <a:rPr lang="en-US" dirty="0" smtClean="0"/>
              <a:t>Input state-dependent (e.g., switch will consume more power to process 2 packets at the same time, but power consumption is not necessarily double)</a:t>
            </a:r>
          </a:p>
          <a:p>
            <a:pPr lvl="1"/>
            <a:r>
              <a:rPr lang="en-US" dirty="0" smtClean="0"/>
              <a:t>For a router with n input ports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2^n input vectors</a:t>
            </a:r>
          </a:p>
          <a:p>
            <a:pPr lvl="1"/>
            <a:r>
              <a:rPr lang="en-US" dirty="0" smtClean="0"/>
              <a:t>One idea: use look-up tables pre-computed using for example Synopsys Power Compiler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2B9E-B16C-4C43-A38A-022099A1C25F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6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Power: buffers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76300"/>
            <a:ext cx="8229600" cy="449579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Contention</a:t>
            </a:r>
          </a:p>
          <a:p>
            <a:pPr lvl="1"/>
            <a:r>
              <a:rPr lang="en-US" dirty="0" smtClean="0"/>
              <a:t>Destination contention (two or more packets requesting the same output port) – application dependent. Not considered.</a:t>
            </a:r>
          </a:p>
          <a:p>
            <a:pPr lvl="1"/>
            <a:r>
              <a:rPr lang="en-US" dirty="0" smtClean="0"/>
              <a:t>Interconnect contention (the same link is shared between packets with different destinations) – depends of architecture.</a:t>
            </a:r>
          </a:p>
          <a:p>
            <a:r>
              <a:rPr lang="en-US" dirty="0" smtClean="0"/>
              <a:t>Sources of energy consumption</a:t>
            </a:r>
          </a:p>
          <a:p>
            <a:pPr lvl="1"/>
            <a:r>
              <a:rPr lang="en-US" dirty="0" smtClean="0"/>
              <a:t>Data access energy: consumed by read/write</a:t>
            </a:r>
          </a:p>
          <a:p>
            <a:pPr lvl="1"/>
            <a:r>
              <a:rPr lang="en-US" dirty="0" smtClean="0"/>
              <a:t>Refreshing energy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2B9E-B16C-4C43-A38A-022099A1C25F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5257800"/>
            <a:ext cx="446816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40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Power: interconnects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8700"/>
            <a:ext cx="8229600" cy="4495801"/>
          </a:xfrm>
        </p:spPr>
        <p:txBody>
          <a:bodyPr>
            <a:normAutofit/>
          </a:bodyPr>
          <a:lstStyle/>
          <a:p>
            <a:r>
              <a:rPr lang="en-US" dirty="0" smtClean="0"/>
              <a:t>Energy consumed when the signal on the wire will toggle between logic “0” and logic “1”</a:t>
            </a:r>
          </a:p>
          <a:p>
            <a:r>
              <a:rPr lang="en-US" dirty="0" smtClean="0"/>
              <a:t>Energy dissipated in the charging and discharging process</a:t>
            </a:r>
          </a:p>
          <a:p>
            <a:r>
              <a:rPr lang="en-US" dirty="0" err="1" smtClean="0"/>
              <a:t>C_wire</a:t>
            </a:r>
            <a:r>
              <a:rPr lang="en-US" dirty="0" smtClean="0"/>
              <a:t>: wire capacitance – estimated using Thompson model (as global wire estimation)</a:t>
            </a:r>
          </a:p>
          <a:p>
            <a:r>
              <a:rPr lang="en-US" dirty="0" err="1" smtClean="0"/>
              <a:t>C_input</a:t>
            </a:r>
            <a:r>
              <a:rPr lang="en-US" dirty="0" smtClean="0"/>
              <a:t>: total capacitance of the input gates connected to the interconnect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2B9E-B16C-4C43-A38A-022099A1C25F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6300" y="5524500"/>
            <a:ext cx="7405044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Interconnection fabric architectures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57300"/>
            <a:ext cx="4686300" cy="4868863"/>
          </a:xfrm>
        </p:spPr>
        <p:txBody>
          <a:bodyPr/>
          <a:lstStyle/>
          <a:p>
            <a:r>
              <a:rPr lang="en-US" dirty="0" smtClean="0"/>
              <a:t>Crossbar switch fabrics</a:t>
            </a:r>
          </a:p>
          <a:p>
            <a:endParaRPr lang="en-US" dirty="0" smtClean="0"/>
          </a:p>
          <a:p>
            <a:r>
              <a:rPr lang="en-US" dirty="0" smtClean="0"/>
              <a:t>Fully connected network</a:t>
            </a:r>
          </a:p>
          <a:p>
            <a:endParaRPr lang="en-US" dirty="0" smtClean="0"/>
          </a:p>
          <a:p>
            <a:r>
              <a:rPr lang="en-US" dirty="0" smtClean="0"/>
              <a:t>Banyan network</a:t>
            </a:r>
          </a:p>
          <a:p>
            <a:endParaRPr lang="en-US" dirty="0" smtClean="0"/>
          </a:p>
          <a:p>
            <a:r>
              <a:rPr lang="en-US" dirty="0" smtClean="0"/>
              <a:t>Batcher-Banyan network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2B9E-B16C-4C43-A38A-022099A1C25F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72100" y="1062060"/>
            <a:ext cx="3276600" cy="122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3688" y="2400301"/>
            <a:ext cx="396031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05500" y="3505200"/>
            <a:ext cx="1943100" cy="1051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57800" y="4533900"/>
            <a:ext cx="3048000" cy="178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Power consumption for different number of ports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2B9E-B16C-4C43-A38A-022099A1C25F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1100" y="1714500"/>
            <a:ext cx="6129337" cy="4943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Power consumption for different switch fabric sizes and under different traffic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2B9E-B16C-4C43-A38A-022099A1C25F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5047" y="1485900"/>
            <a:ext cx="7466453" cy="537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Interconnect contention induces significant power consumption on internal buffers, and the power consumption on buffers will increase sharply as throughput increases</a:t>
            </a:r>
          </a:p>
          <a:p>
            <a:r>
              <a:rPr lang="en-US" dirty="0" smtClean="0"/>
              <a:t>For switch fabrics with a small number of ports, internal node switches dominate the power consumption. For large number of ports interconnect wires will gradually dominate the power consumption.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2B9E-B16C-4C43-A38A-022099A1C25F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2B9E-B16C-4C43-A38A-022099A1C25F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61195" y="202980"/>
            <a:ext cx="6336825" cy="6203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Router power consumption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2B9E-B16C-4C43-A38A-022099A1C25F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03749" y="2133600"/>
            <a:ext cx="6124533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42900" y="3238500"/>
            <a:ext cx="29502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Shang et al. (2003)</a:t>
            </a:r>
          </a:p>
          <a:p>
            <a:r>
              <a:rPr lang="en-US" sz="2000" b="1" dirty="0" smtClean="0"/>
              <a:t>TSMC 0.25 um technology</a:t>
            </a:r>
            <a:endParaRPr lang="en-US" sz="2000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Latency, throughput</a:t>
            </a:r>
          </a:p>
          <a:p>
            <a:r>
              <a:rPr lang="en-US" dirty="0" smtClean="0"/>
              <a:t>Power, area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Interconnect (wire delay)</a:t>
            </a:r>
          </a:p>
          <a:p>
            <a:r>
              <a:rPr lang="en-US" dirty="0" smtClean="0"/>
              <a:t>Temperature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2B9E-B16C-4C43-A38A-022099A1C25F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[] Luca </a:t>
            </a:r>
            <a:r>
              <a:rPr lang="en-US" dirty="0" err="1" smtClean="0"/>
              <a:t>Carloni</a:t>
            </a:r>
            <a:r>
              <a:rPr lang="en-US" dirty="0" smtClean="0"/>
              <a:t>, Andrew B. </a:t>
            </a:r>
            <a:r>
              <a:rPr lang="en-US" dirty="0" err="1" smtClean="0"/>
              <a:t>Kahng</a:t>
            </a:r>
            <a:r>
              <a:rPr lang="en-US" dirty="0" smtClean="0"/>
              <a:t>, </a:t>
            </a:r>
            <a:r>
              <a:rPr lang="en-US" dirty="0" err="1" smtClean="0"/>
              <a:t>Swamy</a:t>
            </a:r>
            <a:r>
              <a:rPr lang="en-US" dirty="0" smtClean="0"/>
              <a:t> </a:t>
            </a:r>
            <a:r>
              <a:rPr lang="en-US" dirty="0" err="1" smtClean="0"/>
              <a:t>Muddu</a:t>
            </a:r>
            <a:r>
              <a:rPr lang="en-US" dirty="0" smtClean="0"/>
              <a:t>, Alessandro Pinto, </a:t>
            </a:r>
            <a:r>
              <a:rPr lang="en-US" dirty="0" err="1" smtClean="0"/>
              <a:t>Kambiz</a:t>
            </a:r>
            <a:r>
              <a:rPr lang="en-US" dirty="0" smtClean="0"/>
              <a:t> </a:t>
            </a:r>
            <a:r>
              <a:rPr lang="en-US" dirty="0" err="1" smtClean="0"/>
              <a:t>Samadi</a:t>
            </a:r>
            <a:r>
              <a:rPr lang="en-US" dirty="0" smtClean="0"/>
              <a:t>, </a:t>
            </a:r>
            <a:r>
              <a:rPr lang="en-US" dirty="0" err="1" smtClean="0"/>
              <a:t>Puneet</a:t>
            </a:r>
            <a:r>
              <a:rPr lang="en-US" dirty="0" smtClean="0"/>
              <a:t> Sharma, Interconnect modeling for improved system-level design optimization, ASP-DAC, 2008. (</a:t>
            </a:r>
            <a:r>
              <a:rPr lang="en-US" dirty="0" smtClean="0">
                <a:solidFill>
                  <a:srgbClr val="FF0000"/>
                </a:solidFill>
              </a:rPr>
              <a:t>wire delay, buffer delay, wire power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2B9E-B16C-4C43-A38A-022099A1C25F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Key factors that delay models </a:t>
            </a:r>
            <a:r>
              <a:rPr lang="en-US" sz="3200" dirty="0" smtClean="0"/>
              <a:t>must</a:t>
            </a:r>
            <a:r>
              <a:rPr lang="en-US" sz="3200" dirty="0" smtClean="0"/>
              <a:t> </a:t>
            </a:r>
            <a:r>
              <a:rPr lang="en-US" sz="3200" dirty="0" smtClean="0"/>
              <a:t>address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Accuracy</a:t>
            </a:r>
          </a:p>
          <a:p>
            <a:pPr lvl="1"/>
            <a:r>
              <a:rPr lang="en-US" dirty="0" smtClean="0"/>
              <a:t>Transition time (slew) dependence</a:t>
            </a:r>
          </a:p>
          <a:p>
            <a:pPr lvl="1"/>
            <a:r>
              <a:rPr lang="en-US" dirty="0" smtClean="0"/>
              <a:t>Interconnect resistivity</a:t>
            </a:r>
          </a:p>
          <a:p>
            <a:pPr lvl="1"/>
            <a:r>
              <a:rPr lang="en-US" dirty="0" smtClean="0"/>
              <a:t>Coupling capacitance</a:t>
            </a:r>
          </a:p>
          <a:p>
            <a:r>
              <a:rPr lang="en-US" dirty="0" smtClean="0"/>
              <a:t>Design styles and buffering schemes</a:t>
            </a:r>
          </a:p>
          <a:p>
            <a:pPr lvl="1"/>
            <a:r>
              <a:rPr lang="en-US" dirty="0" smtClean="0"/>
              <a:t>Wire shielding, wire sizing</a:t>
            </a:r>
          </a:p>
          <a:p>
            <a:pPr lvl="1"/>
            <a:r>
              <a:rPr lang="en-US" dirty="0" smtClean="0"/>
              <a:t>Buffering</a:t>
            </a:r>
          </a:p>
          <a:p>
            <a:r>
              <a:rPr lang="en-US" dirty="0" smtClean="0"/>
              <a:t>Model inputs and technology capture</a:t>
            </a:r>
          </a:p>
          <a:p>
            <a:pPr lvl="1"/>
            <a:r>
              <a:rPr lang="en-US" dirty="0" smtClean="0"/>
              <a:t>Should be derivable from standard tech files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2B9E-B16C-4C43-A38A-022099A1C25F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Delay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5143500" cy="4991100"/>
          </a:xfrm>
        </p:spPr>
        <p:txBody>
          <a:bodyPr>
            <a:normAutofit/>
          </a:bodyPr>
          <a:lstStyle/>
          <a:p>
            <a:r>
              <a:rPr lang="en-US" dirty="0" smtClean="0"/>
              <a:t>Repeater delay</a:t>
            </a:r>
          </a:p>
          <a:p>
            <a:r>
              <a:rPr lang="en-US" dirty="0" smtClean="0"/>
              <a:t>Intrinsic delay</a:t>
            </a:r>
          </a:p>
          <a:p>
            <a:r>
              <a:rPr lang="en-US" dirty="0" smtClean="0"/>
              <a:t>Drive resistance</a:t>
            </a:r>
          </a:p>
          <a:p>
            <a:r>
              <a:rPr lang="en-US" dirty="0" smtClean="0"/>
              <a:t>Repeater out slew</a:t>
            </a:r>
          </a:p>
          <a:p>
            <a:r>
              <a:rPr lang="en-US" dirty="0" smtClean="0"/>
              <a:t>Repeater input capacitance</a:t>
            </a:r>
          </a:p>
          <a:p>
            <a:r>
              <a:rPr lang="en-US" dirty="0" smtClean="0"/>
              <a:t>Wire delay</a:t>
            </a:r>
          </a:p>
          <a:p>
            <a:pPr lvl="1"/>
            <a:r>
              <a:rPr lang="en-US" dirty="0" smtClean="0"/>
              <a:t>Scattering-aware resistivity</a:t>
            </a:r>
          </a:p>
          <a:p>
            <a:pPr lvl="1"/>
            <a:r>
              <a:rPr lang="en-US" dirty="0" smtClean="0"/>
              <a:t>Interconnect barrier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2B9E-B16C-4C43-A38A-022099A1C25F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00" y="1600200"/>
            <a:ext cx="2072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87453" y="2209800"/>
            <a:ext cx="3256547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00800" y="2819400"/>
            <a:ext cx="2128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69376" y="3277040"/>
            <a:ext cx="3369824" cy="609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24600" y="3953933"/>
            <a:ext cx="2095500" cy="465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91200" y="4610100"/>
            <a:ext cx="3276146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515100" y="5181600"/>
            <a:ext cx="1779457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1" name="Picture 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264729" y="5943600"/>
            <a:ext cx="2498271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2B9E-B16C-4C43-A38A-022099A1C25F}" type="slidenum">
              <a:rPr lang="en-US" smtClean="0"/>
              <a:pPr/>
              <a:t>25</a:t>
            </a:fld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269" y="2171700"/>
            <a:ext cx="9173609" cy="229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505200" y="4914900"/>
            <a:ext cx="22668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/>
              <a:t>Carloni</a:t>
            </a:r>
            <a:r>
              <a:rPr lang="en-US" sz="2000" b="1" dirty="0" smtClean="0"/>
              <a:t> et al. (2008)</a:t>
            </a:r>
            <a:endParaRPr lang="en-US" sz="2000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Latency, throughput</a:t>
            </a:r>
          </a:p>
          <a:p>
            <a:r>
              <a:rPr lang="en-US" dirty="0" smtClean="0"/>
              <a:t>Power, area</a:t>
            </a:r>
          </a:p>
          <a:p>
            <a:r>
              <a:rPr lang="en-US" dirty="0" smtClean="0"/>
              <a:t>Interconnect (wire delay)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Temperature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2B9E-B16C-4C43-A38A-022099A1C25F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[] Li Shang, Li-</a:t>
            </a:r>
            <a:r>
              <a:rPr lang="en-US" dirty="0" err="1" smtClean="0"/>
              <a:t>Shiuan</a:t>
            </a:r>
            <a:r>
              <a:rPr lang="en-US" dirty="0" smtClean="0"/>
              <a:t> </a:t>
            </a:r>
            <a:r>
              <a:rPr lang="en-US" dirty="0" err="1" smtClean="0"/>
              <a:t>Peh</a:t>
            </a:r>
            <a:r>
              <a:rPr lang="en-US" dirty="0" smtClean="0"/>
              <a:t>, Amit Kumar, </a:t>
            </a:r>
            <a:r>
              <a:rPr lang="en-US" dirty="0" err="1" smtClean="0"/>
              <a:t>Niraj</a:t>
            </a:r>
            <a:r>
              <a:rPr lang="en-US" dirty="0" smtClean="0"/>
              <a:t> K. </a:t>
            </a:r>
            <a:r>
              <a:rPr lang="en-US" dirty="0" err="1" smtClean="0"/>
              <a:t>Jha</a:t>
            </a:r>
            <a:r>
              <a:rPr lang="en-US" dirty="0" smtClean="0"/>
              <a:t>, Thermal Modeling, Characterization and Management of On-Chip Networks, MICRO, 2004.</a:t>
            </a:r>
          </a:p>
          <a:p>
            <a:pPr>
              <a:buNone/>
            </a:pPr>
            <a:r>
              <a:rPr lang="en-US" dirty="0" smtClean="0"/>
              <a:t>[] </a:t>
            </a:r>
            <a:r>
              <a:rPr lang="en-US" dirty="0" err="1" smtClean="0"/>
              <a:t>Giacomo</a:t>
            </a:r>
            <a:r>
              <a:rPr lang="en-US" dirty="0" smtClean="0"/>
              <a:t> </a:t>
            </a:r>
            <a:r>
              <a:rPr lang="en-US" dirty="0" err="1" smtClean="0"/>
              <a:t>Paci</a:t>
            </a:r>
            <a:r>
              <a:rPr lang="en-US" dirty="0" smtClean="0"/>
              <a:t>, Francesco </a:t>
            </a:r>
            <a:r>
              <a:rPr lang="en-US" dirty="0" err="1" smtClean="0"/>
              <a:t>Poletti</a:t>
            </a:r>
            <a:r>
              <a:rPr lang="en-US" dirty="0" smtClean="0"/>
              <a:t>, Luca </a:t>
            </a:r>
            <a:r>
              <a:rPr lang="en-US" dirty="0" err="1" smtClean="0"/>
              <a:t>Benini</a:t>
            </a:r>
            <a:r>
              <a:rPr lang="en-US" dirty="0" smtClean="0"/>
              <a:t>, Paul </a:t>
            </a:r>
            <a:r>
              <a:rPr lang="en-US" dirty="0" err="1" smtClean="0"/>
              <a:t>Marchal</a:t>
            </a:r>
            <a:r>
              <a:rPr lang="en-US" dirty="0" smtClean="0"/>
              <a:t>, Exploring temperature-aware design in low-power </a:t>
            </a:r>
            <a:r>
              <a:rPr lang="en-US" dirty="0" err="1" smtClean="0"/>
              <a:t>MPSoCs</a:t>
            </a:r>
            <a:r>
              <a:rPr lang="en-US" dirty="0" smtClean="0"/>
              <a:t>, International Journal of Embedded Systems, 2007.</a:t>
            </a:r>
          </a:p>
          <a:p>
            <a:pPr>
              <a:buNone/>
            </a:pPr>
            <a:r>
              <a:rPr lang="en-US" dirty="0" smtClean="0"/>
              <a:t>[] Srinivasan </a:t>
            </a:r>
            <a:r>
              <a:rPr lang="en-US" dirty="0" err="1" smtClean="0"/>
              <a:t>Murali</a:t>
            </a:r>
            <a:r>
              <a:rPr lang="en-US" dirty="0" smtClean="0"/>
              <a:t> et al., Temperature-aware processor frequency assignment for </a:t>
            </a:r>
            <a:r>
              <a:rPr lang="en-US" dirty="0" err="1" smtClean="0"/>
              <a:t>MPSoCs</a:t>
            </a:r>
            <a:r>
              <a:rPr lang="en-US" dirty="0" smtClean="0"/>
              <a:t> using convex optimization, ICCAD 2007.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2B9E-B16C-4C43-A38A-022099A1C25F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Thermal modeling of </a:t>
            </a:r>
            <a:r>
              <a:rPr lang="en-US" dirty="0" err="1" smtClean="0"/>
              <a:t>NoCs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8701"/>
            <a:ext cx="8229600" cy="14859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Inter-router thermal correlation modeling</a:t>
            </a:r>
          </a:p>
          <a:p>
            <a:pPr lvl="1"/>
            <a:r>
              <a:rPr lang="en-US" dirty="0" smtClean="0"/>
              <a:t>Heat dissipation path</a:t>
            </a:r>
          </a:p>
          <a:p>
            <a:r>
              <a:rPr lang="en-US" dirty="0" smtClean="0"/>
              <a:t>Inter-block thermal correlation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2B9E-B16C-4C43-A38A-022099A1C25F}" type="slidenum">
              <a:rPr lang="en-US" smtClean="0"/>
              <a:pPr/>
              <a:t>28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3739" y="3390900"/>
            <a:ext cx="4790261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1" y="2665416"/>
            <a:ext cx="6057900" cy="53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6700" y="3314700"/>
            <a:ext cx="2240017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2900" y="3733800"/>
            <a:ext cx="3429000" cy="650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0500" y="4343400"/>
            <a:ext cx="425508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6700" y="5105400"/>
            <a:ext cx="1981200" cy="681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40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Model validation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2B9E-B16C-4C43-A38A-022099A1C25F}" type="slidenum">
              <a:rPr lang="en-US" smtClean="0"/>
              <a:pPr/>
              <a:t>29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19300" y="1011225"/>
            <a:ext cx="4953000" cy="584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3536"/>
            <a:ext cx="8229600" cy="503105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Simulation based</a:t>
            </a:r>
          </a:p>
          <a:p>
            <a:pPr lvl="1"/>
            <a:r>
              <a:rPr lang="en-US" dirty="0" smtClean="0"/>
              <a:t>Accurate but requires long CPU runtimes</a:t>
            </a:r>
          </a:p>
          <a:p>
            <a:r>
              <a:rPr lang="en-US" dirty="0" smtClean="0"/>
              <a:t>Estimation based</a:t>
            </a:r>
          </a:p>
          <a:p>
            <a:pPr lvl="1"/>
            <a:r>
              <a:rPr lang="en-US" dirty="0" smtClean="0"/>
              <a:t>Statistical and analytical methods</a:t>
            </a:r>
          </a:p>
          <a:p>
            <a:pPr lvl="1"/>
            <a:r>
              <a:rPr lang="en-US" dirty="0" smtClean="0"/>
              <a:t>Less accurate but faster (orders of magnitude sometimes)</a:t>
            </a:r>
          </a:p>
          <a:p>
            <a:r>
              <a:rPr lang="en-US" dirty="0" smtClean="0"/>
              <a:t>For </a:t>
            </a:r>
            <a:r>
              <a:rPr lang="en-US" dirty="0" err="1" smtClean="0"/>
              <a:t>NoCs</a:t>
            </a:r>
            <a:r>
              <a:rPr lang="en-US" dirty="0" smtClean="0"/>
              <a:t>, we need estimation of:</a:t>
            </a:r>
          </a:p>
          <a:p>
            <a:pPr lvl="1"/>
            <a:r>
              <a:rPr lang="en-US" dirty="0" smtClean="0"/>
              <a:t>Latency, throughput</a:t>
            </a:r>
          </a:p>
          <a:p>
            <a:pPr lvl="1"/>
            <a:r>
              <a:rPr lang="en-US" dirty="0" smtClean="0"/>
              <a:t>Power (router = crossbar switch + buffers, links/wires)</a:t>
            </a:r>
          </a:p>
          <a:p>
            <a:pPr lvl="1"/>
            <a:r>
              <a:rPr lang="en-US" dirty="0" smtClean="0"/>
              <a:t>Area</a:t>
            </a:r>
          </a:p>
          <a:p>
            <a:pPr lvl="1"/>
            <a:r>
              <a:rPr lang="en-US" dirty="0" smtClean="0"/>
              <a:t>Temperature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2B9E-B16C-4C43-A38A-022099A1C25F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Thermal modeling of 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66900"/>
          </a:xfrm>
        </p:spPr>
        <p:txBody>
          <a:bodyPr>
            <a:normAutofit/>
          </a:bodyPr>
          <a:lstStyle/>
          <a:p>
            <a:r>
              <a:rPr lang="en-US" dirty="0" smtClean="0"/>
              <a:t>Given the length of link segments, the temperature along each segment can be calculated using the following equation: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2B9E-B16C-4C43-A38A-022099A1C25F}" type="slidenum">
              <a:rPr lang="en-US" smtClean="0"/>
              <a:pPr/>
              <a:t>30</a:t>
            </a:fld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3429000"/>
            <a:ext cx="480778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Others: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Stochastic communication</a:t>
            </a:r>
          </a:p>
          <a:p>
            <a:r>
              <a:rPr lang="en-US" dirty="0" smtClean="0"/>
              <a:t>Workload/traffic characterization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2B9E-B16C-4C43-A38A-022099A1C25F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Stochastic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149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Article</a:t>
            </a:r>
          </a:p>
          <a:p>
            <a:pPr lvl="1"/>
            <a:r>
              <a:rPr lang="en-US" dirty="0" smtClean="0"/>
              <a:t>[] P. </a:t>
            </a:r>
            <a:r>
              <a:rPr lang="en-US" dirty="0" err="1" smtClean="0"/>
              <a:t>Bogdan</a:t>
            </a:r>
            <a:r>
              <a:rPr lang="en-US" dirty="0" smtClean="0"/>
              <a:t>, T. </a:t>
            </a:r>
            <a:r>
              <a:rPr lang="en-US" dirty="0" err="1" smtClean="0"/>
              <a:t>Dumitras</a:t>
            </a:r>
            <a:r>
              <a:rPr lang="en-US" dirty="0" smtClean="0"/>
              <a:t>, R. Marculescu, Stochastic Communication: A New Paradigm for Fault-Tolerant Networks-on-Chip, </a:t>
            </a:r>
            <a:r>
              <a:rPr lang="en-US" dirty="0" err="1" smtClean="0"/>
              <a:t>Hindawi</a:t>
            </a:r>
            <a:r>
              <a:rPr lang="en-US" dirty="0" smtClean="0"/>
              <a:t> VLSI Design, Special Issue on Networks-on-Chip, Feb. 2007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…</a:t>
            </a:r>
            <a:endParaRPr lang="en-US" dirty="0" smtClean="0"/>
          </a:p>
          <a:p>
            <a:r>
              <a:rPr lang="en-US" dirty="0" smtClean="0"/>
              <a:t>Novel communication paradigm</a:t>
            </a:r>
          </a:p>
          <a:p>
            <a:pPr lvl="1"/>
            <a:r>
              <a:rPr lang="en-US" dirty="0" smtClean="0"/>
              <a:t>Separation between computation and communication</a:t>
            </a:r>
          </a:p>
          <a:p>
            <a:pPr lvl="1"/>
            <a:r>
              <a:rPr lang="en-US" dirty="0" smtClean="0"/>
              <a:t>Fault-tolerance</a:t>
            </a:r>
          </a:p>
          <a:p>
            <a:pPr lvl="1"/>
            <a:r>
              <a:rPr lang="en-US" dirty="0" smtClean="0"/>
              <a:t>Extremely low latency</a:t>
            </a:r>
          </a:p>
          <a:p>
            <a:pPr lvl="1"/>
            <a:r>
              <a:rPr lang="en-US" dirty="0" smtClean="0"/>
              <a:t>Low production costs</a:t>
            </a:r>
          </a:p>
          <a:p>
            <a:pPr lvl="1"/>
            <a:r>
              <a:rPr lang="en-US" dirty="0" smtClean="0"/>
              <a:t>Design flexibility</a:t>
            </a:r>
          </a:p>
          <a:p>
            <a:r>
              <a:rPr lang="en-US" dirty="0" smtClean="0"/>
              <a:t>Probabilistic 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2B9E-B16C-4C43-A38A-022099A1C25F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Algorithm executed concurrently by all nodes in the network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2B9E-B16C-4C43-A38A-022099A1C25F}" type="slidenum">
              <a:rPr lang="en-US" smtClean="0"/>
              <a:pPr/>
              <a:t>33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612906"/>
            <a:ext cx="6286500" cy="4911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Others: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Stochastic communication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Workload/traffic characterization</a:t>
            </a:r>
          </a:p>
          <a:p>
            <a:pPr lvl="1"/>
            <a:r>
              <a:rPr lang="en-US" dirty="0" smtClean="0"/>
              <a:t>Reading</a:t>
            </a:r>
            <a:r>
              <a:rPr lang="en-US" dirty="0" smtClean="0"/>
              <a:t> </a:t>
            </a:r>
            <a:r>
              <a:rPr lang="en-US" dirty="0" smtClean="0"/>
              <a:t>assignment</a:t>
            </a:r>
            <a:r>
              <a:rPr lang="en-US" dirty="0" smtClean="0"/>
              <a:t>: select a paper on workload/traffic characterizatio</a:t>
            </a:r>
            <a:r>
              <a:rPr lang="en-US" dirty="0" smtClean="0"/>
              <a:t>n and read it; be prepared to discuss it in class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2B9E-B16C-4C43-A38A-022099A1C25F}" type="slidenum">
              <a:rPr lang="en-US" smtClean="0"/>
              <a:pPr/>
              <a:t>34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Latency, throughput</a:t>
            </a:r>
          </a:p>
          <a:p>
            <a:r>
              <a:rPr lang="en-US" dirty="0" smtClean="0"/>
              <a:t>Power, area</a:t>
            </a:r>
          </a:p>
          <a:p>
            <a:r>
              <a:rPr lang="en-US" dirty="0" smtClean="0"/>
              <a:t>Interconnect (wire delay)</a:t>
            </a:r>
          </a:p>
          <a:p>
            <a:r>
              <a:rPr lang="en-US" dirty="0" smtClean="0"/>
              <a:t>Temperature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2B9E-B16C-4C43-A38A-022099A1C25F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Articles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8700"/>
            <a:ext cx="8229600" cy="55626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[] </a:t>
            </a:r>
            <a:r>
              <a:rPr lang="en-US" dirty="0" err="1" smtClean="0"/>
              <a:t>Jongman</a:t>
            </a:r>
            <a:r>
              <a:rPr lang="en-US" dirty="0" smtClean="0"/>
              <a:t> Kim, </a:t>
            </a:r>
            <a:r>
              <a:rPr lang="en-US" dirty="0" err="1" smtClean="0"/>
              <a:t>Dongkook</a:t>
            </a:r>
            <a:r>
              <a:rPr lang="en-US" dirty="0" smtClean="0"/>
              <a:t> Park, </a:t>
            </a:r>
            <a:r>
              <a:rPr lang="en-US" dirty="0" err="1" smtClean="0"/>
              <a:t>Chrysostomos</a:t>
            </a:r>
            <a:r>
              <a:rPr lang="en-US" dirty="0" smtClean="0"/>
              <a:t> </a:t>
            </a:r>
            <a:r>
              <a:rPr lang="en-US" dirty="0" err="1" smtClean="0"/>
              <a:t>Nicopoulos</a:t>
            </a:r>
            <a:r>
              <a:rPr lang="en-US" dirty="0" smtClean="0"/>
              <a:t>, N. </a:t>
            </a:r>
            <a:r>
              <a:rPr lang="en-US" dirty="0" err="1" smtClean="0"/>
              <a:t>Vijaykrishnan</a:t>
            </a:r>
            <a:r>
              <a:rPr lang="en-US" dirty="0" smtClean="0"/>
              <a:t>, Chita R. Das, Design and analysis of an </a:t>
            </a:r>
            <a:r>
              <a:rPr lang="en-US" dirty="0" err="1" smtClean="0"/>
              <a:t>NoC</a:t>
            </a:r>
            <a:r>
              <a:rPr lang="en-US" dirty="0" smtClean="0"/>
              <a:t> architecture from performance, reliability and energy perspective, ANCS, 2005. (</a:t>
            </a:r>
            <a:r>
              <a:rPr lang="en-US" dirty="0" smtClean="0">
                <a:solidFill>
                  <a:srgbClr val="FF0000"/>
                </a:solidFill>
              </a:rPr>
              <a:t>average latency, energy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[] </a:t>
            </a:r>
            <a:r>
              <a:rPr lang="en-US" dirty="0" err="1" smtClean="0"/>
              <a:t>Umit</a:t>
            </a:r>
            <a:r>
              <a:rPr lang="en-US" dirty="0" smtClean="0"/>
              <a:t> Y. </a:t>
            </a:r>
            <a:r>
              <a:rPr lang="en-US" dirty="0" err="1" smtClean="0"/>
              <a:t>Ogras</a:t>
            </a:r>
            <a:r>
              <a:rPr lang="en-US" dirty="0" smtClean="0"/>
              <a:t>, Radu Marculescu, Analytical router modeling for networks-on-chip performance analysis, DATE, 2007. (</a:t>
            </a:r>
            <a:r>
              <a:rPr lang="en-US" dirty="0" smtClean="0">
                <a:solidFill>
                  <a:srgbClr val="FF0000"/>
                </a:solidFill>
              </a:rPr>
              <a:t>average latency, average buffer utilization, network throughput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[] E. </a:t>
            </a:r>
            <a:r>
              <a:rPr lang="en-US" dirty="0" err="1" smtClean="0"/>
              <a:t>Krimer</a:t>
            </a:r>
            <a:r>
              <a:rPr lang="en-US" dirty="0" smtClean="0"/>
              <a:t> et al., Packet-level static timing analysis for </a:t>
            </a:r>
            <a:r>
              <a:rPr lang="en-US" dirty="0" err="1" smtClean="0"/>
              <a:t>NoCs</a:t>
            </a:r>
            <a:r>
              <a:rPr lang="en-US" dirty="0" smtClean="0"/>
              <a:t>, </a:t>
            </a:r>
            <a:r>
              <a:rPr lang="en-US" dirty="0" err="1" smtClean="0"/>
              <a:t>NoCS</a:t>
            </a:r>
            <a:r>
              <a:rPr lang="en-US" dirty="0" smtClean="0"/>
              <a:t>, 2009. (</a:t>
            </a:r>
            <a:r>
              <a:rPr lang="en-US" dirty="0" smtClean="0">
                <a:solidFill>
                  <a:srgbClr val="FF0000"/>
                </a:solidFill>
              </a:rPr>
              <a:t>end-to-end latency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[] Chapter 23. William James Dally, Brian Patrick </a:t>
            </a:r>
            <a:r>
              <a:rPr lang="en-US" dirty="0" err="1" smtClean="0"/>
              <a:t>Towles</a:t>
            </a:r>
            <a:r>
              <a:rPr lang="en-US" dirty="0" smtClean="0"/>
              <a:t>, Principles and Practices of Interconnection Networks, Morgan Kaufmann, 2004.</a:t>
            </a:r>
          </a:p>
          <a:p>
            <a:pPr>
              <a:buNone/>
            </a:pPr>
            <a:r>
              <a:rPr lang="en-US" dirty="0" smtClean="0"/>
              <a:t>[] Nikita </a:t>
            </a:r>
            <a:r>
              <a:rPr lang="en-US" dirty="0" err="1" smtClean="0"/>
              <a:t>Nikitin</a:t>
            </a:r>
            <a:r>
              <a:rPr lang="en-US" dirty="0" smtClean="0"/>
              <a:t>, </a:t>
            </a:r>
            <a:r>
              <a:rPr lang="en-US" dirty="0" err="1" smtClean="0"/>
              <a:t>Jordi</a:t>
            </a:r>
            <a:r>
              <a:rPr lang="en-US" dirty="0" smtClean="0"/>
              <a:t> </a:t>
            </a:r>
            <a:r>
              <a:rPr lang="en-US" dirty="0" err="1" smtClean="0"/>
              <a:t>Cortadella</a:t>
            </a:r>
            <a:r>
              <a:rPr lang="en-US" dirty="0" smtClean="0"/>
              <a:t>, A performance analytical model for Network-on-Chip with constant service time routers, ICCAD, 2009. (</a:t>
            </a:r>
            <a:r>
              <a:rPr lang="en-US" dirty="0" smtClean="0">
                <a:solidFill>
                  <a:srgbClr val="FF0000"/>
                </a:solidFill>
              </a:rPr>
              <a:t>worst case delay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[] </a:t>
            </a:r>
            <a:r>
              <a:rPr lang="en-US" dirty="0" err="1" smtClean="0"/>
              <a:t>Mingche</a:t>
            </a:r>
            <a:r>
              <a:rPr lang="en-US" dirty="0" smtClean="0"/>
              <a:t> Lai, Lei </a:t>
            </a:r>
            <a:r>
              <a:rPr lang="en-US" dirty="0" err="1" smtClean="0"/>
              <a:t>Gao</a:t>
            </a:r>
            <a:r>
              <a:rPr lang="en-US" dirty="0" smtClean="0"/>
              <a:t>, </a:t>
            </a:r>
            <a:r>
              <a:rPr lang="en-US" dirty="0" err="1" smtClean="0"/>
              <a:t>Nong</a:t>
            </a:r>
            <a:r>
              <a:rPr lang="en-US" dirty="0" smtClean="0"/>
              <a:t> Xiao, </a:t>
            </a:r>
            <a:r>
              <a:rPr lang="en-US" dirty="0" err="1" smtClean="0"/>
              <a:t>Zhiying</a:t>
            </a:r>
            <a:r>
              <a:rPr lang="en-US" dirty="0" smtClean="0"/>
              <a:t> Wang, An accurate and efficient performance analysis approach based on queuing model for Network on Chip, ICCAD, 2009.</a:t>
            </a:r>
          </a:p>
          <a:p>
            <a:pPr>
              <a:buNone/>
            </a:pPr>
            <a:r>
              <a:rPr lang="en-US" dirty="0" smtClean="0"/>
              <a:t>…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2B9E-B16C-4C43-A38A-022099A1C25F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 latency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62500"/>
          </a:xfrm>
        </p:spPr>
        <p:txBody>
          <a:bodyPr>
            <a:normAutofit/>
          </a:bodyPr>
          <a:lstStyle/>
          <a:p>
            <a:r>
              <a:rPr lang="en-US" dirty="0" smtClean="0"/>
              <a:t>Queuing theory</a:t>
            </a:r>
          </a:p>
          <a:p>
            <a:pPr lvl="1"/>
            <a:r>
              <a:rPr lang="en-US" dirty="0" smtClean="0"/>
              <a:t>Average network latency: actual message transfer time + blocking time</a:t>
            </a:r>
          </a:p>
          <a:p>
            <a:pPr lvl="1"/>
            <a:r>
              <a:rPr lang="en-US" dirty="0" smtClean="0"/>
              <a:t>Assumption: (header) flit arrivals at router inputs are governed by independent and identical Poisson </a:t>
            </a:r>
            <a:r>
              <a:rPr lang="en-US" dirty="0" smtClean="0"/>
              <a:t>processes</a:t>
            </a:r>
            <a:endParaRPr lang="en-US" dirty="0" smtClean="0"/>
          </a:p>
          <a:p>
            <a:pPr lvl="1"/>
            <a:r>
              <a:rPr lang="en-US" dirty="0" smtClean="0"/>
              <a:t>Contention probabilities is key</a:t>
            </a:r>
          </a:p>
          <a:p>
            <a:r>
              <a:rPr lang="en-US" dirty="0" smtClean="0"/>
              <a:t>Markov chain based models</a:t>
            </a:r>
          </a:p>
          <a:p>
            <a:pPr lvl="1"/>
            <a:r>
              <a:rPr lang="en-US" dirty="0" smtClean="0"/>
              <a:t>Reduced Markov chain model for individual flows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2B9E-B16C-4C43-A38A-022099A1C25F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Latency Estimation vs. Simulation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2B9E-B16C-4C43-A38A-022099A1C25F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2171700"/>
            <a:ext cx="19237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Kim et al. (2005)</a:t>
            </a:r>
            <a:endParaRPr lang="en-US" sz="2000" b="1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0050" y="4273937"/>
            <a:ext cx="4667250" cy="258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24866" y="1219200"/>
            <a:ext cx="5019084" cy="287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28600" y="4762500"/>
            <a:ext cx="445372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/>
              <a:t>Ogras</a:t>
            </a:r>
            <a:r>
              <a:rPr lang="en-US" sz="2000" b="1" dirty="0" smtClean="0"/>
              <a:t> and Marculescu (2007)</a:t>
            </a:r>
          </a:p>
          <a:p>
            <a:r>
              <a:rPr lang="en-US" sz="2000" b="1" dirty="0" smtClean="0"/>
              <a:t>For 1000 mappings:</a:t>
            </a:r>
          </a:p>
          <a:p>
            <a:r>
              <a:rPr lang="en-US" sz="2000" b="1" dirty="0" smtClean="0"/>
              <a:t>22 h to find best mapping via simulation</a:t>
            </a:r>
          </a:p>
          <a:p>
            <a:r>
              <a:rPr lang="en-US" sz="2000" b="1" dirty="0" smtClean="0"/>
              <a:t>7 seconds via estimation</a:t>
            </a:r>
            <a:endParaRPr lang="en-US" sz="2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Latency, throughput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Power, area</a:t>
            </a:r>
            <a:endParaRPr lang="en-US" dirty="0" smtClean="0"/>
          </a:p>
          <a:p>
            <a:r>
              <a:rPr lang="en-US" dirty="0" smtClean="0"/>
              <a:t>Interconnect (wire delay)</a:t>
            </a:r>
          </a:p>
          <a:p>
            <a:r>
              <a:rPr lang="en-US" dirty="0" smtClean="0"/>
              <a:t>Temperature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2B9E-B16C-4C43-A38A-022099A1C25F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Articles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76300"/>
            <a:ext cx="8229600" cy="57531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[] Terry Tao Ye, Giovanni De </a:t>
            </a:r>
            <a:r>
              <a:rPr lang="en-US" dirty="0" err="1" smtClean="0"/>
              <a:t>Micheli</a:t>
            </a:r>
            <a:r>
              <a:rPr lang="en-US" dirty="0" smtClean="0"/>
              <a:t>, Luca </a:t>
            </a:r>
            <a:r>
              <a:rPr lang="en-US" dirty="0" err="1" smtClean="0"/>
              <a:t>Benini</a:t>
            </a:r>
            <a:r>
              <a:rPr lang="en-US" dirty="0" smtClean="0"/>
              <a:t>, Analysis of power consumption on switch fabrics in network routers, DAC, 2002. (</a:t>
            </a:r>
            <a:r>
              <a:rPr lang="en-US" dirty="0" smtClean="0">
                <a:solidFill>
                  <a:srgbClr val="FF0000"/>
                </a:solidFill>
              </a:rPr>
              <a:t>switch/router power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[] Andrew </a:t>
            </a:r>
            <a:r>
              <a:rPr lang="en-US" dirty="0" err="1" smtClean="0"/>
              <a:t>Kahng</a:t>
            </a:r>
            <a:r>
              <a:rPr lang="en-US" dirty="0" smtClean="0"/>
              <a:t>, Bin Li, Li-</a:t>
            </a:r>
            <a:r>
              <a:rPr lang="en-US" dirty="0" err="1" smtClean="0"/>
              <a:t>Shiuan</a:t>
            </a:r>
            <a:r>
              <a:rPr lang="en-US" dirty="0" smtClean="0"/>
              <a:t> </a:t>
            </a:r>
            <a:r>
              <a:rPr lang="en-US" dirty="0" err="1" smtClean="0"/>
              <a:t>Peh</a:t>
            </a:r>
            <a:r>
              <a:rPr lang="en-US" dirty="0" smtClean="0"/>
              <a:t> and </a:t>
            </a:r>
            <a:r>
              <a:rPr lang="en-US" dirty="0" err="1" smtClean="0"/>
              <a:t>Kambiz</a:t>
            </a:r>
            <a:r>
              <a:rPr lang="en-US" dirty="0" smtClean="0"/>
              <a:t> </a:t>
            </a:r>
            <a:r>
              <a:rPr lang="en-US" dirty="0" err="1" smtClean="0"/>
              <a:t>Samadi</a:t>
            </a:r>
            <a:r>
              <a:rPr lang="en-US" dirty="0" smtClean="0"/>
              <a:t>, ORION 2.0: A Fast and Accurate </a:t>
            </a:r>
            <a:r>
              <a:rPr lang="en-US" dirty="0" err="1" smtClean="0"/>
              <a:t>NoC</a:t>
            </a:r>
            <a:r>
              <a:rPr lang="en-US" dirty="0" smtClean="0"/>
              <a:t> Power and Area Model for Early-Stage Design Space Exploration, DATE, 2009.</a:t>
            </a:r>
          </a:p>
          <a:p>
            <a:pPr>
              <a:buNone/>
            </a:pPr>
            <a:r>
              <a:rPr lang="en-US" dirty="0" smtClean="0"/>
              <a:t>[] </a:t>
            </a:r>
            <a:r>
              <a:rPr lang="en-US" dirty="0" err="1" smtClean="0"/>
              <a:t>Hangsheng</a:t>
            </a:r>
            <a:r>
              <a:rPr lang="en-US" dirty="0" smtClean="0"/>
              <a:t> Wang, Li-</a:t>
            </a:r>
            <a:r>
              <a:rPr lang="en-US" dirty="0" err="1" smtClean="0"/>
              <a:t>Shiuan</a:t>
            </a:r>
            <a:r>
              <a:rPr lang="en-US" dirty="0" smtClean="0"/>
              <a:t> </a:t>
            </a:r>
            <a:r>
              <a:rPr lang="en-US" dirty="0" err="1" smtClean="0"/>
              <a:t>Peh</a:t>
            </a:r>
            <a:r>
              <a:rPr lang="en-US" dirty="0" smtClean="0"/>
              <a:t> and </a:t>
            </a:r>
            <a:r>
              <a:rPr lang="en-US" dirty="0" err="1" smtClean="0"/>
              <a:t>Sharad</a:t>
            </a:r>
            <a:r>
              <a:rPr lang="en-US" dirty="0" smtClean="0"/>
              <a:t> </a:t>
            </a:r>
            <a:r>
              <a:rPr lang="en-US" dirty="0" err="1" smtClean="0"/>
              <a:t>Malik</a:t>
            </a:r>
            <a:r>
              <a:rPr lang="en-US" dirty="0" smtClean="0"/>
              <a:t>, A Power Model for Routers: Modeling Alpha 21364 and </a:t>
            </a:r>
            <a:r>
              <a:rPr lang="en-US" dirty="0" err="1" smtClean="0"/>
              <a:t>InfiniBand</a:t>
            </a:r>
            <a:r>
              <a:rPr lang="en-US" dirty="0" smtClean="0"/>
              <a:t> Routers, Proceedings of Hot Interconnects 10, Stanford, CA, August 2002.</a:t>
            </a:r>
          </a:p>
          <a:p>
            <a:pPr>
              <a:buNone/>
            </a:pPr>
            <a:r>
              <a:rPr lang="en-US" dirty="0" smtClean="0"/>
              <a:t>[] </a:t>
            </a:r>
            <a:r>
              <a:rPr lang="en-US" dirty="0" err="1" smtClean="0"/>
              <a:t>Jongman</a:t>
            </a:r>
            <a:r>
              <a:rPr lang="en-US" dirty="0" smtClean="0"/>
              <a:t> Kim, </a:t>
            </a:r>
            <a:r>
              <a:rPr lang="en-US" dirty="0" err="1" smtClean="0"/>
              <a:t>Dongkook</a:t>
            </a:r>
            <a:r>
              <a:rPr lang="en-US" dirty="0" smtClean="0"/>
              <a:t> Park, </a:t>
            </a:r>
            <a:r>
              <a:rPr lang="en-US" dirty="0" err="1" smtClean="0"/>
              <a:t>Chrysostomos</a:t>
            </a:r>
            <a:r>
              <a:rPr lang="en-US" dirty="0" smtClean="0"/>
              <a:t> </a:t>
            </a:r>
            <a:r>
              <a:rPr lang="en-US" dirty="0" err="1" smtClean="0"/>
              <a:t>Nicopoulos</a:t>
            </a:r>
            <a:r>
              <a:rPr lang="en-US" dirty="0" smtClean="0"/>
              <a:t>, N. </a:t>
            </a:r>
            <a:r>
              <a:rPr lang="en-US" dirty="0" err="1" smtClean="0"/>
              <a:t>Vijaykrishnan</a:t>
            </a:r>
            <a:r>
              <a:rPr lang="en-US" dirty="0" smtClean="0"/>
              <a:t>, Chita R. Das, Design and analysis of an </a:t>
            </a:r>
            <a:r>
              <a:rPr lang="en-US" dirty="0" err="1" smtClean="0"/>
              <a:t>NoC</a:t>
            </a:r>
            <a:r>
              <a:rPr lang="en-US" dirty="0" smtClean="0"/>
              <a:t> architecture from performance, reliability and energy perspective, ANCS, 2005.</a:t>
            </a:r>
          </a:p>
          <a:p>
            <a:pPr>
              <a:buNone/>
            </a:pPr>
            <a:r>
              <a:rPr lang="en-US" dirty="0" smtClean="0"/>
              <a:t>[] Li Shang, Li-</a:t>
            </a:r>
            <a:r>
              <a:rPr lang="en-US" dirty="0" err="1" smtClean="0"/>
              <a:t>Shiuan</a:t>
            </a:r>
            <a:r>
              <a:rPr lang="en-US" dirty="0" smtClean="0"/>
              <a:t> </a:t>
            </a:r>
            <a:r>
              <a:rPr lang="en-US" dirty="0" err="1" smtClean="0"/>
              <a:t>Peh</a:t>
            </a:r>
            <a:r>
              <a:rPr lang="en-US" dirty="0" smtClean="0"/>
              <a:t> and </a:t>
            </a:r>
            <a:r>
              <a:rPr lang="en-US" dirty="0" err="1" smtClean="0"/>
              <a:t>Niraj</a:t>
            </a:r>
            <a:r>
              <a:rPr lang="en-US" dirty="0" smtClean="0"/>
              <a:t> K. </a:t>
            </a:r>
            <a:r>
              <a:rPr lang="en-US" dirty="0" err="1" smtClean="0"/>
              <a:t>Jha</a:t>
            </a:r>
            <a:r>
              <a:rPr lang="en-US" dirty="0" smtClean="0"/>
              <a:t>, Dynamic Voltage Scaling with Links for Power Optimization of Interconnection Networks, 9th International Symposium on High-Performance Computer Architecture (HPCA), Anaheim, CA, January 2003. (</a:t>
            </a:r>
            <a:r>
              <a:rPr lang="en-US" dirty="0" smtClean="0">
                <a:solidFill>
                  <a:srgbClr val="FF0000"/>
                </a:solidFill>
              </a:rPr>
              <a:t>router components, physical links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[] J. Chan, S. </a:t>
            </a:r>
            <a:r>
              <a:rPr lang="en-US" dirty="0" err="1" smtClean="0"/>
              <a:t>Parameswaran</a:t>
            </a:r>
            <a:r>
              <a:rPr lang="en-US" dirty="0" smtClean="0"/>
              <a:t>, </a:t>
            </a:r>
            <a:r>
              <a:rPr lang="en-US" dirty="0" err="1" smtClean="0"/>
              <a:t>NoCEE</a:t>
            </a:r>
            <a:r>
              <a:rPr lang="en-US" dirty="0" smtClean="0"/>
              <a:t>: energy macro-model extraction methodology for network on chip routers, ICCAD, 2005.</a:t>
            </a:r>
          </a:p>
          <a:p>
            <a:pPr>
              <a:buNone/>
            </a:pPr>
            <a:r>
              <a:rPr lang="en-US" dirty="0" smtClean="0"/>
              <a:t>[] </a:t>
            </a:r>
            <a:r>
              <a:rPr lang="en-US" dirty="0" err="1" smtClean="0"/>
              <a:t>Haytham</a:t>
            </a:r>
            <a:r>
              <a:rPr lang="en-US" dirty="0" smtClean="0"/>
              <a:t> </a:t>
            </a:r>
            <a:r>
              <a:rPr lang="en-US" dirty="0" err="1" smtClean="0"/>
              <a:t>Elmiligi</a:t>
            </a:r>
            <a:r>
              <a:rPr lang="en-US" dirty="0" smtClean="0"/>
              <a:t>, Ahmed A. Morgan, M. </a:t>
            </a:r>
            <a:r>
              <a:rPr lang="en-US" dirty="0" err="1" smtClean="0"/>
              <a:t>Watheq</a:t>
            </a:r>
            <a:r>
              <a:rPr lang="en-US" dirty="0" smtClean="0"/>
              <a:t> El-</a:t>
            </a:r>
            <a:r>
              <a:rPr lang="en-US" dirty="0" err="1" smtClean="0"/>
              <a:t>Kharashi</a:t>
            </a:r>
            <a:r>
              <a:rPr lang="en-US" dirty="0" smtClean="0"/>
              <a:t> and Fayez </a:t>
            </a:r>
            <a:r>
              <a:rPr lang="en-US" dirty="0" err="1" smtClean="0"/>
              <a:t>Gebali</a:t>
            </a:r>
            <a:r>
              <a:rPr lang="en-US" dirty="0" smtClean="0"/>
              <a:t>, Power Optimization for Application-Specific Networks-on-Chips: A Topology-Based Approach, Journal of Microprocessors and Microsystems, 2009.</a:t>
            </a:r>
          </a:p>
          <a:p>
            <a:pPr>
              <a:buNone/>
            </a:pPr>
            <a:r>
              <a:rPr lang="en-US" dirty="0" smtClean="0"/>
              <a:t>[] D. Brooks, R. P. Dick, R. Joseph,  L. Shang, Power, Thermal, and Reliability Modeling in Nanometer-Scale Microprocessors, MICRO, 2007.</a:t>
            </a:r>
          </a:p>
          <a:p>
            <a:pPr>
              <a:buNone/>
            </a:pP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2B9E-B16C-4C43-A38A-022099A1C25F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4181</TotalTime>
  <Words>1402</Words>
  <Application>Microsoft Office PowerPoint</Application>
  <PresentationFormat>On-screen Show (4:3)</PresentationFormat>
  <Paragraphs>199</Paragraphs>
  <Slides>34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ECE-777 System Level Design and Automation Performance abstraction</vt:lpstr>
      <vt:lpstr>Slide 2</vt:lpstr>
      <vt:lpstr>Performance analysis</vt:lpstr>
      <vt:lpstr>Outline</vt:lpstr>
      <vt:lpstr>Articles</vt:lpstr>
      <vt:lpstr>Average latency</vt:lpstr>
      <vt:lpstr>Latency Estimation vs. Simulation</vt:lpstr>
      <vt:lpstr>Outline</vt:lpstr>
      <vt:lpstr>Articles</vt:lpstr>
      <vt:lpstr>Power estimation</vt:lpstr>
      <vt:lpstr>Challenges</vt:lpstr>
      <vt:lpstr>Block diagram of a switch/router</vt:lpstr>
      <vt:lpstr>Power: switch/router</vt:lpstr>
      <vt:lpstr>Power: buffers</vt:lpstr>
      <vt:lpstr>Power: interconnects</vt:lpstr>
      <vt:lpstr>Interconnection fabric architectures</vt:lpstr>
      <vt:lpstr>Power consumption for different number of ports</vt:lpstr>
      <vt:lpstr>Power consumption for different switch fabric sizes and under different traffic</vt:lpstr>
      <vt:lpstr>Remarks</vt:lpstr>
      <vt:lpstr>Router power consumption</vt:lpstr>
      <vt:lpstr>Outline</vt:lpstr>
      <vt:lpstr>Articles</vt:lpstr>
      <vt:lpstr>Key factors that delay models must address</vt:lpstr>
      <vt:lpstr>Delay models</vt:lpstr>
      <vt:lpstr>Slide 25</vt:lpstr>
      <vt:lpstr>Outline</vt:lpstr>
      <vt:lpstr>Articles</vt:lpstr>
      <vt:lpstr>Thermal modeling of NoCs</vt:lpstr>
      <vt:lpstr>Model validation</vt:lpstr>
      <vt:lpstr>Thermal modeling of links</vt:lpstr>
      <vt:lpstr>Others: outline</vt:lpstr>
      <vt:lpstr>Stochastic communication</vt:lpstr>
      <vt:lpstr>Algorithm executed concurrently by all nodes in the network</vt:lpstr>
      <vt:lpstr>Others: outline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470 Introduction</dc:title>
  <dc:creator>Cris Ababei</dc:creator>
  <cp:lastModifiedBy>CA</cp:lastModifiedBy>
  <cp:revision>1002</cp:revision>
  <dcterms:created xsi:type="dcterms:W3CDTF">2008-06-12T00:55:02Z</dcterms:created>
  <dcterms:modified xsi:type="dcterms:W3CDTF">2012-02-08T15:51:25Z</dcterms:modified>
</cp:coreProperties>
</file>