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68" r:id="rId3"/>
    <p:sldId id="258" r:id="rId4"/>
    <p:sldId id="259" r:id="rId5"/>
    <p:sldId id="269" r:id="rId6"/>
    <p:sldId id="270" r:id="rId7"/>
    <p:sldId id="271" r:id="rId8"/>
    <p:sldId id="272" r:id="rId9"/>
    <p:sldId id="273" r:id="rId10"/>
    <p:sldId id="274" r:id="rId11"/>
    <p:sldId id="275" r:id="rId12"/>
    <p:sldId id="276" r:id="rId13"/>
    <p:sldId id="277" r:id="rId14"/>
    <p:sldId id="278" r:id="rId15"/>
    <p:sldId id="279" r:id="rId16"/>
    <p:sldId id="261" r:id="rId17"/>
    <p:sldId id="262" r:id="rId18"/>
    <p:sldId id="263" r:id="rId19"/>
    <p:sldId id="280" r:id="rId20"/>
    <p:sldId id="264" r:id="rId21"/>
    <p:sldId id="265" r:id="rId22"/>
    <p:sldId id="266" r:id="rId23"/>
    <p:sldId id="267"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300" r:id="rId39"/>
    <p:sldId id="295" r:id="rId40"/>
    <p:sldId id="296" r:id="rId41"/>
    <p:sldId id="297" r:id="rId42"/>
    <p:sldId id="299" r:id="rId4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8257" autoAdjust="0"/>
  </p:normalViewPr>
  <p:slideViewPr>
    <p:cSldViewPr>
      <p:cViewPr varScale="1">
        <p:scale>
          <a:sx n="65" d="100"/>
          <a:sy n="65" d="100"/>
        </p:scale>
        <p:origin x="-145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9327138" cy="3932713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E3DBB7FE-423F-4975-A405-A8A6D95CD3FF}" type="datetimeFigureOut">
              <a:rPr lang="en-US" smtClean="0"/>
              <a:pPr/>
              <a:t>2/13/2012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481442F0-1CBC-4733-A86F-64527292165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30AA264-657B-48E0-B868-2C77A720CD0D}" type="datetimeFigureOut">
              <a:rPr lang="en-US" smtClean="0"/>
              <a:pPr/>
              <a:t>2/13/2012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B76B4E0-B26B-4415-9093-AF9A5E5855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76B4E0-B26B-4415-9093-AF9A5E5855AD}"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189359-BA39-4FF5-8F2D-51AE24F48850}" type="datetime1">
              <a:rPr lang="en-US" smtClean="0"/>
              <a:pPr/>
              <a:t>2/13/2012</a:t>
            </a:fld>
            <a:endParaRPr lang="en-US"/>
          </a:p>
        </p:txBody>
      </p:sp>
      <p:sp>
        <p:nvSpPr>
          <p:cNvPr id="5" name="Footer Placeholder 4"/>
          <p:cNvSpPr>
            <a:spLocks noGrp="1"/>
          </p:cNvSpPr>
          <p:nvPr>
            <p:ph type="ftr" sz="quarter" idx="11"/>
          </p:nvPr>
        </p:nvSpPr>
        <p:spPr>
          <a:xfrm>
            <a:off x="2705100" y="6356350"/>
            <a:ext cx="4838700" cy="365125"/>
          </a:xfrm>
        </p:spPr>
        <p:txBody>
          <a:bodyPr/>
          <a:lstStyle>
            <a:lvl1pPr>
              <a:defRPr sz="1400"/>
            </a:lvl1pPr>
          </a:lstStyle>
          <a:p>
            <a:r>
              <a:rPr lang="en-US" dirty="0" err="1" smtClean="0"/>
              <a:t>ECE</a:t>
            </a:r>
            <a:r>
              <a:rPr lang="en-US" dirty="0" smtClean="0"/>
              <a:t> 470 (</a:t>
            </a:r>
            <a:r>
              <a:rPr lang="en-US" dirty="0" err="1" smtClean="0"/>
              <a:t>F08</a:t>
            </a:r>
            <a:r>
              <a:rPr lang="en-US" dirty="0" smtClean="0"/>
              <a:t>) - Digital Design II - © </a:t>
            </a:r>
            <a:r>
              <a:rPr lang="en-US" dirty="0" err="1" smtClean="0"/>
              <a:t>Cristinel</a:t>
            </a:r>
            <a:r>
              <a:rPr lang="en-US" dirty="0" smtClean="0"/>
              <a:t> </a:t>
            </a:r>
            <a:r>
              <a:rPr lang="en-US" dirty="0" err="1" smtClean="0"/>
              <a:t>Ababei</a:t>
            </a:r>
            <a:endParaRPr lang="en-US" dirty="0"/>
          </a:p>
        </p:txBody>
      </p:sp>
      <p:sp>
        <p:nvSpPr>
          <p:cNvPr id="6" name="Slide Number Placeholder 5"/>
          <p:cNvSpPr>
            <a:spLocks noGrp="1"/>
          </p:cNvSpPr>
          <p:nvPr>
            <p:ph type="sldNum" sz="quarter" idx="12"/>
          </p:nvPr>
        </p:nvSpPr>
        <p:spPr/>
        <p:txBody>
          <a:bodyPr/>
          <a:lstStyle>
            <a:lvl1pPr>
              <a:defRPr sz="1400"/>
            </a:lvl1pPr>
          </a:lstStyle>
          <a:p>
            <a:fld id="{A13A2B9E-B16C-4C43-A38A-022099A1C25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E3205F-9B91-4848-8C68-7365660F3243}" type="datetime1">
              <a:rPr lang="en-US" smtClean="0"/>
              <a:pPr/>
              <a:t>2/13/2012</a:t>
            </a:fld>
            <a:endParaRPr lang="en-US"/>
          </a:p>
        </p:txBody>
      </p:sp>
      <p:sp>
        <p:nvSpPr>
          <p:cNvPr id="5" name="Footer Placeholder 4"/>
          <p:cNvSpPr>
            <a:spLocks noGrp="1"/>
          </p:cNvSpPr>
          <p:nvPr>
            <p:ph type="ftr" sz="quarter" idx="11"/>
          </p:nvPr>
        </p:nvSpPr>
        <p:spPr/>
        <p:txBody>
          <a:bodyPr/>
          <a:lstStyle/>
          <a:p>
            <a:r>
              <a:rPr lang="en-US" smtClean="0"/>
              <a:t>ECE 470 (F08) - Digital Design II - © Cristinel Ababei</a:t>
            </a:r>
            <a:endParaRPr lang="en-US"/>
          </a:p>
        </p:txBody>
      </p:sp>
      <p:sp>
        <p:nvSpPr>
          <p:cNvPr id="6" name="Slide Number Placeholder 5"/>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D8A1-7F32-4CAB-ABEF-B8CF32E512DE}" type="datetime1">
              <a:rPr lang="en-US" smtClean="0"/>
              <a:pPr/>
              <a:t>2/13/2012</a:t>
            </a:fld>
            <a:endParaRPr lang="en-US"/>
          </a:p>
        </p:txBody>
      </p:sp>
      <p:sp>
        <p:nvSpPr>
          <p:cNvPr id="5" name="Footer Placeholder 4"/>
          <p:cNvSpPr>
            <a:spLocks noGrp="1"/>
          </p:cNvSpPr>
          <p:nvPr>
            <p:ph type="ftr" sz="quarter" idx="11"/>
          </p:nvPr>
        </p:nvSpPr>
        <p:spPr/>
        <p:txBody>
          <a:bodyPr/>
          <a:lstStyle/>
          <a:p>
            <a:r>
              <a:rPr lang="en-US" smtClean="0"/>
              <a:t>ECE 470 (F08) - Digital Design II - © Cristinel Ababei</a:t>
            </a:r>
            <a:endParaRPr lang="en-US"/>
          </a:p>
        </p:txBody>
      </p:sp>
      <p:sp>
        <p:nvSpPr>
          <p:cNvPr id="6" name="Slide Number Placeholder 5"/>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5227ED6-210F-42E6-BB44-F13950AB4587}" type="datetime1">
              <a:rPr lang="en-US" smtClean="0"/>
              <a:pPr/>
              <a:t>2/13/2012</a:t>
            </a:fld>
            <a:endParaRPr lang="en-US"/>
          </a:p>
        </p:txBody>
      </p:sp>
      <p:sp>
        <p:nvSpPr>
          <p:cNvPr id="5" name="Footer Placeholder 4"/>
          <p:cNvSpPr>
            <a:spLocks noGrp="1"/>
          </p:cNvSpPr>
          <p:nvPr>
            <p:ph type="ftr" sz="quarter" idx="11"/>
          </p:nvPr>
        </p:nvSpPr>
        <p:spPr>
          <a:xfrm>
            <a:off x="2705100" y="6356350"/>
            <a:ext cx="4914900" cy="365125"/>
          </a:xfrm>
        </p:spPr>
        <p:txBody>
          <a:bodyPr/>
          <a:lstStyle>
            <a:lvl1pPr>
              <a:defRPr sz="1400"/>
            </a:lvl1pPr>
          </a:lstStyle>
          <a:p>
            <a:r>
              <a:rPr lang="en-US" smtClean="0"/>
              <a:t>ECE 470 (F08) - Digital Design II - © Cristinel Ababei</a:t>
            </a:r>
            <a:endParaRPr lang="en-US" dirty="0"/>
          </a:p>
        </p:txBody>
      </p:sp>
      <p:sp>
        <p:nvSpPr>
          <p:cNvPr id="6" name="Slide Number Placeholder 5"/>
          <p:cNvSpPr>
            <a:spLocks noGrp="1"/>
          </p:cNvSpPr>
          <p:nvPr>
            <p:ph type="sldNum" sz="quarter" idx="12"/>
          </p:nvPr>
        </p:nvSpPr>
        <p:spPr/>
        <p:txBody>
          <a:bodyPr/>
          <a:lstStyle>
            <a:lvl1pPr>
              <a:defRPr sz="1400"/>
            </a:lvl1pPr>
          </a:lstStyle>
          <a:p>
            <a:fld id="{A13A2B9E-B16C-4C43-A38A-022099A1C25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EDB1A-F10E-4097-B69D-21385E637CCD}" type="datetime1">
              <a:rPr lang="en-US" smtClean="0"/>
              <a:pPr/>
              <a:t>2/13/2012</a:t>
            </a:fld>
            <a:endParaRPr lang="en-US"/>
          </a:p>
        </p:txBody>
      </p:sp>
      <p:sp>
        <p:nvSpPr>
          <p:cNvPr id="5" name="Footer Placeholder 4"/>
          <p:cNvSpPr>
            <a:spLocks noGrp="1"/>
          </p:cNvSpPr>
          <p:nvPr>
            <p:ph type="ftr" sz="quarter" idx="11"/>
          </p:nvPr>
        </p:nvSpPr>
        <p:spPr/>
        <p:txBody>
          <a:bodyPr/>
          <a:lstStyle/>
          <a:p>
            <a:r>
              <a:rPr lang="en-US" smtClean="0"/>
              <a:t>ECE 470 (F08) - Digital Design II - © Cristinel Ababei</a:t>
            </a:r>
            <a:endParaRPr lang="en-US"/>
          </a:p>
        </p:txBody>
      </p:sp>
      <p:sp>
        <p:nvSpPr>
          <p:cNvPr id="6" name="Slide Number Placeholder 5"/>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982F5E-3CFC-4FA1-BC54-3ED5922E14FC}" type="datetime1">
              <a:rPr lang="en-US" smtClean="0"/>
              <a:pPr/>
              <a:t>2/13/2012</a:t>
            </a:fld>
            <a:endParaRPr lang="en-US"/>
          </a:p>
        </p:txBody>
      </p:sp>
      <p:sp>
        <p:nvSpPr>
          <p:cNvPr id="6" name="Footer Placeholder 5"/>
          <p:cNvSpPr>
            <a:spLocks noGrp="1"/>
          </p:cNvSpPr>
          <p:nvPr>
            <p:ph type="ftr" sz="quarter" idx="11"/>
          </p:nvPr>
        </p:nvSpPr>
        <p:spPr/>
        <p:txBody>
          <a:bodyPr/>
          <a:lstStyle/>
          <a:p>
            <a:r>
              <a:rPr lang="en-US" smtClean="0"/>
              <a:t>ECE 470 (F08) - Digital Design II - © Cristinel Ababei</a:t>
            </a:r>
            <a:endParaRPr lang="en-US"/>
          </a:p>
        </p:txBody>
      </p:sp>
      <p:sp>
        <p:nvSpPr>
          <p:cNvPr id="7" name="Slide Number Placeholder 6"/>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F7C110-38CE-4BFC-9A03-86FA5A15BF29}" type="datetime1">
              <a:rPr lang="en-US" smtClean="0"/>
              <a:pPr/>
              <a:t>2/13/2012</a:t>
            </a:fld>
            <a:endParaRPr lang="en-US"/>
          </a:p>
        </p:txBody>
      </p:sp>
      <p:sp>
        <p:nvSpPr>
          <p:cNvPr id="8" name="Footer Placeholder 7"/>
          <p:cNvSpPr>
            <a:spLocks noGrp="1"/>
          </p:cNvSpPr>
          <p:nvPr>
            <p:ph type="ftr" sz="quarter" idx="11"/>
          </p:nvPr>
        </p:nvSpPr>
        <p:spPr/>
        <p:txBody>
          <a:bodyPr/>
          <a:lstStyle/>
          <a:p>
            <a:r>
              <a:rPr lang="en-US" smtClean="0"/>
              <a:t>ECE 470 (F08) - Digital Design II - © Cristinel Ababei</a:t>
            </a:r>
            <a:endParaRPr lang="en-US"/>
          </a:p>
        </p:txBody>
      </p:sp>
      <p:sp>
        <p:nvSpPr>
          <p:cNvPr id="9" name="Slide Number Placeholder 8"/>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75DDE-029B-43A3-B41C-81E311858F25}" type="datetime1">
              <a:rPr lang="en-US" smtClean="0"/>
              <a:pPr/>
              <a:t>2/13/2012</a:t>
            </a:fld>
            <a:endParaRPr lang="en-US"/>
          </a:p>
        </p:txBody>
      </p:sp>
      <p:sp>
        <p:nvSpPr>
          <p:cNvPr id="4" name="Footer Placeholder 3"/>
          <p:cNvSpPr>
            <a:spLocks noGrp="1"/>
          </p:cNvSpPr>
          <p:nvPr>
            <p:ph type="ftr" sz="quarter" idx="11"/>
          </p:nvPr>
        </p:nvSpPr>
        <p:spPr>
          <a:xfrm>
            <a:off x="2705100" y="6356350"/>
            <a:ext cx="3733800" cy="365125"/>
          </a:xfrm>
        </p:spPr>
        <p:txBody>
          <a:bodyPr/>
          <a:lstStyle/>
          <a:p>
            <a:r>
              <a:rPr lang="en-US" dirty="0" err="1" smtClean="0"/>
              <a:t>ECE</a:t>
            </a:r>
            <a:r>
              <a:rPr lang="en-US" dirty="0" smtClean="0"/>
              <a:t> 470 (</a:t>
            </a:r>
            <a:r>
              <a:rPr lang="en-US" dirty="0" err="1" smtClean="0"/>
              <a:t>F08</a:t>
            </a:r>
            <a:r>
              <a:rPr lang="en-US" dirty="0" smtClean="0"/>
              <a:t>) - Digital Design II - © </a:t>
            </a:r>
            <a:r>
              <a:rPr lang="en-US" dirty="0" err="1" smtClean="0"/>
              <a:t>Cristinel</a:t>
            </a:r>
            <a:r>
              <a:rPr lang="en-US" dirty="0" smtClean="0"/>
              <a:t> </a:t>
            </a:r>
            <a:r>
              <a:rPr lang="en-US" dirty="0" err="1" smtClean="0"/>
              <a:t>Ababei</a:t>
            </a:r>
            <a:endParaRPr lang="en-US" dirty="0"/>
          </a:p>
        </p:txBody>
      </p:sp>
      <p:sp>
        <p:nvSpPr>
          <p:cNvPr id="5" name="Slide Number Placeholder 4"/>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F8329-2613-4D26-A378-B225A4499CB1}" type="datetime1">
              <a:rPr lang="en-US" smtClean="0"/>
              <a:pPr/>
              <a:t>2/13/2012</a:t>
            </a:fld>
            <a:endParaRPr lang="en-US"/>
          </a:p>
        </p:txBody>
      </p:sp>
      <p:sp>
        <p:nvSpPr>
          <p:cNvPr id="3" name="Footer Placeholder 2"/>
          <p:cNvSpPr>
            <a:spLocks noGrp="1"/>
          </p:cNvSpPr>
          <p:nvPr>
            <p:ph type="ftr" sz="quarter" idx="11"/>
          </p:nvPr>
        </p:nvSpPr>
        <p:spPr/>
        <p:txBody>
          <a:bodyPr/>
          <a:lstStyle/>
          <a:p>
            <a:r>
              <a:rPr lang="en-US" smtClean="0"/>
              <a:t>ECE 470 (F08) - Digital Design II - © Cristinel Ababei</a:t>
            </a:r>
            <a:endParaRPr lang="en-US"/>
          </a:p>
        </p:txBody>
      </p:sp>
      <p:sp>
        <p:nvSpPr>
          <p:cNvPr id="4" name="Slide Number Placeholder 3"/>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C78803-FA72-4CC5-845E-AF6DC6F85C6F}" type="datetime1">
              <a:rPr lang="en-US" smtClean="0"/>
              <a:pPr/>
              <a:t>2/13/2012</a:t>
            </a:fld>
            <a:endParaRPr lang="en-US"/>
          </a:p>
        </p:txBody>
      </p:sp>
      <p:sp>
        <p:nvSpPr>
          <p:cNvPr id="6" name="Footer Placeholder 5"/>
          <p:cNvSpPr>
            <a:spLocks noGrp="1"/>
          </p:cNvSpPr>
          <p:nvPr>
            <p:ph type="ftr" sz="quarter" idx="11"/>
          </p:nvPr>
        </p:nvSpPr>
        <p:spPr/>
        <p:txBody>
          <a:bodyPr/>
          <a:lstStyle/>
          <a:p>
            <a:r>
              <a:rPr lang="en-US" smtClean="0"/>
              <a:t>ECE 470 (F08) - Digital Design II - © Cristinel Ababei</a:t>
            </a:r>
            <a:endParaRPr lang="en-US"/>
          </a:p>
        </p:txBody>
      </p:sp>
      <p:sp>
        <p:nvSpPr>
          <p:cNvPr id="7" name="Slide Number Placeholder 6"/>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7DC62-8CE3-4F98-8C1E-FDC745AAE106}" type="datetime1">
              <a:rPr lang="en-US" smtClean="0"/>
              <a:pPr/>
              <a:t>2/13/2012</a:t>
            </a:fld>
            <a:endParaRPr lang="en-US"/>
          </a:p>
        </p:txBody>
      </p:sp>
      <p:sp>
        <p:nvSpPr>
          <p:cNvPr id="6" name="Footer Placeholder 5"/>
          <p:cNvSpPr>
            <a:spLocks noGrp="1"/>
          </p:cNvSpPr>
          <p:nvPr>
            <p:ph type="ftr" sz="quarter" idx="11"/>
          </p:nvPr>
        </p:nvSpPr>
        <p:spPr/>
        <p:txBody>
          <a:bodyPr/>
          <a:lstStyle/>
          <a:p>
            <a:r>
              <a:rPr lang="en-US" smtClean="0"/>
              <a:t>ECE 470 (F08) - Digital Design II - © Cristinel Ababei</a:t>
            </a:r>
            <a:endParaRPr lang="en-US"/>
          </a:p>
        </p:txBody>
      </p:sp>
      <p:sp>
        <p:nvSpPr>
          <p:cNvPr id="7" name="Slide Number Placeholder 6"/>
          <p:cNvSpPr>
            <a:spLocks noGrp="1"/>
          </p:cNvSpPr>
          <p:nvPr>
            <p:ph type="sldNum" sz="quarter" idx="12"/>
          </p:nvPr>
        </p:nvSpPr>
        <p:spPr/>
        <p:txBody>
          <a:bodyPr/>
          <a:lstStyle/>
          <a:p>
            <a:fld id="{A13A2B9E-B16C-4C43-A38A-022099A1C2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66172-A67B-4D08-B9C4-1B509422C2FE}" type="datetime1">
              <a:rPr lang="en-US" smtClean="0"/>
              <a:pPr/>
              <a:t>2/13/2012</a:t>
            </a:fld>
            <a:endParaRPr lang="en-US"/>
          </a:p>
        </p:txBody>
      </p:sp>
      <p:sp>
        <p:nvSpPr>
          <p:cNvPr id="5" name="Footer Placeholder 4"/>
          <p:cNvSpPr>
            <a:spLocks noGrp="1"/>
          </p:cNvSpPr>
          <p:nvPr>
            <p:ph type="ftr" sz="quarter" idx="3"/>
          </p:nvPr>
        </p:nvSpPr>
        <p:spPr>
          <a:xfrm>
            <a:off x="2743200" y="6356350"/>
            <a:ext cx="4838700"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r>
              <a:rPr lang="en-US" dirty="0" err="1" smtClean="0"/>
              <a:t>ECE</a:t>
            </a:r>
            <a:r>
              <a:rPr lang="en-US" dirty="0" smtClean="0"/>
              <a:t> 470 (</a:t>
            </a:r>
            <a:r>
              <a:rPr lang="en-US" dirty="0" err="1" smtClean="0"/>
              <a:t>F08</a:t>
            </a:r>
            <a:r>
              <a:rPr lang="en-US" dirty="0" smtClean="0"/>
              <a:t>) - Digital Design II - © </a:t>
            </a:r>
            <a:r>
              <a:rPr lang="en-US" dirty="0" err="1" smtClean="0"/>
              <a:t>Cristinel</a:t>
            </a:r>
            <a:r>
              <a:rPr lang="en-US" dirty="0" smtClean="0"/>
              <a:t> </a:t>
            </a:r>
            <a:r>
              <a:rPr lang="en-US" dirty="0" err="1" smtClean="0"/>
              <a:t>Ababei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A13A2B9E-B16C-4C43-A38A-022099A1C25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slideLayout" Target="../slideLayouts/slideLayout2.xml"/><Relationship Id="rId6" Type="http://schemas.openxmlformats.org/officeDocument/2006/relationships/image" Target="../media/image23.wmf"/><Relationship Id="rId11" Type="http://schemas.openxmlformats.org/officeDocument/2006/relationships/image" Target="../media/image28.wmf"/><Relationship Id="rId5" Type="http://schemas.openxmlformats.org/officeDocument/2006/relationships/image" Target="../media/image22.wmf"/><Relationship Id="rId10" Type="http://schemas.openxmlformats.org/officeDocument/2006/relationships/image" Target="../media/image27.jpeg"/><Relationship Id="rId4" Type="http://schemas.openxmlformats.org/officeDocument/2006/relationships/image" Target="../media/image21.wmf"/><Relationship Id="rId9" Type="http://schemas.openxmlformats.org/officeDocument/2006/relationships/image" Target="../media/image26.wmf"/></Relationships>
</file>

<file path=ppt/slides/_rels/slide38.xml.rels><?xml version="1.0" encoding="UTF-8" standalone="yes"?>
<Relationships xmlns="http://schemas.openxmlformats.org/package/2006/relationships"><Relationship Id="rId3" Type="http://schemas.openxmlformats.org/officeDocument/2006/relationships/hyperlink" Target="http://www.engr.colostate.edu/~sudeep/teaching/ppt/lec10_hw_explore.ppt" TargetMode="External"/><Relationship Id="rId2" Type="http://schemas.openxmlformats.org/officeDocument/2006/relationships/hyperlink" Target="http://www.ics.uci.edu/~express/index.htm" TargetMode="External"/><Relationship Id="rId1" Type="http://schemas.openxmlformats.org/officeDocument/2006/relationships/slideLayout" Target="../slideLayouts/slideLayout2.xml"/><Relationship Id="rId4" Type="http://schemas.openxmlformats.org/officeDocument/2006/relationships/hyperlink" Target="http://www.engr.colostate.edu/~sudeep/teaching/ppt/lec11_sw_optimizations.ppt"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www.ics.uci.edu/~express/index.htm" TargetMode="External"/><Relationship Id="rId2" Type="http://schemas.openxmlformats.org/officeDocument/2006/relationships/hyperlink" Target="http://embedded.eecs.berkeley.edu/research/hsc" TargetMode="External"/><Relationship Id="rId1" Type="http://schemas.openxmlformats.org/officeDocument/2006/relationships/slideLayout" Target="../slideLayouts/slideLayout2.xml"/><Relationship Id="rId5" Type="http://schemas.openxmlformats.org/officeDocument/2006/relationships/hyperlink" Target="http://www.cs.hongik.ac.kr/~dspark/codesign-link.htm" TargetMode="External"/><Relationship Id="rId4" Type="http://schemas.openxmlformats.org/officeDocument/2006/relationships/hyperlink" Target="http://ls12-www.cs.tu-dortmund.de/research/activities/codesign/cool/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13A2B9E-B16C-4C43-A38A-022099A1C25F}" type="slidenum">
              <a:rPr lang="en-US" smtClean="0"/>
              <a:pPr/>
              <a:t>1</a:t>
            </a:fld>
            <a:endParaRPr lang="en-US"/>
          </a:p>
        </p:txBody>
      </p:sp>
      <p:sp>
        <p:nvSpPr>
          <p:cNvPr id="6" name="Title 1"/>
          <p:cNvSpPr>
            <a:spLocks noGrp="1"/>
          </p:cNvSpPr>
          <p:nvPr>
            <p:ph type="ctrTitle"/>
          </p:nvPr>
        </p:nvSpPr>
        <p:spPr>
          <a:xfrm>
            <a:off x="304800" y="2209801"/>
            <a:ext cx="8610600" cy="1638299"/>
          </a:xfrm>
        </p:spPr>
        <p:txBody>
          <a:bodyPr>
            <a:normAutofit/>
          </a:bodyPr>
          <a:lstStyle/>
          <a:p>
            <a:r>
              <a:rPr lang="en-US" sz="3200" dirty="0" smtClean="0"/>
              <a:t>ECE-777 System Level Design and Automation</a:t>
            </a:r>
            <a:br>
              <a:rPr lang="en-US" sz="3200" dirty="0" smtClean="0"/>
            </a:br>
            <a:r>
              <a:rPr lang="en-US" sz="3200" dirty="0" smtClean="0">
                <a:solidFill>
                  <a:srgbClr val="3333FF"/>
                </a:solidFill>
              </a:rPr>
              <a:t>Hardware/Software Co-design</a:t>
            </a:r>
            <a:endParaRPr lang="en-US" sz="3200" dirty="0">
              <a:solidFill>
                <a:srgbClr val="3333FF"/>
              </a:solidFill>
            </a:endParaRPr>
          </a:p>
        </p:txBody>
      </p:sp>
      <p:sp>
        <p:nvSpPr>
          <p:cNvPr id="7" name="TextBox 6"/>
          <p:cNvSpPr txBox="1"/>
          <p:nvPr/>
        </p:nvSpPr>
        <p:spPr>
          <a:xfrm>
            <a:off x="685800" y="4648200"/>
            <a:ext cx="7886700" cy="1015663"/>
          </a:xfrm>
          <a:prstGeom prst="rect">
            <a:avLst/>
          </a:prstGeom>
          <a:noFill/>
        </p:spPr>
        <p:txBody>
          <a:bodyPr wrap="square" rtlCol="0">
            <a:spAutoFit/>
          </a:bodyPr>
          <a:lstStyle/>
          <a:p>
            <a:pPr lvl="0" algn="ctr"/>
            <a:r>
              <a:rPr lang="en-US" sz="2000" b="1" dirty="0" err="1" smtClean="0">
                <a:solidFill>
                  <a:srgbClr val="33CC33"/>
                </a:solidFill>
              </a:rPr>
              <a:t>Cristinel</a:t>
            </a:r>
            <a:r>
              <a:rPr lang="en-US" sz="2000" b="1" dirty="0" smtClean="0">
                <a:solidFill>
                  <a:srgbClr val="33CC33"/>
                </a:solidFill>
              </a:rPr>
              <a:t> </a:t>
            </a:r>
            <a:r>
              <a:rPr lang="en-US" sz="2000" b="1" dirty="0" err="1" smtClean="0">
                <a:solidFill>
                  <a:srgbClr val="33CC33"/>
                </a:solidFill>
              </a:rPr>
              <a:t>Ababei</a:t>
            </a:r>
            <a:endParaRPr lang="en-US" sz="2000" b="1" dirty="0" smtClean="0">
              <a:solidFill>
                <a:srgbClr val="33CC33"/>
              </a:solidFill>
            </a:endParaRPr>
          </a:p>
          <a:p>
            <a:pPr lvl="0" algn="ctr"/>
            <a:r>
              <a:rPr lang="en-US" sz="2000" b="1" dirty="0" smtClean="0">
                <a:solidFill>
                  <a:srgbClr val="33CC33"/>
                </a:solidFill>
              </a:rPr>
              <a:t>Electrical and Computer Department, North Dakota State University</a:t>
            </a:r>
          </a:p>
          <a:p>
            <a:pPr lvl="0" algn="ctr"/>
            <a:r>
              <a:rPr lang="en-US" sz="2000" b="1" dirty="0" smtClean="0">
                <a:solidFill>
                  <a:srgbClr val="33CC33"/>
                </a:solidFill>
              </a:rPr>
              <a:t>Spring 2012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Partitioning Methods</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Exact methods:</a:t>
            </a:r>
          </a:p>
          <a:p>
            <a:pPr lvl="1"/>
            <a:r>
              <a:rPr lang="en-US" dirty="0" smtClean="0"/>
              <a:t>E</a:t>
            </a:r>
            <a:r>
              <a:rPr lang="en-US" dirty="0" smtClean="0"/>
              <a:t>numeration</a:t>
            </a:r>
            <a:endParaRPr lang="en-US" dirty="0" smtClean="0"/>
          </a:p>
          <a:p>
            <a:pPr lvl="1"/>
            <a:r>
              <a:rPr lang="en-US" dirty="0" smtClean="0">
                <a:solidFill>
                  <a:srgbClr val="FF0000"/>
                </a:solidFill>
              </a:rPr>
              <a:t>Integer Linear Programs (ILP)</a:t>
            </a:r>
          </a:p>
          <a:p>
            <a:r>
              <a:rPr lang="en-US" dirty="0" smtClean="0"/>
              <a:t>Heuristic methods:</a:t>
            </a:r>
          </a:p>
          <a:p>
            <a:pPr lvl="1"/>
            <a:r>
              <a:rPr lang="en-US" dirty="0" smtClean="0"/>
              <a:t>C</a:t>
            </a:r>
            <a:r>
              <a:rPr lang="en-US" dirty="0" smtClean="0"/>
              <a:t>onstructive </a:t>
            </a:r>
            <a:r>
              <a:rPr lang="en-US" dirty="0" smtClean="0"/>
              <a:t>methods</a:t>
            </a:r>
          </a:p>
          <a:p>
            <a:pPr lvl="2"/>
            <a:r>
              <a:rPr lang="en-US" dirty="0" smtClean="0"/>
              <a:t>R</a:t>
            </a:r>
            <a:r>
              <a:rPr lang="en-US" dirty="0" smtClean="0"/>
              <a:t>andom </a:t>
            </a:r>
            <a:r>
              <a:rPr lang="en-US" dirty="0" smtClean="0"/>
              <a:t>mapping</a:t>
            </a:r>
          </a:p>
          <a:p>
            <a:pPr lvl="2"/>
            <a:r>
              <a:rPr lang="en-US" dirty="0" smtClean="0"/>
              <a:t>H</a:t>
            </a:r>
            <a:r>
              <a:rPr lang="en-US" dirty="0" smtClean="0"/>
              <a:t>ierarchical </a:t>
            </a:r>
            <a:r>
              <a:rPr lang="en-US" dirty="0" smtClean="0"/>
              <a:t>clustering</a:t>
            </a:r>
          </a:p>
          <a:p>
            <a:pPr lvl="1"/>
            <a:r>
              <a:rPr lang="en-US" dirty="0" smtClean="0"/>
              <a:t>I</a:t>
            </a:r>
            <a:r>
              <a:rPr lang="en-US" dirty="0" smtClean="0"/>
              <a:t>terative </a:t>
            </a:r>
            <a:r>
              <a:rPr lang="en-US" dirty="0" smtClean="0"/>
              <a:t>methods</a:t>
            </a:r>
          </a:p>
          <a:p>
            <a:pPr lvl="2"/>
            <a:r>
              <a:rPr lang="en-US" dirty="0" smtClean="0"/>
              <a:t>Kernighan-Lin Algorithm</a:t>
            </a:r>
          </a:p>
          <a:p>
            <a:pPr lvl="2"/>
            <a:r>
              <a:rPr lang="en-US" dirty="0" smtClean="0"/>
              <a:t>Simulated Annealing</a:t>
            </a:r>
          </a:p>
          <a:p>
            <a:pPr lvl="2"/>
            <a:r>
              <a:rPr lang="en-US" dirty="0" smtClean="0"/>
              <a:t>Evolutionary Algorithms (EA)</a:t>
            </a:r>
            <a:endParaRPr lang="en-US" dirty="0"/>
          </a:p>
        </p:txBody>
      </p:sp>
      <p:sp>
        <p:nvSpPr>
          <p:cNvPr id="2" name="Slide Number Placeholder 1"/>
          <p:cNvSpPr>
            <a:spLocks noGrp="1"/>
          </p:cNvSpPr>
          <p:nvPr>
            <p:ph type="sldNum" sz="quarter" idx="12"/>
          </p:nvPr>
        </p:nvSpPr>
        <p:spPr/>
        <p:txBody>
          <a:bodyPr/>
          <a:lstStyle/>
          <a:p>
            <a:fld id="{A13A2B9E-B16C-4C43-A38A-022099A1C25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26872"/>
          </a:xfrm>
        </p:spPr>
        <p:txBody>
          <a:bodyPr>
            <a:normAutofit/>
          </a:bodyPr>
          <a:lstStyle/>
          <a:p>
            <a:r>
              <a:rPr lang="en-US" dirty="0" smtClean="0"/>
              <a:t>Integer Programming Models</a:t>
            </a:r>
            <a:endParaRPr lang="en-US" dirty="0"/>
          </a:p>
        </p:txBody>
      </p:sp>
      <p:sp>
        <p:nvSpPr>
          <p:cNvPr id="2" name="Slide Number Placeholder 1"/>
          <p:cNvSpPr>
            <a:spLocks noGrp="1"/>
          </p:cNvSpPr>
          <p:nvPr>
            <p:ph type="sldNum" sz="quarter" idx="12"/>
          </p:nvPr>
        </p:nvSpPr>
        <p:spPr/>
        <p:txBody>
          <a:bodyPr/>
          <a:lstStyle/>
          <a:p>
            <a:fld id="{A13A2B9E-B16C-4C43-A38A-022099A1C25F}" type="slidenum">
              <a:rPr lang="en-US" smtClean="0"/>
              <a:pPr/>
              <a:t>11</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419100" y="1790700"/>
            <a:ext cx="8508349" cy="48387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lstStyle/>
          <a:p>
            <a:r>
              <a:rPr lang="en-US" dirty="0" smtClean="0"/>
              <a:t>Example</a:t>
            </a:r>
            <a:endParaRPr lang="en-US" dirty="0"/>
          </a:p>
        </p:txBody>
      </p:sp>
      <p:sp>
        <p:nvSpPr>
          <p:cNvPr id="2" name="Slide Number Placeholder 1"/>
          <p:cNvSpPr>
            <a:spLocks noGrp="1"/>
          </p:cNvSpPr>
          <p:nvPr>
            <p:ph type="sldNum" sz="quarter" idx="12"/>
          </p:nvPr>
        </p:nvSpPr>
        <p:spPr/>
        <p:txBody>
          <a:bodyPr/>
          <a:lstStyle/>
          <a:p>
            <a:fld id="{A13A2B9E-B16C-4C43-A38A-022099A1C25F}" type="slidenum">
              <a:rPr lang="en-US" smtClean="0"/>
              <a:pPr/>
              <a:t>12</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1790700" y="1270763"/>
            <a:ext cx="5829300" cy="5058599"/>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Remarks</a:t>
            </a:r>
            <a:endParaRPr lang="en-US" dirty="0"/>
          </a:p>
        </p:txBody>
      </p:sp>
      <p:sp>
        <p:nvSpPr>
          <p:cNvPr id="4" name="Content Placeholder 3"/>
          <p:cNvSpPr>
            <a:spLocks noGrp="1"/>
          </p:cNvSpPr>
          <p:nvPr>
            <p:ph idx="1"/>
          </p:nvPr>
        </p:nvSpPr>
        <p:spPr>
          <a:xfrm>
            <a:off x="457200" y="1431940"/>
            <a:ext cx="8229600" cy="5031055"/>
          </a:xfrm>
        </p:spPr>
        <p:txBody>
          <a:bodyPr>
            <a:normAutofit fontScale="92500" lnSpcReduction="10000"/>
          </a:bodyPr>
          <a:lstStyle/>
          <a:p>
            <a:r>
              <a:rPr lang="en-US" dirty="0" smtClean="0"/>
              <a:t>Maximizing the cost function can be done by setting C‘=-C</a:t>
            </a:r>
          </a:p>
          <a:p>
            <a:r>
              <a:rPr lang="en-GB" dirty="0" smtClean="0"/>
              <a:t>Integer programming is NP-complete</a:t>
            </a:r>
            <a:endParaRPr lang="en-US" dirty="0" smtClean="0"/>
          </a:p>
          <a:p>
            <a:r>
              <a:rPr lang="en-US" dirty="0" smtClean="0"/>
              <a:t>In practice, running times can increase exponentially with the size of the problem, but problems of some thousands of variables can still be solved with commercial solvers, depending on the size and structure of the problem</a:t>
            </a:r>
          </a:p>
          <a:p>
            <a:r>
              <a:rPr lang="en-US" dirty="0" smtClean="0"/>
              <a:t>IP models can be a good starting point for modeling, even if in the end heuristics have to be used to solve them</a:t>
            </a:r>
            <a:endParaRPr lang="en-US" dirty="0"/>
          </a:p>
        </p:txBody>
      </p:sp>
      <p:sp>
        <p:nvSpPr>
          <p:cNvPr id="2" name="Slide Number Placeholder 1"/>
          <p:cNvSpPr>
            <a:spLocks noGrp="1"/>
          </p:cNvSpPr>
          <p:nvPr>
            <p:ph type="sldNum" sz="quarter" idx="12"/>
          </p:nvPr>
        </p:nvSpPr>
        <p:spPr/>
        <p:txBody>
          <a:bodyPr/>
          <a:lstStyle/>
          <a:p>
            <a:fld id="{A13A2B9E-B16C-4C43-A38A-022099A1C25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ILP for partitioning</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14</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42900" y="1333500"/>
            <a:ext cx="7554562" cy="511341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ILP for partitioning</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15</a:t>
            </a:fld>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381000" y="1790700"/>
            <a:ext cx="8516628" cy="44577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19100"/>
          </a:xfrm>
        </p:spPr>
        <p:txBody>
          <a:bodyPr>
            <a:noAutofit/>
          </a:bodyPr>
          <a:lstStyle/>
          <a:p>
            <a:r>
              <a:rPr lang="en-GB" sz="2800" b="1" dirty="0" smtClean="0"/>
              <a:t>Example of HW/SW partitioning: </a:t>
            </a:r>
            <a:r>
              <a:rPr lang="en-GB" sz="2800" b="1" dirty="0" err="1" smtClean="0"/>
              <a:t>COdesign</a:t>
            </a:r>
            <a:r>
              <a:rPr lang="en-GB" sz="2800" b="1" dirty="0" smtClean="0"/>
              <a:t> </a:t>
            </a:r>
            <a:r>
              <a:rPr lang="en-GB" sz="2800" b="1" dirty="0" err="1" smtClean="0"/>
              <a:t>toOL</a:t>
            </a:r>
            <a:r>
              <a:rPr lang="en-GB" sz="2800" b="1" dirty="0" smtClean="0"/>
              <a:t> (COOL)</a:t>
            </a:r>
            <a:endParaRPr lang="en-US" sz="2800" b="1" dirty="0"/>
          </a:p>
        </p:txBody>
      </p:sp>
      <p:sp>
        <p:nvSpPr>
          <p:cNvPr id="3" name="Content Placeholder 2"/>
          <p:cNvSpPr>
            <a:spLocks noGrp="1"/>
          </p:cNvSpPr>
          <p:nvPr>
            <p:ph idx="1"/>
          </p:nvPr>
        </p:nvSpPr>
        <p:spPr>
          <a:xfrm>
            <a:off x="381000" y="914400"/>
            <a:ext cx="8229600" cy="1524000"/>
          </a:xfrm>
        </p:spPr>
        <p:txBody>
          <a:bodyPr>
            <a:normAutofit fontScale="70000" lnSpcReduction="20000"/>
          </a:bodyPr>
          <a:lstStyle/>
          <a:p>
            <a:r>
              <a:rPr lang="en-US" dirty="0" smtClean="0"/>
              <a:t>Inputs to COOL:</a:t>
            </a:r>
          </a:p>
          <a:p>
            <a:pPr lvl="1">
              <a:buNone/>
            </a:pPr>
            <a:r>
              <a:rPr lang="en-US" dirty="0" smtClean="0"/>
              <a:t>1. Target technology : available HW platform components</a:t>
            </a:r>
          </a:p>
          <a:p>
            <a:pPr lvl="1">
              <a:buNone/>
            </a:pPr>
            <a:r>
              <a:rPr lang="en-US" dirty="0" smtClean="0"/>
              <a:t>2. Design constraints : required throughput, latency, maximum memory size or maximum area for ASIC</a:t>
            </a:r>
          </a:p>
          <a:p>
            <a:pPr lvl="1">
              <a:buNone/>
            </a:pPr>
            <a:r>
              <a:rPr lang="en-US" dirty="0" smtClean="0"/>
              <a:t>3. Required behavior : required overall behavior. Hierarchical task graphs</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16</a:t>
            </a:fld>
            <a:endParaRPr lang="en-US" dirty="0"/>
          </a:p>
        </p:txBody>
      </p:sp>
      <p:sp>
        <p:nvSpPr>
          <p:cNvPr id="5" name="Text Box 15"/>
          <p:cNvSpPr txBox="1">
            <a:spLocks noChangeArrowheads="1"/>
          </p:cNvSpPr>
          <p:nvPr/>
        </p:nvSpPr>
        <p:spPr bwMode="auto">
          <a:xfrm>
            <a:off x="0" y="6311900"/>
            <a:ext cx="9144000" cy="546100"/>
          </a:xfrm>
          <a:prstGeom prst="rect">
            <a:avLst/>
          </a:prstGeom>
          <a:noFill/>
          <a:ln w="9525">
            <a:noFill/>
            <a:miter lim="800000"/>
            <a:headEnd/>
            <a:tailEnd/>
          </a:ln>
        </p:spPr>
        <p:txBody>
          <a:bodyPr lIns="90000" tIns="46800" rIns="90000" bIns="46800">
            <a:spAutoFit/>
          </a:bodyPr>
          <a:lstStyle/>
          <a:p>
            <a:pPr eaLnBrk="0" hangingPunct="0">
              <a:lnSpc>
                <a:spcPct val="93000"/>
              </a:lnSpc>
              <a:spcBef>
                <a:spcPts val="10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[Niemann, Hardware/Software Co-Design for Data Flow Dominated Embedded Systems, Kluwer Academic Publishers, 1998 (Comprehensive mathematical model)]</a:t>
            </a:r>
          </a:p>
        </p:txBody>
      </p:sp>
      <p:grpSp>
        <p:nvGrpSpPr>
          <p:cNvPr id="504" name="Group 503"/>
          <p:cNvGrpSpPr/>
          <p:nvPr/>
        </p:nvGrpSpPr>
        <p:grpSpPr>
          <a:xfrm>
            <a:off x="2438400" y="2552700"/>
            <a:ext cx="4419600" cy="3608388"/>
            <a:chOff x="2057400" y="1739900"/>
            <a:chExt cx="5105400" cy="4497388"/>
          </a:xfrm>
        </p:grpSpPr>
        <p:sp>
          <p:nvSpPr>
            <p:cNvPr id="6" name="AutoShape 16"/>
            <p:cNvSpPr>
              <a:spLocks noChangeArrowheads="1"/>
            </p:cNvSpPr>
            <p:nvPr/>
          </p:nvSpPr>
          <p:spPr bwMode="auto">
            <a:xfrm>
              <a:off x="5445125" y="2995613"/>
              <a:ext cx="571500" cy="804862"/>
            </a:xfrm>
            <a:prstGeom prst="roundRect">
              <a:avLst>
                <a:gd name="adj" fmla="val 278"/>
              </a:avLst>
            </a:prstGeom>
            <a:solidFill>
              <a:srgbClr val="FFFFCC"/>
            </a:solidFill>
            <a:ln w="9525">
              <a:noFill/>
              <a:round/>
              <a:headEnd/>
              <a:tailEnd/>
            </a:ln>
          </p:spPr>
          <p:txBody>
            <a:bodyPr wrap="none" anchor="ctr"/>
            <a:lstStyle/>
            <a:p>
              <a:endParaRPr lang="en-US"/>
            </a:p>
          </p:txBody>
        </p:sp>
        <p:sp>
          <p:nvSpPr>
            <p:cNvPr id="7" name="AutoShape 17"/>
            <p:cNvSpPr>
              <a:spLocks noChangeArrowheads="1"/>
            </p:cNvSpPr>
            <p:nvPr/>
          </p:nvSpPr>
          <p:spPr bwMode="auto">
            <a:xfrm>
              <a:off x="5445125" y="2995613"/>
              <a:ext cx="571500" cy="804862"/>
            </a:xfrm>
            <a:prstGeom prst="roundRect">
              <a:avLst>
                <a:gd name="adj" fmla="val 278"/>
              </a:avLst>
            </a:prstGeom>
            <a:noFill/>
            <a:ln w="9525">
              <a:solidFill>
                <a:srgbClr val="000000"/>
              </a:solidFill>
              <a:round/>
              <a:headEnd/>
              <a:tailEnd/>
            </a:ln>
          </p:spPr>
          <p:txBody>
            <a:bodyPr wrap="none" anchor="ctr"/>
            <a:lstStyle/>
            <a:p>
              <a:endParaRPr lang="en-US"/>
            </a:p>
          </p:txBody>
        </p:sp>
        <p:sp>
          <p:nvSpPr>
            <p:cNvPr id="8" name="AutoShape 18"/>
            <p:cNvSpPr>
              <a:spLocks noChangeArrowheads="1"/>
            </p:cNvSpPr>
            <p:nvPr/>
          </p:nvSpPr>
          <p:spPr bwMode="auto">
            <a:xfrm>
              <a:off x="4295775" y="3600450"/>
              <a:ext cx="576263" cy="804863"/>
            </a:xfrm>
            <a:prstGeom prst="roundRect">
              <a:avLst>
                <a:gd name="adj" fmla="val 273"/>
              </a:avLst>
            </a:prstGeom>
            <a:solidFill>
              <a:srgbClr val="FFFFCC"/>
            </a:solidFill>
            <a:ln w="9525">
              <a:noFill/>
              <a:round/>
              <a:headEnd/>
              <a:tailEnd/>
            </a:ln>
          </p:spPr>
          <p:txBody>
            <a:bodyPr wrap="none" anchor="ctr"/>
            <a:lstStyle/>
            <a:p>
              <a:endParaRPr lang="en-US"/>
            </a:p>
          </p:txBody>
        </p:sp>
        <p:sp>
          <p:nvSpPr>
            <p:cNvPr id="9" name="AutoShape 19"/>
            <p:cNvSpPr>
              <a:spLocks noChangeArrowheads="1"/>
            </p:cNvSpPr>
            <p:nvPr/>
          </p:nvSpPr>
          <p:spPr bwMode="auto">
            <a:xfrm>
              <a:off x="4295775" y="3600450"/>
              <a:ext cx="576263" cy="804863"/>
            </a:xfrm>
            <a:prstGeom prst="roundRect">
              <a:avLst>
                <a:gd name="adj" fmla="val 273"/>
              </a:avLst>
            </a:prstGeom>
            <a:noFill/>
            <a:ln w="9525">
              <a:solidFill>
                <a:srgbClr val="000000"/>
              </a:solidFill>
              <a:round/>
              <a:headEnd/>
              <a:tailEnd/>
            </a:ln>
          </p:spPr>
          <p:txBody>
            <a:bodyPr wrap="none" anchor="ctr"/>
            <a:lstStyle/>
            <a:p>
              <a:endParaRPr lang="en-US"/>
            </a:p>
          </p:txBody>
        </p:sp>
        <p:sp>
          <p:nvSpPr>
            <p:cNvPr id="10" name="AutoShape 20"/>
            <p:cNvSpPr>
              <a:spLocks noChangeArrowheads="1"/>
            </p:cNvSpPr>
            <p:nvPr/>
          </p:nvSpPr>
          <p:spPr bwMode="auto">
            <a:xfrm>
              <a:off x="4295775" y="2390775"/>
              <a:ext cx="576263" cy="804863"/>
            </a:xfrm>
            <a:prstGeom prst="roundRect">
              <a:avLst>
                <a:gd name="adj" fmla="val 273"/>
              </a:avLst>
            </a:prstGeom>
            <a:solidFill>
              <a:srgbClr val="FFFFCC"/>
            </a:solidFill>
            <a:ln w="9525">
              <a:noFill/>
              <a:round/>
              <a:headEnd/>
              <a:tailEnd/>
            </a:ln>
          </p:spPr>
          <p:txBody>
            <a:bodyPr wrap="none" anchor="ctr"/>
            <a:lstStyle/>
            <a:p>
              <a:endParaRPr lang="en-US"/>
            </a:p>
          </p:txBody>
        </p:sp>
        <p:sp>
          <p:nvSpPr>
            <p:cNvPr id="11" name="AutoShape 21"/>
            <p:cNvSpPr>
              <a:spLocks noChangeArrowheads="1"/>
            </p:cNvSpPr>
            <p:nvPr/>
          </p:nvSpPr>
          <p:spPr bwMode="auto">
            <a:xfrm>
              <a:off x="4295775" y="2390775"/>
              <a:ext cx="576263" cy="804863"/>
            </a:xfrm>
            <a:prstGeom prst="roundRect">
              <a:avLst>
                <a:gd name="adj" fmla="val 273"/>
              </a:avLst>
            </a:prstGeom>
            <a:noFill/>
            <a:ln w="9525">
              <a:solidFill>
                <a:srgbClr val="000000"/>
              </a:solidFill>
              <a:round/>
              <a:headEnd/>
              <a:tailEnd/>
            </a:ln>
          </p:spPr>
          <p:txBody>
            <a:bodyPr wrap="none" anchor="ctr"/>
            <a:lstStyle/>
            <a:p>
              <a:endParaRPr lang="en-US"/>
            </a:p>
          </p:txBody>
        </p:sp>
        <p:sp>
          <p:nvSpPr>
            <p:cNvPr id="12" name="AutoShape 22"/>
            <p:cNvSpPr>
              <a:spLocks noChangeArrowheads="1"/>
            </p:cNvSpPr>
            <p:nvPr/>
          </p:nvSpPr>
          <p:spPr bwMode="auto">
            <a:xfrm>
              <a:off x="3151188" y="2390775"/>
              <a:ext cx="573087" cy="804863"/>
            </a:xfrm>
            <a:prstGeom prst="roundRect">
              <a:avLst>
                <a:gd name="adj" fmla="val 278"/>
              </a:avLst>
            </a:prstGeom>
            <a:solidFill>
              <a:srgbClr val="FFFFCC"/>
            </a:solidFill>
            <a:ln w="9525">
              <a:noFill/>
              <a:round/>
              <a:headEnd/>
              <a:tailEnd/>
            </a:ln>
          </p:spPr>
          <p:txBody>
            <a:bodyPr wrap="none" anchor="ctr"/>
            <a:lstStyle/>
            <a:p>
              <a:endParaRPr lang="en-US"/>
            </a:p>
          </p:txBody>
        </p:sp>
        <p:sp>
          <p:nvSpPr>
            <p:cNvPr id="13" name="AutoShape 23"/>
            <p:cNvSpPr>
              <a:spLocks noChangeArrowheads="1"/>
            </p:cNvSpPr>
            <p:nvPr/>
          </p:nvSpPr>
          <p:spPr bwMode="auto">
            <a:xfrm>
              <a:off x="3151188" y="2390775"/>
              <a:ext cx="573087" cy="804863"/>
            </a:xfrm>
            <a:prstGeom prst="roundRect">
              <a:avLst>
                <a:gd name="adj" fmla="val 278"/>
              </a:avLst>
            </a:prstGeom>
            <a:noFill/>
            <a:ln w="9525">
              <a:solidFill>
                <a:srgbClr val="000000"/>
              </a:solidFill>
              <a:round/>
              <a:headEnd/>
              <a:tailEnd/>
            </a:ln>
          </p:spPr>
          <p:txBody>
            <a:bodyPr wrap="none" anchor="ctr"/>
            <a:lstStyle/>
            <a:p>
              <a:endParaRPr lang="en-US"/>
            </a:p>
          </p:txBody>
        </p:sp>
        <p:sp>
          <p:nvSpPr>
            <p:cNvPr id="14" name="Freeform 24"/>
            <p:cNvSpPr>
              <a:spLocks noChangeArrowheads="1"/>
            </p:cNvSpPr>
            <p:nvPr/>
          </p:nvSpPr>
          <p:spPr bwMode="auto">
            <a:xfrm>
              <a:off x="3841750" y="3400425"/>
              <a:ext cx="203200" cy="349250"/>
            </a:xfrm>
            <a:custGeom>
              <a:avLst/>
              <a:gdLst/>
              <a:ahLst/>
              <a:cxnLst>
                <a:cxn ang="0">
                  <a:pos x="276" y="896"/>
                </a:cxn>
                <a:cxn ang="0">
                  <a:pos x="344" y="887"/>
                </a:cxn>
                <a:cxn ang="0">
                  <a:pos x="386" y="840"/>
                </a:cxn>
                <a:cxn ang="0">
                  <a:pos x="429" y="766"/>
                </a:cxn>
                <a:cxn ang="0">
                  <a:pos x="471" y="686"/>
                </a:cxn>
                <a:cxn ang="0">
                  <a:pos x="463" y="602"/>
                </a:cxn>
                <a:cxn ang="0">
                  <a:pos x="454" y="518"/>
                </a:cxn>
                <a:cxn ang="0">
                  <a:pos x="437" y="448"/>
                </a:cxn>
                <a:cxn ang="0">
                  <a:pos x="403" y="387"/>
                </a:cxn>
                <a:cxn ang="0">
                  <a:pos x="522" y="163"/>
                </a:cxn>
                <a:cxn ang="0">
                  <a:pos x="565" y="93"/>
                </a:cxn>
                <a:cxn ang="0">
                  <a:pos x="548" y="9"/>
                </a:cxn>
                <a:cxn ang="0">
                  <a:pos x="488" y="9"/>
                </a:cxn>
                <a:cxn ang="0">
                  <a:pos x="446" y="70"/>
                </a:cxn>
                <a:cxn ang="0">
                  <a:pos x="135" y="434"/>
                </a:cxn>
                <a:cxn ang="0">
                  <a:pos x="110" y="518"/>
                </a:cxn>
                <a:cxn ang="0">
                  <a:pos x="84" y="611"/>
                </a:cxn>
                <a:cxn ang="0">
                  <a:pos x="16" y="789"/>
                </a:cxn>
                <a:cxn ang="0">
                  <a:pos x="59" y="864"/>
                </a:cxn>
                <a:cxn ang="0">
                  <a:pos x="101" y="920"/>
                </a:cxn>
                <a:cxn ang="0">
                  <a:pos x="152" y="967"/>
                </a:cxn>
                <a:cxn ang="0">
                  <a:pos x="471" y="79"/>
                </a:cxn>
                <a:cxn ang="0">
                  <a:pos x="522" y="32"/>
                </a:cxn>
                <a:cxn ang="0">
                  <a:pos x="522" y="107"/>
                </a:cxn>
                <a:cxn ang="0">
                  <a:pos x="480" y="177"/>
                </a:cxn>
                <a:cxn ang="0">
                  <a:pos x="152" y="920"/>
                </a:cxn>
                <a:cxn ang="0">
                  <a:pos x="101" y="873"/>
                </a:cxn>
                <a:cxn ang="0">
                  <a:pos x="59" y="817"/>
                </a:cxn>
                <a:cxn ang="0">
                  <a:pos x="101" y="649"/>
                </a:cxn>
                <a:cxn ang="0">
                  <a:pos x="127" y="555"/>
                </a:cxn>
                <a:cxn ang="0">
                  <a:pos x="161" y="462"/>
                </a:cxn>
                <a:cxn ang="0">
                  <a:pos x="361" y="341"/>
                </a:cxn>
                <a:cxn ang="0">
                  <a:pos x="318" y="401"/>
                </a:cxn>
                <a:cxn ang="0">
                  <a:pos x="254" y="425"/>
                </a:cxn>
                <a:cxn ang="0">
                  <a:pos x="229" y="495"/>
                </a:cxn>
                <a:cxn ang="0">
                  <a:pos x="237" y="555"/>
                </a:cxn>
                <a:cxn ang="0">
                  <a:pos x="271" y="485"/>
                </a:cxn>
                <a:cxn ang="0">
                  <a:pos x="310" y="434"/>
                </a:cxn>
                <a:cxn ang="0">
                  <a:pos x="276" y="485"/>
                </a:cxn>
                <a:cxn ang="0">
                  <a:pos x="237" y="555"/>
                </a:cxn>
                <a:cxn ang="0">
                  <a:pos x="237" y="663"/>
                </a:cxn>
                <a:cxn ang="0">
                  <a:pos x="271" y="719"/>
                </a:cxn>
                <a:cxn ang="0">
                  <a:pos x="301" y="789"/>
                </a:cxn>
                <a:cxn ang="0">
                  <a:pos x="361" y="826"/>
                </a:cxn>
                <a:cxn ang="0">
                  <a:pos x="293" y="864"/>
                </a:cxn>
                <a:cxn ang="0">
                  <a:pos x="229" y="864"/>
                </a:cxn>
                <a:cxn ang="0">
                  <a:pos x="254" y="602"/>
                </a:cxn>
                <a:cxn ang="0">
                  <a:pos x="284" y="532"/>
                </a:cxn>
                <a:cxn ang="0">
                  <a:pos x="369" y="434"/>
                </a:cxn>
                <a:cxn ang="0">
                  <a:pos x="412" y="434"/>
                </a:cxn>
                <a:cxn ang="0">
                  <a:pos x="386" y="509"/>
                </a:cxn>
                <a:cxn ang="0">
                  <a:pos x="293" y="672"/>
                </a:cxn>
                <a:cxn ang="0">
                  <a:pos x="420" y="532"/>
                </a:cxn>
                <a:cxn ang="0">
                  <a:pos x="429" y="602"/>
                </a:cxn>
                <a:cxn ang="0">
                  <a:pos x="327" y="756"/>
                </a:cxn>
                <a:cxn ang="0">
                  <a:pos x="446" y="686"/>
                </a:cxn>
              </a:cxnLst>
              <a:rect l="0" t="0" r="r" b="b"/>
              <a:pathLst>
                <a:path w="566" h="968">
                  <a:moveTo>
                    <a:pt x="169" y="967"/>
                  </a:moveTo>
                  <a:lnTo>
                    <a:pt x="220" y="896"/>
                  </a:lnTo>
                  <a:lnTo>
                    <a:pt x="229" y="896"/>
                  </a:lnTo>
                  <a:lnTo>
                    <a:pt x="237" y="896"/>
                  </a:lnTo>
                  <a:lnTo>
                    <a:pt x="246" y="896"/>
                  </a:lnTo>
                  <a:lnTo>
                    <a:pt x="254" y="896"/>
                  </a:lnTo>
                  <a:lnTo>
                    <a:pt x="263" y="896"/>
                  </a:lnTo>
                  <a:lnTo>
                    <a:pt x="271" y="896"/>
                  </a:lnTo>
                  <a:lnTo>
                    <a:pt x="276" y="896"/>
                  </a:lnTo>
                  <a:lnTo>
                    <a:pt x="284" y="896"/>
                  </a:lnTo>
                  <a:lnTo>
                    <a:pt x="293" y="896"/>
                  </a:lnTo>
                  <a:lnTo>
                    <a:pt x="301" y="896"/>
                  </a:lnTo>
                  <a:lnTo>
                    <a:pt x="310" y="896"/>
                  </a:lnTo>
                  <a:lnTo>
                    <a:pt x="318" y="896"/>
                  </a:lnTo>
                  <a:lnTo>
                    <a:pt x="318" y="887"/>
                  </a:lnTo>
                  <a:lnTo>
                    <a:pt x="327" y="887"/>
                  </a:lnTo>
                  <a:lnTo>
                    <a:pt x="335" y="887"/>
                  </a:lnTo>
                  <a:lnTo>
                    <a:pt x="344" y="887"/>
                  </a:lnTo>
                  <a:lnTo>
                    <a:pt x="352" y="887"/>
                  </a:lnTo>
                  <a:lnTo>
                    <a:pt x="352" y="873"/>
                  </a:lnTo>
                  <a:lnTo>
                    <a:pt x="361" y="873"/>
                  </a:lnTo>
                  <a:lnTo>
                    <a:pt x="361" y="864"/>
                  </a:lnTo>
                  <a:lnTo>
                    <a:pt x="369" y="864"/>
                  </a:lnTo>
                  <a:lnTo>
                    <a:pt x="369" y="850"/>
                  </a:lnTo>
                  <a:lnTo>
                    <a:pt x="378" y="850"/>
                  </a:lnTo>
                  <a:lnTo>
                    <a:pt x="378" y="840"/>
                  </a:lnTo>
                  <a:lnTo>
                    <a:pt x="386" y="840"/>
                  </a:lnTo>
                  <a:lnTo>
                    <a:pt x="386" y="826"/>
                  </a:lnTo>
                  <a:lnTo>
                    <a:pt x="395" y="826"/>
                  </a:lnTo>
                  <a:lnTo>
                    <a:pt x="395" y="817"/>
                  </a:lnTo>
                  <a:lnTo>
                    <a:pt x="403" y="817"/>
                  </a:lnTo>
                  <a:lnTo>
                    <a:pt x="403" y="803"/>
                  </a:lnTo>
                  <a:lnTo>
                    <a:pt x="403" y="789"/>
                  </a:lnTo>
                  <a:lnTo>
                    <a:pt x="412" y="789"/>
                  </a:lnTo>
                  <a:lnTo>
                    <a:pt x="412" y="780"/>
                  </a:lnTo>
                  <a:lnTo>
                    <a:pt x="429" y="766"/>
                  </a:lnTo>
                  <a:lnTo>
                    <a:pt x="446" y="756"/>
                  </a:lnTo>
                  <a:lnTo>
                    <a:pt x="446" y="742"/>
                  </a:lnTo>
                  <a:lnTo>
                    <a:pt x="454" y="742"/>
                  </a:lnTo>
                  <a:lnTo>
                    <a:pt x="454" y="733"/>
                  </a:lnTo>
                  <a:lnTo>
                    <a:pt x="463" y="719"/>
                  </a:lnTo>
                  <a:lnTo>
                    <a:pt x="463" y="710"/>
                  </a:lnTo>
                  <a:lnTo>
                    <a:pt x="471" y="710"/>
                  </a:lnTo>
                  <a:lnTo>
                    <a:pt x="471" y="696"/>
                  </a:lnTo>
                  <a:lnTo>
                    <a:pt x="471" y="686"/>
                  </a:lnTo>
                  <a:lnTo>
                    <a:pt x="471" y="672"/>
                  </a:lnTo>
                  <a:lnTo>
                    <a:pt x="471" y="663"/>
                  </a:lnTo>
                  <a:lnTo>
                    <a:pt x="471" y="649"/>
                  </a:lnTo>
                  <a:lnTo>
                    <a:pt x="463" y="649"/>
                  </a:lnTo>
                  <a:lnTo>
                    <a:pt x="463" y="639"/>
                  </a:lnTo>
                  <a:lnTo>
                    <a:pt x="454" y="625"/>
                  </a:lnTo>
                  <a:lnTo>
                    <a:pt x="454" y="611"/>
                  </a:lnTo>
                  <a:lnTo>
                    <a:pt x="454" y="602"/>
                  </a:lnTo>
                  <a:lnTo>
                    <a:pt x="463" y="602"/>
                  </a:lnTo>
                  <a:lnTo>
                    <a:pt x="463" y="588"/>
                  </a:lnTo>
                  <a:lnTo>
                    <a:pt x="463" y="579"/>
                  </a:lnTo>
                  <a:lnTo>
                    <a:pt x="471" y="565"/>
                  </a:lnTo>
                  <a:lnTo>
                    <a:pt x="471" y="555"/>
                  </a:lnTo>
                  <a:lnTo>
                    <a:pt x="463" y="555"/>
                  </a:lnTo>
                  <a:lnTo>
                    <a:pt x="463" y="541"/>
                  </a:lnTo>
                  <a:lnTo>
                    <a:pt x="463" y="532"/>
                  </a:lnTo>
                  <a:lnTo>
                    <a:pt x="454" y="532"/>
                  </a:lnTo>
                  <a:lnTo>
                    <a:pt x="454" y="518"/>
                  </a:lnTo>
                  <a:lnTo>
                    <a:pt x="446" y="509"/>
                  </a:lnTo>
                  <a:lnTo>
                    <a:pt x="437" y="509"/>
                  </a:lnTo>
                  <a:lnTo>
                    <a:pt x="437" y="495"/>
                  </a:lnTo>
                  <a:lnTo>
                    <a:pt x="429" y="495"/>
                  </a:lnTo>
                  <a:lnTo>
                    <a:pt x="429" y="485"/>
                  </a:lnTo>
                  <a:lnTo>
                    <a:pt x="437" y="485"/>
                  </a:lnTo>
                  <a:lnTo>
                    <a:pt x="437" y="471"/>
                  </a:lnTo>
                  <a:lnTo>
                    <a:pt x="437" y="462"/>
                  </a:lnTo>
                  <a:lnTo>
                    <a:pt x="437" y="448"/>
                  </a:lnTo>
                  <a:lnTo>
                    <a:pt x="437" y="434"/>
                  </a:lnTo>
                  <a:lnTo>
                    <a:pt x="437" y="425"/>
                  </a:lnTo>
                  <a:lnTo>
                    <a:pt x="437" y="411"/>
                  </a:lnTo>
                  <a:lnTo>
                    <a:pt x="429" y="411"/>
                  </a:lnTo>
                  <a:lnTo>
                    <a:pt x="429" y="401"/>
                  </a:lnTo>
                  <a:lnTo>
                    <a:pt x="420" y="401"/>
                  </a:lnTo>
                  <a:lnTo>
                    <a:pt x="420" y="387"/>
                  </a:lnTo>
                  <a:lnTo>
                    <a:pt x="412" y="387"/>
                  </a:lnTo>
                  <a:lnTo>
                    <a:pt x="403" y="387"/>
                  </a:lnTo>
                  <a:lnTo>
                    <a:pt x="403" y="378"/>
                  </a:lnTo>
                  <a:lnTo>
                    <a:pt x="395" y="378"/>
                  </a:lnTo>
                  <a:lnTo>
                    <a:pt x="386" y="378"/>
                  </a:lnTo>
                  <a:lnTo>
                    <a:pt x="378" y="378"/>
                  </a:lnTo>
                  <a:lnTo>
                    <a:pt x="386" y="364"/>
                  </a:lnTo>
                  <a:lnTo>
                    <a:pt x="514" y="186"/>
                  </a:lnTo>
                  <a:lnTo>
                    <a:pt x="514" y="177"/>
                  </a:lnTo>
                  <a:lnTo>
                    <a:pt x="522" y="177"/>
                  </a:lnTo>
                  <a:lnTo>
                    <a:pt x="522" y="163"/>
                  </a:lnTo>
                  <a:lnTo>
                    <a:pt x="531" y="163"/>
                  </a:lnTo>
                  <a:lnTo>
                    <a:pt x="531" y="154"/>
                  </a:lnTo>
                  <a:lnTo>
                    <a:pt x="539" y="140"/>
                  </a:lnTo>
                  <a:lnTo>
                    <a:pt x="548" y="130"/>
                  </a:lnTo>
                  <a:lnTo>
                    <a:pt x="548" y="116"/>
                  </a:lnTo>
                  <a:lnTo>
                    <a:pt x="556" y="116"/>
                  </a:lnTo>
                  <a:lnTo>
                    <a:pt x="556" y="107"/>
                  </a:lnTo>
                  <a:lnTo>
                    <a:pt x="556" y="93"/>
                  </a:lnTo>
                  <a:lnTo>
                    <a:pt x="565" y="93"/>
                  </a:lnTo>
                  <a:lnTo>
                    <a:pt x="565" y="79"/>
                  </a:lnTo>
                  <a:lnTo>
                    <a:pt x="565" y="70"/>
                  </a:lnTo>
                  <a:lnTo>
                    <a:pt x="565" y="56"/>
                  </a:lnTo>
                  <a:lnTo>
                    <a:pt x="565" y="46"/>
                  </a:lnTo>
                  <a:lnTo>
                    <a:pt x="565" y="32"/>
                  </a:lnTo>
                  <a:lnTo>
                    <a:pt x="565" y="23"/>
                  </a:lnTo>
                  <a:lnTo>
                    <a:pt x="556" y="23"/>
                  </a:lnTo>
                  <a:lnTo>
                    <a:pt x="556" y="9"/>
                  </a:lnTo>
                  <a:lnTo>
                    <a:pt x="548" y="9"/>
                  </a:lnTo>
                  <a:lnTo>
                    <a:pt x="548" y="0"/>
                  </a:lnTo>
                  <a:lnTo>
                    <a:pt x="539" y="0"/>
                  </a:lnTo>
                  <a:lnTo>
                    <a:pt x="531" y="0"/>
                  </a:lnTo>
                  <a:lnTo>
                    <a:pt x="522" y="0"/>
                  </a:lnTo>
                  <a:lnTo>
                    <a:pt x="514" y="0"/>
                  </a:lnTo>
                  <a:lnTo>
                    <a:pt x="505" y="0"/>
                  </a:lnTo>
                  <a:lnTo>
                    <a:pt x="497" y="0"/>
                  </a:lnTo>
                  <a:lnTo>
                    <a:pt x="497" y="9"/>
                  </a:lnTo>
                  <a:lnTo>
                    <a:pt x="488" y="9"/>
                  </a:lnTo>
                  <a:lnTo>
                    <a:pt x="480" y="23"/>
                  </a:lnTo>
                  <a:lnTo>
                    <a:pt x="471" y="23"/>
                  </a:lnTo>
                  <a:lnTo>
                    <a:pt x="471" y="32"/>
                  </a:lnTo>
                  <a:lnTo>
                    <a:pt x="463" y="32"/>
                  </a:lnTo>
                  <a:lnTo>
                    <a:pt x="463" y="46"/>
                  </a:lnTo>
                  <a:lnTo>
                    <a:pt x="454" y="46"/>
                  </a:lnTo>
                  <a:lnTo>
                    <a:pt x="454" y="56"/>
                  </a:lnTo>
                  <a:lnTo>
                    <a:pt x="446" y="56"/>
                  </a:lnTo>
                  <a:lnTo>
                    <a:pt x="446" y="70"/>
                  </a:lnTo>
                  <a:lnTo>
                    <a:pt x="437" y="70"/>
                  </a:lnTo>
                  <a:lnTo>
                    <a:pt x="437" y="79"/>
                  </a:lnTo>
                  <a:lnTo>
                    <a:pt x="429" y="79"/>
                  </a:lnTo>
                  <a:lnTo>
                    <a:pt x="284" y="284"/>
                  </a:lnTo>
                  <a:lnTo>
                    <a:pt x="254" y="284"/>
                  </a:lnTo>
                  <a:lnTo>
                    <a:pt x="152" y="401"/>
                  </a:lnTo>
                  <a:lnTo>
                    <a:pt x="144" y="411"/>
                  </a:lnTo>
                  <a:lnTo>
                    <a:pt x="144" y="425"/>
                  </a:lnTo>
                  <a:lnTo>
                    <a:pt x="135" y="434"/>
                  </a:lnTo>
                  <a:lnTo>
                    <a:pt x="135" y="448"/>
                  </a:lnTo>
                  <a:lnTo>
                    <a:pt x="135" y="462"/>
                  </a:lnTo>
                  <a:lnTo>
                    <a:pt x="127" y="462"/>
                  </a:lnTo>
                  <a:lnTo>
                    <a:pt x="127" y="471"/>
                  </a:lnTo>
                  <a:lnTo>
                    <a:pt x="127" y="485"/>
                  </a:lnTo>
                  <a:lnTo>
                    <a:pt x="118" y="485"/>
                  </a:lnTo>
                  <a:lnTo>
                    <a:pt x="118" y="495"/>
                  </a:lnTo>
                  <a:lnTo>
                    <a:pt x="110" y="509"/>
                  </a:lnTo>
                  <a:lnTo>
                    <a:pt x="110" y="518"/>
                  </a:lnTo>
                  <a:lnTo>
                    <a:pt x="110" y="532"/>
                  </a:lnTo>
                  <a:lnTo>
                    <a:pt x="101" y="541"/>
                  </a:lnTo>
                  <a:lnTo>
                    <a:pt x="101" y="555"/>
                  </a:lnTo>
                  <a:lnTo>
                    <a:pt x="93" y="565"/>
                  </a:lnTo>
                  <a:lnTo>
                    <a:pt x="93" y="579"/>
                  </a:lnTo>
                  <a:lnTo>
                    <a:pt x="93" y="588"/>
                  </a:lnTo>
                  <a:lnTo>
                    <a:pt x="84" y="588"/>
                  </a:lnTo>
                  <a:lnTo>
                    <a:pt x="84" y="602"/>
                  </a:lnTo>
                  <a:lnTo>
                    <a:pt x="84" y="611"/>
                  </a:lnTo>
                  <a:lnTo>
                    <a:pt x="84" y="625"/>
                  </a:lnTo>
                  <a:lnTo>
                    <a:pt x="76" y="625"/>
                  </a:lnTo>
                  <a:lnTo>
                    <a:pt x="76" y="639"/>
                  </a:lnTo>
                  <a:lnTo>
                    <a:pt x="0" y="742"/>
                  </a:lnTo>
                  <a:lnTo>
                    <a:pt x="8" y="742"/>
                  </a:lnTo>
                  <a:lnTo>
                    <a:pt x="8" y="756"/>
                  </a:lnTo>
                  <a:lnTo>
                    <a:pt x="8" y="766"/>
                  </a:lnTo>
                  <a:lnTo>
                    <a:pt x="16" y="780"/>
                  </a:lnTo>
                  <a:lnTo>
                    <a:pt x="16" y="789"/>
                  </a:lnTo>
                  <a:lnTo>
                    <a:pt x="25" y="803"/>
                  </a:lnTo>
                  <a:lnTo>
                    <a:pt x="25" y="817"/>
                  </a:lnTo>
                  <a:lnTo>
                    <a:pt x="33" y="817"/>
                  </a:lnTo>
                  <a:lnTo>
                    <a:pt x="33" y="826"/>
                  </a:lnTo>
                  <a:lnTo>
                    <a:pt x="42" y="840"/>
                  </a:lnTo>
                  <a:lnTo>
                    <a:pt x="42" y="850"/>
                  </a:lnTo>
                  <a:lnTo>
                    <a:pt x="50" y="850"/>
                  </a:lnTo>
                  <a:lnTo>
                    <a:pt x="50" y="864"/>
                  </a:lnTo>
                  <a:lnTo>
                    <a:pt x="59" y="864"/>
                  </a:lnTo>
                  <a:lnTo>
                    <a:pt x="59" y="873"/>
                  </a:lnTo>
                  <a:lnTo>
                    <a:pt x="67" y="887"/>
                  </a:lnTo>
                  <a:lnTo>
                    <a:pt x="76" y="887"/>
                  </a:lnTo>
                  <a:lnTo>
                    <a:pt x="76" y="896"/>
                  </a:lnTo>
                  <a:lnTo>
                    <a:pt x="84" y="896"/>
                  </a:lnTo>
                  <a:lnTo>
                    <a:pt x="84" y="910"/>
                  </a:lnTo>
                  <a:lnTo>
                    <a:pt x="93" y="910"/>
                  </a:lnTo>
                  <a:lnTo>
                    <a:pt x="93" y="920"/>
                  </a:lnTo>
                  <a:lnTo>
                    <a:pt x="101" y="920"/>
                  </a:lnTo>
                  <a:lnTo>
                    <a:pt x="110" y="934"/>
                  </a:lnTo>
                  <a:lnTo>
                    <a:pt x="118" y="934"/>
                  </a:lnTo>
                  <a:lnTo>
                    <a:pt x="118" y="943"/>
                  </a:lnTo>
                  <a:lnTo>
                    <a:pt x="127" y="943"/>
                  </a:lnTo>
                  <a:lnTo>
                    <a:pt x="135" y="943"/>
                  </a:lnTo>
                  <a:lnTo>
                    <a:pt x="135" y="957"/>
                  </a:lnTo>
                  <a:lnTo>
                    <a:pt x="144" y="957"/>
                  </a:lnTo>
                  <a:lnTo>
                    <a:pt x="152" y="957"/>
                  </a:lnTo>
                  <a:lnTo>
                    <a:pt x="152" y="967"/>
                  </a:lnTo>
                  <a:lnTo>
                    <a:pt x="161" y="967"/>
                  </a:lnTo>
                  <a:lnTo>
                    <a:pt x="169" y="967"/>
                  </a:lnTo>
                  <a:lnTo>
                    <a:pt x="169" y="967"/>
                  </a:lnTo>
                  <a:close/>
                  <a:moveTo>
                    <a:pt x="318" y="284"/>
                  </a:moveTo>
                  <a:lnTo>
                    <a:pt x="446" y="107"/>
                  </a:lnTo>
                  <a:lnTo>
                    <a:pt x="454" y="93"/>
                  </a:lnTo>
                  <a:lnTo>
                    <a:pt x="463" y="93"/>
                  </a:lnTo>
                  <a:lnTo>
                    <a:pt x="463" y="79"/>
                  </a:lnTo>
                  <a:lnTo>
                    <a:pt x="471" y="79"/>
                  </a:lnTo>
                  <a:lnTo>
                    <a:pt x="471" y="70"/>
                  </a:lnTo>
                  <a:lnTo>
                    <a:pt x="480" y="70"/>
                  </a:lnTo>
                  <a:lnTo>
                    <a:pt x="480" y="56"/>
                  </a:lnTo>
                  <a:lnTo>
                    <a:pt x="488" y="56"/>
                  </a:lnTo>
                  <a:lnTo>
                    <a:pt x="497" y="46"/>
                  </a:lnTo>
                  <a:lnTo>
                    <a:pt x="505" y="46"/>
                  </a:lnTo>
                  <a:lnTo>
                    <a:pt x="505" y="32"/>
                  </a:lnTo>
                  <a:lnTo>
                    <a:pt x="514" y="32"/>
                  </a:lnTo>
                  <a:lnTo>
                    <a:pt x="522" y="32"/>
                  </a:lnTo>
                  <a:lnTo>
                    <a:pt x="531" y="32"/>
                  </a:lnTo>
                  <a:lnTo>
                    <a:pt x="539" y="32"/>
                  </a:lnTo>
                  <a:lnTo>
                    <a:pt x="539" y="46"/>
                  </a:lnTo>
                  <a:lnTo>
                    <a:pt x="539" y="56"/>
                  </a:lnTo>
                  <a:lnTo>
                    <a:pt x="539" y="70"/>
                  </a:lnTo>
                  <a:lnTo>
                    <a:pt x="539" y="79"/>
                  </a:lnTo>
                  <a:lnTo>
                    <a:pt x="531" y="93"/>
                  </a:lnTo>
                  <a:lnTo>
                    <a:pt x="531" y="107"/>
                  </a:lnTo>
                  <a:lnTo>
                    <a:pt x="522" y="107"/>
                  </a:lnTo>
                  <a:lnTo>
                    <a:pt x="522" y="116"/>
                  </a:lnTo>
                  <a:lnTo>
                    <a:pt x="514" y="116"/>
                  </a:lnTo>
                  <a:lnTo>
                    <a:pt x="514" y="130"/>
                  </a:lnTo>
                  <a:lnTo>
                    <a:pt x="505" y="140"/>
                  </a:lnTo>
                  <a:lnTo>
                    <a:pt x="497" y="154"/>
                  </a:lnTo>
                  <a:lnTo>
                    <a:pt x="497" y="163"/>
                  </a:lnTo>
                  <a:lnTo>
                    <a:pt x="488" y="163"/>
                  </a:lnTo>
                  <a:lnTo>
                    <a:pt x="488" y="177"/>
                  </a:lnTo>
                  <a:lnTo>
                    <a:pt x="480" y="177"/>
                  </a:lnTo>
                  <a:lnTo>
                    <a:pt x="480" y="186"/>
                  </a:lnTo>
                  <a:lnTo>
                    <a:pt x="471" y="186"/>
                  </a:lnTo>
                  <a:lnTo>
                    <a:pt x="395" y="294"/>
                  </a:lnTo>
                  <a:lnTo>
                    <a:pt x="395" y="284"/>
                  </a:lnTo>
                  <a:lnTo>
                    <a:pt x="395" y="270"/>
                  </a:lnTo>
                  <a:lnTo>
                    <a:pt x="318" y="284"/>
                  </a:lnTo>
                  <a:lnTo>
                    <a:pt x="318" y="284"/>
                  </a:lnTo>
                  <a:close/>
                  <a:moveTo>
                    <a:pt x="161" y="934"/>
                  </a:moveTo>
                  <a:lnTo>
                    <a:pt x="152" y="920"/>
                  </a:lnTo>
                  <a:lnTo>
                    <a:pt x="144" y="920"/>
                  </a:lnTo>
                  <a:lnTo>
                    <a:pt x="135" y="910"/>
                  </a:lnTo>
                  <a:lnTo>
                    <a:pt x="127" y="910"/>
                  </a:lnTo>
                  <a:lnTo>
                    <a:pt x="127" y="896"/>
                  </a:lnTo>
                  <a:lnTo>
                    <a:pt x="118" y="896"/>
                  </a:lnTo>
                  <a:lnTo>
                    <a:pt x="118" y="887"/>
                  </a:lnTo>
                  <a:lnTo>
                    <a:pt x="110" y="887"/>
                  </a:lnTo>
                  <a:lnTo>
                    <a:pt x="101" y="887"/>
                  </a:lnTo>
                  <a:lnTo>
                    <a:pt x="101" y="873"/>
                  </a:lnTo>
                  <a:lnTo>
                    <a:pt x="93" y="873"/>
                  </a:lnTo>
                  <a:lnTo>
                    <a:pt x="93" y="864"/>
                  </a:lnTo>
                  <a:lnTo>
                    <a:pt x="84" y="864"/>
                  </a:lnTo>
                  <a:lnTo>
                    <a:pt x="84" y="850"/>
                  </a:lnTo>
                  <a:lnTo>
                    <a:pt x="76" y="850"/>
                  </a:lnTo>
                  <a:lnTo>
                    <a:pt x="76" y="840"/>
                  </a:lnTo>
                  <a:lnTo>
                    <a:pt x="67" y="840"/>
                  </a:lnTo>
                  <a:lnTo>
                    <a:pt x="67" y="826"/>
                  </a:lnTo>
                  <a:lnTo>
                    <a:pt x="59" y="817"/>
                  </a:lnTo>
                  <a:lnTo>
                    <a:pt x="50" y="803"/>
                  </a:lnTo>
                  <a:lnTo>
                    <a:pt x="50" y="789"/>
                  </a:lnTo>
                  <a:lnTo>
                    <a:pt x="42" y="780"/>
                  </a:lnTo>
                  <a:lnTo>
                    <a:pt x="42" y="766"/>
                  </a:lnTo>
                  <a:lnTo>
                    <a:pt x="33" y="766"/>
                  </a:lnTo>
                  <a:lnTo>
                    <a:pt x="33" y="756"/>
                  </a:lnTo>
                  <a:lnTo>
                    <a:pt x="33" y="742"/>
                  </a:lnTo>
                  <a:lnTo>
                    <a:pt x="93" y="663"/>
                  </a:lnTo>
                  <a:lnTo>
                    <a:pt x="101" y="649"/>
                  </a:lnTo>
                  <a:lnTo>
                    <a:pt x="101" y="639"/>
                  </a:lnTo>
                  <a:lnTo>
                    <a:pt x="101" y="625"/>
                  </a:lnTo>
                  <a:lnTo>
                    <a:pt x="110" y="611"/>
                  </a:lnTo>
                  <a:lnTo>
                    <a:pt x="110" y="602"/>
                  </a:lnTo>
                  <a:lnTo>
                    <a:pt x="118" y="588"/>
                  </a:lnTo>
                  <a:lnTo>
                    <a:pt x="118" y="579"/>
                  </a:lnTo>
                  <a:lnTo>
                    <a:pt x="118" y="565"/>
                  </a:lnTo>
                  <a:lnTo>
                    <a:pt x="127" y="565"/>
                  </a:lnTo>
                  <a:lnTo>
                    <a:pt x="127" y="555"/>
                  </a:lnTo>
                  <a:lnTo>
                    <a:pt x="127" y="541"/>
                  </a:lnTo>
                  <a:lnTo>
                    <a:pt x="135" y="532"/>
                  </a:lnTo>
                  <a:lnTo>
                    <a:pt x="135" y="518"/>
                  </a:lnTo>
                  <a:lnTo>
                    <a:pt x="144" y="518"/>
                  </a:lnTo>
                  <a:lnTo>
                    <a:pt x="144" y="509"/>
                  </a:lnTo>
                  <a:lnTo>
                    <a:pt x="144" y="495"/>
                  </a:lnTo>
                  <a:lnTo>
                    <a:pt x="152" y="485"/>
                  </a:lnTo>
                  <a:lnTo>
                    <a:pt x="152" y="471"/>
                  </a:lnTo>
                  <a:lnTo>
                    <a:pt x="161" y="462"/>
                  </a:lnTo>
                  <a:lnTo>
                    <a:pt x="161" y="448"/>
                  </a:lnTo>
                  <a:lnTo>
                    <a:pt x="169" y="434"/>
                  </a:lnTo>
                  <a:lnTo>
                    <a:pt x="169" y="425"/>
                  </a:lnTo>
                  <a:lnTo>
                    <a:pt x="263" y="317"/>
                  </a:lnTo>
                  <a:lnTo>
                    <a:pt x="369" y="308"/>
                  </a:lnTo>
                  <a:lnTo>
                    <a:pt x="369" y="317"/>
                  </a:lnTo>
                  <a:lnTo>
                    <a:pt x="369" y="331"/>
                  </a:lnTo>
                  <a:lnTo>
                    <a:pt x="369" y="341"/>
                  </a:lnTo>
                  <a:lnTo>
                    <a:pt x="361" y="341"/>
                  </a:lnTo>
                  <a:lnTo>
                    <a:pt x="361" y="355"/>
                  </a:lnTo>
                  <a:lnTo>
                    <a:pt x="361" y="364"/>
                  </a:lnTo>
                  <a:lnTo>
                    <a:pt x="352" y="364"/>
                  </a:lnTo>
                  <a:lnTo>
                    <a:pt x="352" y="378"/>
                  </a:lnTo>
                  <a:lnTo>
                    <a:pt x="344" y="378"/>
                  </a:lnTo>
                  <a:lnTo>
                    <a:pt x="344" y="387"/>
                  </a:lnTo>
                  <a:lnTo>
                    <a:pt x="335" y="387"/>
                  </a:lnTo>
                  <a:lnTo>
                    <a:pt x="327" y="401"/>
                  </a:lnTo>
                  <a:lnTo>
                    <a:pt x="318" y="401"/>
                  </a:lnTo>
                  <a:lnTo>
                    <a:pt x="310" y="411"/>
                  </a:lnTo>
                  <a:lnTo>
                    <a:pt x="301" y="411"/>
                  </a:lnTo>
                  <a:lnTo>
                    <a:pt x="293" y="411"/>
                  </a:lnTo>
                  <a:lnTo>
                    <a:pt x="284" y="411"/>
                  </a:lnTo>
                  <a:lnTo>
                    <a:pt x="276" y="411"/>
                  </a:lnTo>
                  <a:lnTo>
                    <a:pt x="271" y="411"/>
                  </a:lnTo>
                  <a:lnTo>
                    <a:pt x="263" y="411"/>
                  </a:lnTo>
                  <a:lnTo>
                    <a:pt x="263" y="425"/>
                  </a:lnTo>
                  <a:lnTo>
                    <a:pt x="254" y="425"/>
                  </a:lnTo>
                  <a:lnTo>
                    <a:pt x="254" y="434"/>
                  </a:lnTo>
                  <a:lnTo>
                    <a:pt x="254" y="448"/>
                  </a:lnTo>
                  <a:lnTo>
                    <a:pt x="254" y="462"/>
                  </a:lnTo>
                  <a:lnTo>
                    <a:pt x="246" y="462"/>
                  </a:lnTo>
                  <a:lnTo>
                    <a:pt x="246" y="471"/>
                  </a:lnTo>
                  <a:lnTo>
                    <a:pt x="246" y="485"/>
                  </a:lnTo>
                  <a:lnTo>
                    <a:pt x="237" y="485"/>
                  </a:lnTo>
                  <a:lnTo>
                    <a:pt x="237" y="495"/>
                  </a:lnTo>
                  <a:lnTo>
                    <a:pt x="229" y="495"/>
                  </a:lnTo>
                  <a:lnTo>
                    <a:pt x="229" y="509"/>
                  </a:lnTo>
                  <a:lnTo>
                    <a:pt x="229" y="518"/>
                  </a:lnTo>
                  <a:lnTo>
                    <a:pt x="220" y="518"/>
                  </a:lnTo>
                  <a:lnTo>
                    <a:pt x="220" y="532"/>
                  </a:lnTo>
                  <a:lnTo>
                    <a:pt x="212" y="532"/>
                  </a:lnTo>
                  <a:lnTo>
                    <a:pt x="203" y="541"/>
                  </a:lnTo>
                  <a:lnTo>
                    <a:pt x="220" y="565"/>
                  </a:lnTo>
                  <a:lnTo>
                    <a:pt x="229" y="555"/>
                  </a:lnTo>
                  <a:lnTo>
                    <a:pt x="237" y="555"/>
                  </a:lnTo>
                  <a:lnTo>
                    <a:pt x="237" y="541"/>
                  </a:lnTo>
                  <a:lnTo>
                    <a:pt x="246" y="541"/>
                  </a:lnTo>
                  <a:lnTo>
                    <a:pt x="246" y="532"/>
                  </a:lnTo>
                  <a:lnTo>
                    <a:pt x="254" y="518"/>
                  </a:lnTo>
                  <a:lnTo>
                    <a:pt x="254" y="509"/>
                  </a:lnTo>
                  <a:lnTo>
                    <a:pt x="263" y="509"/>
                  </a:lnTo>
                  <a:lnTo>
                    <a:pt x="263" y="495"/>
                  </a:lnTo>
                  <a:lnTo>
                    <a:pt x="263" y="485"/>
                  </a:lnTo>
                  <a:lnTo>
                    <a:pt x="271" y="485"/>
                  </a:lnTo>
                  <a:lnTo>
                    <a:pt x="271" y="471"/>
                  </a:lnTo>
                  <a:lnTo>
                    <a:pt x="271" y="462"/>
                  </a:lnTo>
                  <a:lnTo>
                    <a:pt x="276" y="462"/>
                  </a:lnTo>
                  <a:lnTo>
                    <a:pt x="276" y="448"/>
                  </a:lnTo>
                  <a:lnTo>
                    <a:pt x="284" y="448"/>
                  </a:lnTo>
                  <a:lnTo>
                    <a:pt x="293" y="448"/>
                  </a:lnTo>
                  <a:lnTo>
                    <a:pt x="301" y="448"/>
                  </a:lnTo>
                  <a:lnTo>
                    <a:pt x="310" y="448"/>
                  </a:lnTo>
                  <a:lnTo>
                    <a:pt x="310" y="434"/>
                  </a:lnTo>
                  <a:lnTo>
                    <a:pt x="318" y="434"/>
                  </a:lnTo>
                  <a:lnTo>
                    <a:pt x="327" y="434"/>
                  </a:lnTo>
                  <a:lnTo>
                    <a:pt x="335" y="434"/>
                  </a:lnTo>
                  <a:lnTo>
                    <a:pt x="335" y="425"/>
                  </a:lnTo>
                  <a:lnTo>
                    <a:pt x="301" y="471"/>
                  </a:lnTo>
                  <a:lnTo>
                    <a:pt x="293" y="471"/>
                  </a:lnTo>
                  <a:lnTo>
                    <a:pt x="293" y="485"/>
                  </a:lnTo>
                  <a:lnTo>
                    <a:pt x="284" y="485"/>
                  </a:lnTo>
                  <a:lnTo>
                    <a:pt x="276" y="485"/>
                  </a:lnTo>
                  <a:lnTo>
                    <a:pt x="276" y="495"/>
                  </a:lnTo>
                  <a:lnTo>
                    <a:pt x="271" y="495"/>
                  </a:lnTo>
                  <a:lnTo>
                    <a:pt x="271" y="509"/>
                  </a:lnTo>
                  <a:lnTo>
                    <a:pt x="263" y="509"/>
                  </a:lnTo>
                  <a:lnTo>
                    <a:pt x="254" y="518"/>
                  </a:lnTo>
                  <a:lnTo>
                    <a:pt x="254" y="532"/>
                  </a:lnTo>
                  <a:lnTo>
                    <a:pt x="246" y="532"/>
                  </a:lnTo>
                  <a:lnTo>
                    <a:pt x="246" y="541"/>
                  </a:lnTo>
                  <a:lnTo>
                    <a:pt x="237" y="555"/>
                  </a:lnTo>
                  <a:lnTo>
                    <a:pt x="237" y="565"/>
                  </a:lnTo>
                  <a:lnTo>
                    <a:pt x="237" y="579"/>
                  </a:lnTo>
                  <a:lnTo>
                    <a:pt x="237" y="588"/>
                  </a:lnTo>
                  <a:lnTo>
                    <a:pt x="237" y="602"/>
                  </a:lnTo>
                  <a:lnTo>
                    <a:pt x="237" y="611"/>
                  </a:lnTo>
                  <a:lnTo>
                    <a:pt x="237" y="625"/>
                  </a:lnTo>
                  <a:lnTo>
                    <a:pt x="237" y="639"/>
                  </a:lnTo>
                  <a:lnTo>
                    <a:pt x="237" y="649"/>
                  </a:lnTo>
                  <a:lnTo>
                    <a:pt x="237" y="663"/>
                  </a:lnTo>
                  <a:lnTo>
                    <a:pt x="246" y="663"/>
                  </a:lnTo>
                  <a:lnTo>
                    <a:pt x="276" y="649"/>
                  </a:lnTo>
                  <a:lnTo>
                    <a:pt x="271" y="649"/>
                  </a:lnTo>
                  <a:lnTo>
                    <a:pt x="271" y="663"/>
                  </a:lnTo>
                  <a:lnTo>
                    <a:pt x="271" y="672"/>
                  </a:lnTo>
                  <a:lnTo>
                    <a:pt x="271" y="686"/>
                  </a:lnTo>
                  <a:lnTo>
                    <a:pt x="271" y="696"/>
                  </a:lnTo>
                  <a:lnTo>
                    <a:pt x="271" y="710"/>
                  </a:lnTo>
                  <a:lnTo>
                    <a:pt x="271" y="719"/>
                  </a:lnTo>
                  <a:lnTo>
                    <a:pt x="271" y="733"/>
                  </a:lnTo>
                  <a:lnTo>
                    <a:pt x="271" y="742"/>
                  </a:lnTo>
                  <a:lnTo>
                    <a:pt x="271" y="756"/>
                  </a:lnTo>
                  <a:lnTo>
                    <a:pt x="276" y="766"/>
                  </a:lnTo>
                  <a:lnTo>
                    <a:pt x="301" y="742"/>
                  </a:lnTo>
                  <a:lnTo>
                    <a:pt x="301" y="756"/>
                  </a:lnTo>
                  <a:lnTo>
                    <a:pt x="301" y="766"/>
                  </a:lnTo>
                  <a:lnTo>
                    <a:pt x="301" y="780"/>
                  </a:lnTo>
                  <a:lnTo>
                    <a:pt x="301" y="789"/>
                  </a:lnTo>
                  <a:lnTo>
                    <a:pt x="301" y="803"/>
                  </a:lnTo>
                  <a:lnTo>
                    <a:pt x="310" y="817"/>
                  </a:lnTo>
                  <a:lnTo>
                    <a:pt x="310" y="826"/>
                  </a:lnTo>
                  <a:lnTo>
                    <a:pt x="310" y="840"/>
                  </a:lnTo>
                  <a:lnTo>
                    <a:pt x="378" y="803"/>
                  </a:lnTo>
                  <a:lnTo>
                    <a:pt x="369" y="803"/>
                  </a:lnTo>
                  <a:lnTo>
                    <a:pt x="369" y="817"/>
                  </a:lnTo>
                  <a:lnTo>
                    <a:pt x="361" y="817"/>
                  </a:lnTo>
                  <a:lnTo>
                    <a:pt x="361" y="826"/>
                  </a:lnTo>
                  <a:lnTo>
                    <a:pt x="352" y="840"/>
                  </a:lnTo>
                  <a:lnTo>
                    <a:pt x="344" y="840"/>
                  </a:lnTo>
                  <a:lnTo>
                    <a:pt x="344" y="850"/>
                  </a:lnTo>
                  <a:lnTo>
                    <a:pt x="335" y="850"/>
                  </a:lnTo>
                  <a:lnTo>
                    <a:pt x="327" y="864"/>
                  </a:lnTo>
                  <a:lnTo>
                    <a:pt x="318" y="864"/>
                  </a:lnTo>
                  <a:lnTo>
                    <a:pt x="310" y="864"/>
                  </a:lnTo>
                  <a:lnTo>
                    <a:pt x="301" y="864"/>
                  </a:lnTo>
                  <a:lnTo>
                    <a:pt x="293" y="864"/>
                  </a:lnTo>
                  <a:lnTo>
                    <a:pt x="284" y="864"/>
                  </a:lnTo>
                  <a:lnTo>
                    <a:pt x="276" y="864"/>
                  </a:lnTo>
                  <a:lnTo>
                    <a:pt x="271" y="864"/>
                  </a:lnTo>
                  <a:lnTo>
                    <a:pt x="263" y="864"/>
                  </a:lnTo>
                  <a:lnTo>
                    <a:pt x="254" y="873"/>
                  </a:lnTo>
                  <a:lnTo>
                    <a:pt x="254" y="864"/>
                  </a:lnTo>
                  <a:lnTo>
                    <a:pt x="246" y="864"/>
                  </a:lnTo>
                  <a:lnTo>
                    <a:pt x="237" y="864"/>
                  </a:lnTo>
                  <a:lnTo>
                    <a:pt x="229" y="864"/>
                  </a:lnTo>
                  <a:lnTo>
                    <a:pt x="220" y="864"/>
                  </a:lnTo>
                  <a:lnTo>
                    <a:pt x="212" y="864"/>
                  </a:lnTo>
                  <a:lnTo>
                    <a:pt x="203" y="864"/>
                  </a:lnTo>
                  <a:lnTo>
                    <a:pt x="161" y="934"/>
                  </a:lnTo>
                  <a:lnTo>
                    <a:pt x="161" y="934"/>
                  </a:lnTo>
                  <a:close/>
                  <a:moveTo>
                    <a:pt x="263" y="625"/>
                  </a:moveTo>
                  <a:lnTo>
                    <a:pt x="263" y="611"/>
                  </a:lnTo>
                  <a:lnTo>
                    <a:pt x="254" y="611"/>
                  </a:lnTo>
                  <a:lnTo>
                    <a:pt x="254" y="602"/>
                  </a:lnTo>
                  <a:lnTo>
                    <a:pt x="254" y="588"/>
                  </a:lnTo>
                  <a:lnTo>
                    <a:pt x="254" y="579"/>
                  </a:lnTo>
                  <a:lnTo>
                    <a:pt x="263" y="579"/>
                  </a:lnTo>
                  <a:lnTo>
                    <a:pt x="263" y="565"/>
                  </a:lnTo>
                  <a:lnTo>
                    <a:pt x="263" y="555"/>
                  </a:lnTo>
                  <a:lnTo>
                    <a:pt x="271" y="555"/>
                  </a:lnTo>
                  <a:lnTo>
                    <a:pt x="271" y="541"/>
                  </a:lnTo>
                  <a:lnTo>
                    <a:pt x="276" y="532"/>
                  </a:lnTo>
                  <a:lnTo>
                    <a:pt x="284" y="532"/>
                  </a:lnTo>
                  <a:lnTo>
                    <a:pt x="284" y="518"/>
                  </a:lnTo>
                  <a:lnTo>
                    <a:pt x="293" y="518"/>
                  </a:lnTo>
                  <a:lnTo>
                    <a:pt x="301" y="518"/>
                  </a:lnTo>
                  <a:lnTo>
                    <a:pt x="301" y="509"/>
                  </a:lnTo>
                  <a:lnTo>
                    <a:pt x="310" y="509"/>
                  </a:lnTo>
                  <a:lnTo>
                    <a:pt x="318" y="509"/>
                  </a:lnTo>
                  <a:lnTo>
                    <a:pt x="361" y="448"/>
                  </a:lnTo>
                  <a:lnTo>
                    <a:pt x="361" y="434"/>
                  </a:lnTo>
                  <a:lnTo>
                    <a:pt x="369" y="434"/>
                  </a:lnTo>
                  <a:lnTo>
                    <a:pt x="369" y="425"/>
                  </a:lnTo>
                  <a:lnTo>
                    <a:pt x="378" y="425"/>
                  </a:lnTo>
                  <a:lnTo>
                    <a:pt x="386" y="425"/>
                  </a:lnTo>
                  <a:lnTo>
                    <a:pt x="386" y="411"/>
                  </a:lnTo>
                  <a:lnTo>
                    <a:pt x="395" y="411"/>
                  </a:lnTo>
                  <a:lnTo>
                    <a:pt x="395" y="425"/>
                  </a:lnTo>
                  <a:lnTo>
                    <a:pt x="403" y="425"/>
                  </a:lnTo>
                  <a:lnTo>
                    <a:pt x="412" y="425"/>
                  </a:lnTo>
                  <a:lnTo>
                    <a:pt x="412" y="434"/>
                  </a:lnTo>
                  <a:lnTo>
                    <a:pt x="412" y="448"/>
                  </a:lnTo>
                  <a:lnTo>
                    <a:pt x="412" y="462"/>
                  </a:lnTo>
                  <a:lnTo>
                    <a:pt x="412" y="471"/>
                  </a:lnTo>
                  <a:lnTo>
                    <a:pt x="412" y="485"/>
                  </a:lnTo>
                  <a:lnTo>
                    <a:pt x="403" y="485"/>
                  </a:lnTo>
                  <a:lnTo>
                    <a:pt x="403" y="495"/>
                  </a:lnTo>
                  <a:lnTo>
                    <a:pt x="395" y="495"/>
                  </a:lnTo>
                  <a:lnTo>
                    <a:pt x="395" y="509"/>
                  </a:lnTo>
                  <a:lnTo>
                    <a:pt x="386" y="509"/>
                  </a:lnTo>
                  <a:lnTo>
                    <a:pt x="386" y="518"/>
                  </a:lnTo>
                  <a:lnTo>
                    <a:pt x="352" y="565"/>
                  </a:lnTo>
                  <a:lnTo>
                    <a:pt x="263" y="625"/>
                  </a:lnTo>
                  <a:lnTo>
                    <a:pt x="263" y="625"/>
                  </a:lnTo>
                  <a:close/>
                  <a:moveTo>
                    <a:pt x="293" y="719"/>
                  </a:moveTo>
                  <a:lnTo>
                    <a:pt x="293" y="710"/>
                  </a:lnTo>
                  <a:lnTo>
                    <a:pt x="293" y="696"/>
                  </a:lnTo>
                  <a:lnTo>
                    <a:pt x="293" y="686"/>
                  </a:lnTo>
                  <a:lnTo>
                    <a:pt x="293" y="672"/>
                  </a:lnTo>
                  <a:lnTo>
                    <a:pt x="293" y="663"/>
                  </a:lnTo>
                  <a:lnTo>
                    <a:pt x="293" y="649"/>
                  </a:lnTo>
                  <a:lnTo>
                    <a:pt x="301" y="649"/>
                  </a:lnTo>
                  <a:lnTo>
                    <a:pt x="301" y="639"/>
                  </a:lnTo>
                  <a:lnTo>
                    <a:pt x="310" y="639"/>
                  </a:lnTo>
                  <a:lnTo>
                    <a:pt x="310" y="625"/>
                  </a:lnTo>
                  <a:lnTo>
                    <a:pt x="361" y="602"/>
                  </a:lnTo>
                  <a:lnTo>
                    <a:pt x="412" y="532"/>
                  </a:lnTo>
                  <a:lnTo>
                    <a:pt x="420" y="532"/>
                  </a:lnTo>
                  <a:lnTo>
                    <a:pt x="429" y="532"/>
                  </a:lnTo>
                  <a:lnTo>
                    <a:pt x="429" y="541"/>
                  </a:lnTo>
                  <a:lnTo>
                    <a:pt x="437" y="541"/>
                  </a:lnTo>
                  <a:lnTo>
                    <a:pt x="437" y="555"/>
                  </a:lnTo>
                  <a:lnTo>
                    <a:pt x="437" y="565"/>
                  </a:lnTo>
                  <a:lnTo>
                    <a:pt x="437" y="579"/>
                  </a:lnTo>
                  <a:lnTo>
                    <a:pt x="437" y="588"/>
                  </a:lnTo>
                  <a:lnTo>
                    <a:pt x="437" y="602"/>
                  </a:lnTo>
                  <a:lnTo>
                    <a:pt x="429" y="602"/>
                  </a:lnTo>
                  <a:lnTo>
                    <a:pt x="429" y="611"/>
                  </a:lnTo>
                  <a:lnTo>
                    <a:pt x="420" y="611"/>
                  </a:lnTo>
                  <a:lnTo>
                    <a:pt x="386" y="663"/>
                  </a:lnTo>
                  <a:lnTo>
                    <a:pt x="293" y="719"/>
                  </a:lnTo>
                  <a:lnTo>
                    <a:pt x="293" y="719"/>
                  </a:lnTo>
                  <a:close/>
                  <a:moveTo>
                    <a:pt x="327" y="789"/>
                  </a:moveTo>
                  <a:lnTo>
                    <a:pt x="327" y="780"/>
                  </a:lnTo>
                  <a:lnTo>
                    <a:pt x="327" y="766"/>
                  </a:lnTo>
                  <a:lnTo>
                    <a:pt x="327" y="756"/>
                  </a:lnTo>
                  <a:lnTo>
                    <a:pt x="327" y="742"/>
                  </a:lnTo>
                  <a:lnTo>
                    <a:pt x="327" y="733"/>
                  </a:lnTo>
                  <a:lnTo>
                    <a:pt x="335" y="733"/>
                  </a:lnTo>
                  <a:lnTo>
                    <a:pt x="403" y="696"/>
                  </a:lnTo>
                  <a:lnTo>
                    <a:pt x="437" y="649"/>
                  </a:lnTo>
                  <a:lnTo>
                    <a:pt x="437" y="663"/>
                  </a:lnTo>
                  <a:lnTo>
                    <a:pt x="446" y="663"/>
                  </a:lnTo>
                  <a:lnTo>
                    <a:pt x="446" y="672"/>
                  </a:lnTo>
                  <a:lnTo>
                    <a:pt x="446" y="686"/>
                  </a:lnTo>
                  <a:lnTo>
                    <a:pt x="446" y="696"/>
                  </a:lnTo>
                  <a:lnTo>
                    <a:pt x="437" y="710"/>
                  </a:lnTo>
                  <a:lnTo>
                    <a:pt x="437" y="719"/>
                  </a:lnTo>
                  <a:lnTo>
                    <a:pt x="429" y="719"/>
                  </a:lnTo>
                  <a:lnTo>
                    <a:pt x="429" y="733"/>
                  </a:lnTo>
                  <a:lnTo>
                    <a:pt x="412" y="742"/>
                  </a:lnTo>
                  <a:lnTo>
                    <a:pt x="327" y="789"/>
                  </a:lnTo>
                  <a:lnTo>
                    <a:pt x="327" y="789"/>
                  </a:lnTo>
                  <a:close/>
                </a:path>
              </a:pathLst>
            </a:custGeom>
            <a:solidFill>
              <a:srgbClr val="B2B2B2"/>
            </a:solidFill>
            <a:ln w="9525">
              <a:noFill/>
              <a:round/>
              <a:headEnd/>
              <a:tailEnd/>
            </a:ln>
          </p:spPr>
          <p:txBody>
            <a:bodyPr wrap="none" anchor="ctr"/>
            <a:lstStyle/>
            <a:p>
              <a:endParaRPr lang="en-US"/>
            </a:p>
          </p:txBody>
        </p:sp>
        <p:sp>
          <p:nvSpPr>
            <p:cNvPr id="15" name="Freeform 25"/>
            <p:cNvSpPr>
              <a:spLocks noChangeArrowheads="1"/>
            </p:cNvSpPr>
            <p:nvPr/>
          </p:nvSpPr>
          <p:spPr bwMode="auto">
            <a:xfrm>
              <a:off x="3841750" y="3400425"/>
              <a:ext cx="203200" cy="349250"/>
            </a:xfrm>
            <a:custGeom>
              <a:avLst/>
              <a:gdLst/>
              <a:ahLst/>
              <a:cxnLst>
                <a:cxn ang="0">
                  <a:pos x="220" y="896"/>
                </a:cxn>
                <a:cxn ang="0">
                  <a:pos x="293" y="896"/>
                </a:cxn>
                <a:cxn ang="0">
                  <a:pos x="352" y="873"/>
                </a:cxn>
                <a:cxn ang="0">
                  <a:pos x="369" y="864"/>
                </a:cxn>
                <a:cxn ang="0">
                  <a:pos x="378" y="850"/>
                </a:cxn>
                <a:cxn ang="0">
                  <a:pos x="395" y="817"/>
                </a:cxn>
                <a:cxn ang="0">
                  <a:pos x="412" y="780"/>
                </a:cxn>
                <a:cxn ang="0">
                  <a:pos x="446" y="756"/>
                </a:cxn>
                <a:cxn ang="0">
                  <a:pos x="471" y="686"/>
                </a:cxn>
                <a:cxn ang="0">
                  <a:pos x="454" y="625"/>
                </a:cxn>
                <a:cxn ang="0">
                  <a:pos x="463" y="588"/>
                </a:cxn>
                <a:cxn ang="0">
                  <a:pos x="471" y="565"/>
                </a:cxn>
                <a:cxn ang="0">
                  <a:pos x="463" y="541"/>
                </a:cxn>
                <a:cxn ang="0">
                  <a:pos x="454" y="518"/>
                </a:cxn>
                <a:cxn ang="0">
                  <a:pos x="437" y="495"/>
                </a:cxn>
                <a:cxn ang="0">
                  <a:pos x="437" y="485"/>
                </a:cxn>
                <a:cxn ang="0">
                  <a:pos x="437" y="462"/>
                </a:cxn>
                <a:cxn ang="0">
                  <a:pos x="437" y="434"/>
                </a:cxn>
                <a:cxn ang="0">
                  <a:pos x="429" y="411"/>
                </a:cxn>
                <a:cxn ang="0">
                  <a:pos x="420" y="387"/>
                </a:cxn>
                <a:cxn ang="0">
                  <a:pos x="403" y="378"/>
                </a:cxn>
                <a:cxn ang="0">
                  <a:pos x="386" y="378"/>
                </a:cxn>
                <a:cxn ang="0">
                  <a:pos x="386" y="364"/>
                </a:cxn>
                <a:cxn ang="0">
                  <a:pos x="531" y="154"/>
                </a:cxn>
                <a:cxn ang="0">
                  <a:pos x="556" y="107"/>
                </a:cxn>
                <a:cxn ang="0">
                  <a:pos x="565" y="70"/>
                </a:cxn>
                <a:cxn ang="0">
                  <a:pos x="565" y="32"/>
                </a:cxn>
                <a:cxn ang="0">
                  <a:pos x="548" y="0"/>
                </a:cxn>
                <a:cxn ang="0">
                  <a:pos x="522" y="0"/>
                </a:cxn>
                <a:cxn ang="0">
                  <a:pos x="488" y="9"/>
                </a:cxn>
                <a:cxn ang="0">
                  <a:pos x="454" y="56"/>
                </a:cxn>
                <a:cxn ang="0">
                  <a:pos x="284" y="284"/>
                </a:cxn>
                <a:cxn ang="0">
                  <a:pos x="152" y="401"/>
                </a:cxn>
                <a:cxn ang="0">
                  <a:pos x="110" y="518"/>
                </a:cxn>
                <a:cxn ang="0">
                  <a:pos x="76" y="639"/>
                </a:cxn>
                <a:cxn ang="0">
                  <a:pos x="16" y="780"/>
                </a:cxn>
                <a:cxn ang="0">
                  <a:pos x="50" y="850"/>
                </a:cxn>
                <a:cxn ang="0">
                  <a:pos x="93" y="910"/>
                </a:cxn>
                <a:cxn ang="0">
                  <a:pos x="135" y="957"/>
                </a:cxn>
              </a:cxnLst>
              <a:rect l="0" t="0" r="r" b="b"/>
              <a:pathLst>
                <a:path w="566" h="968">
                  <a:moveTo>
                    <a:pt x="169" y="967"/>
                  </a:moveTo>
                  <a:lnTo>
                    <a:pt x="220" y="896"/>
                  </a:lnTo>
                  <a:lnTo>
                    <a:pt x="254" y="896"/>
                  </a:lnTo>
                  <a:lnTo>
                    <a:pt x="293" y="896"/>
                  </a:lnTo>
                  <a:lnTo>
                    <a:pt x="327" y="887"/>
                  </a:lnTo>
                  <a:lnTo>
                    <a:pt x="352" y="873"/>
                  </a:lnTo>
                  <a:lnTo>
                    <a:pt x="361" y="873"/>
                  </a:lnTo>
                  <a:lnTo>
                    <a:pt x="369" y="864"/>
                  </a:lnTo>
                  <a:lnTo>
                    <a:pt x="369" y="850"/>
                  </a:lnTo>
                  <a:lnTo>
                    <a:pt x="378" y="850"/>
                  </a:lnTo>
                  <a:lnTo>
                    <a:pt x="386" y="840"/>
                  </a:lnTo>
                  <a:lnTo>
                    <a:pt x="395" y="817"/>
                  </a:lnTo>
                  <a:lnTo>
                    <a:pt x="403" y="803"/>
                  </a:lnTo>
                  <a:lnTo>
                    <a:pt x="412" y="780"/>
                  </a:lnTo>
                  <a:lnTo>
                    <a:pt x="429" y="766"/>
                  </a:lnTo>
                  <a:lnTo>
                    <a:pt x="446" y="756"/>
                  </a:lnTo>
                  <a:lnTo>
                    <a:pt x="463" y="719"/>
                  </a:lnTo>
                  <a:lnTo>
                    <a:pt x="471" y="686"/>
                  </a:lnTo>
                  <a:lnTo>
                    <a:pt x="471" y="663"/>
                  </a:lnTo>
                  <a:lnTo>
                    <a:pt x="454" y="625"/>
                  </a:lnTo>
                  <a:lnTo>
                    <a:pt x="454" y="611"/>
                  </a:lnTo>
                  <a:lnTo>
                    <a:pt x="463" y="588"/>
                  </a:lnTo>
                  <a:lnTo>
                    <a:pt x="463" y="579"/>
                  </a:lnTo>
                  <a:lnTo>
                    <a:pt x="471" y="565"/>
                  </a:lnTo>
                  <a:lnTo>
                    <a:pt x="463" y="555"/>
                  </a:lnTo>
                  <a:lnTo>
                    <a:pt x="463" y="541"/>
                  </a:lnTo>
                  <a:lnTo>
                    <a:pt x="454" y="532"/>
                  </a:lnTo>
                  <a:lnTo>
                    <a:pt x="454" y="518"/>
                  </a:lnTo>
                  <a:lnTo>
                    <a:pt x="446" y="509"/>
                  </a:lnTo>
                  <a:lnTo>
                    <a:pt x="437" y="495"/>
                  </a:lnTo>
                  <a:lnTo>
                    <a:pt x="429" y="495"/>
                  </a:lnTo>
                  <a:lnTo>
                    <a:pt x="437" y="485"/>
                  </a:lnTo>
                  <a:lnTo>
                    <a:pt x="437" y="471"/>
                  </a:lnTo>
                  <a:lnTo>
                    <a:pt x="437" y="462"/>
                  </a:lnTo>
                  <a:lnTo>
                    <a:pt x="437" y="448"/>
                  </a:lnTo>
                  <a:lnTo>
                    <a:pt x="437" y="434"/>
                  </a:lnTo>
                  <a:lnTo>
                    <a:pt x="437" y="425"/>
                  </a:lnTo>
                  <a:lnTo>
                    <a:pt x="429" y="411"/>
                  </a:lnTo>
                  <a:lnTo>
                    <a:pt x="429" y="401"/>
                  </a:lnTo>
                  <a:lnTo>
                    <a:pt x="420" y="387"/>
                  </a:lnTo>
                  <a:lnTo>
                    <a:pt x="412" y="387"/>
                  </a:lnTo>
                  <a:lnTo>
                    <a:pt x="403" y="378"/>
                  </a:lnTo>
                  <a:lnTo>
                    <a:pt x="395" y="378"/>
                  </a:lnTo>
                  <a:lnTo>
                    <a:pt x="386" y="378"/>
                  </a:lnTo>
                  <a:lnTo>
                    <a:pt x="378" y="378"/>
                  </a:lnTo>
                  <a:lnTo>
                    <a:pt x="386" y="364"/>
                  </a:lnTo>
                  <a:lnTo>
                    <a:pt x="514" y="186"/>
                  </a:lnTo>
                  <a:lnTo>
                    <a:pt x="531" y="154"/>
                  </a:lnTo>
                  <a:lnTo>
                    <a:pt x="548" y="130"/>
                  </a:lnTo>
                  <a:lnTo>
                    <a:pt x="556" y="107"/>
                  </a:lnTo>
                  <a:lnTo>
                    <a:pt x="565" y="79"/>
                  </a:lnTo>
                  <a:lnTo>
                    <a:pt x="565" y="70"/>
                  </a:lnTo>
                  <a:lnTo>
                    <a:pt x="565" y="46"/>
                  </a:lnTo>
                  <a:lnTo>
                    <a:pt x="565" y="32"/>
                  </a:lnTo>
                  <a:lnTo>
                    <a:pt x="556" y="9"/>
                  </a:lnTo>
                  <a:lnTo>
                    <a:pt x="548" y="0"/>
                  </a:lnTo>
                  <a:lnTo>
                    <a:pt x="531" y="0"/>
                  </a:lnTo>
                  <a:lnTo>
                    <a:pt x="522" y="0"/>
                  </a:lnTo>
                  <a:lnTo>
                    <a:pt x="505" y="0"/>
                  </a:lnTo>
                  <a:lnTo>
                    <a:pt x="488" y="9"/>
                  </a:lnTo>
                  <a:lnTo>
                    <a:pt x="471" y="32"/>
                  </a:lnTo>
                  <a:lnTo>
                    <a:pt x="454" y="56"/>
                  </a:lnTo>
                  <a:lnTo>
                    <a:pt x="429" y="79"/>
                  </a:lnTo>
                  <a:lnTo>
                    <a:pt x="284" y="284"/>
                  </a:lnTo>
                  <a:lnTo>
                    <a:pt x="254" y="284"/>
                  </a:lnTo>
                  <a:lnTo>
                    <a:pt x="152" y="401"/>
                  </a:lnTo>
                  <a:lnTo>
                    <a:pt x="127" y="462"/>
                  </a:lnTo>
                  <a:lnTo>
                    <a:pt x="110" y="518"/>
                  </a:lnTo>
                  <a:lnTo>
                    <a:pt x="93" y="579"/>
                  </a:lnTo>
                  <a:lnTo>
                    <a:pt x="76" y="639"/>
                  </a:lnTo>
                  <a:lnTo>
                    <a:pt x="0" y="742"/>
                  </a:lnTo>
                  <a:lnTo>
                    <a:pt x="16" y="780"/>
                  </a:lnTo>
                  <a:lnTo>
                    <a:pt x="33" y="817"/>
                  </a:lnTo>
                  <a:lnTo>
                    <a:pt x="50" y="850"/>
                  </a:lnTo>
                  <a:lnTo>
                    <a:pt x="67" y="887"/>
                  </a:lnTo>
                  <a:lnTo>
                    <a:pt x="93" y="910"/>
                  </a:lnTo>
                  <a:lnTo>
                    <a:pt x="110" y="934"/>
                  </a:lnTo>
                  <a:lnTo>
                    <a:pt x="135" y="957"/>
                  </a:lnTo>
                  <a:lnTo>
                    <a:pt x="169" y="967"/>
                  </a:lnTo>
                </a:path>
              </a:pathLst>
            </a:custGeom>
            <a:noFill/>
            <a:ln w="9525">
              <a:solidFill>
                <a:srgbClr val="999999"/>
              </a:solidFill>
              <a:round/>
              <a:headEnd/>
              <a:tailEnd/>
            </a:ln>
          </p:spPr>
          <p:txBody>
            <a:bodyPr/>
            <a:lstStyle/>
            <a:p>
              <a:endParaRPr lang="en-US"/>
            </a:p>
          </p:txBody>
        </p:sp>
        <p:sp>
          <p:nvSpPr>
            <p:cNvPr id="16" name="Freeform 26"/>
            <p:cNvSpPr>
              <a:spLocks noChangeArrowheads="1"/>
            </p:cNvSpPr>
            <p:nvPr/>
          </p:nvSpPr>
          <p:spPr bwMode="auto">
            <a:xfrm>
              <a:off x="3956050" y="3411538"/>
              <a:ext cx="80963" cy="96837"/>
            </a:xfrm>
            <a:custGeom>
              <a:avLst/>
              <a:gdLst/>
              <a:ahLst/>
              <a:cxnLst>
                <a:cxn ang="0">
                  <a:pos x="0" y="256"/>
                </a:cxn>
                <a:cxn ang="0">
                  <a:pos x="128" y="76"/>
                </a:cxn>
                <a:cxn ang="0">
                  <a:pos x="162" y="38"/>
                </a:cxn>
                <a:cxn ang="0">
                  <a:pos x="187" y="14"/>
                </a:cxn>
                <a:cxn ang="0">
                  <a:pos x="204" y="0"/>
                </a:cxn>
                <a:cxn ang="0">
                  <a:pos x="222" y="14"/>
                </a:cxn>
                <a:cxn ang="0">
                  <a:pos x="222" y="23"/>
                </a:cxn>
                <a:cxn ang="0">
                  <a:pos x="222" y="38"/>
                </a:cxn>
                <a:cxn ang="0">
                  <a:pos x="213" y="61"/>
                </a:cxn>
                <a:cxn ang="0">
                  <a:pos x="204" y="76"/>
                </a:cxn>
                <a:cxn ang="0">
                  <a:pos x="196" y="99"/>
                </a:cxn>
                <a:cxn ang="0">
                  <a:pos x="179" y="133"/>
                </a:cxn>
                <a:cxn ang="0">
                  <a:pos x="153" y="156"/>
                </a:cxn>
                <a:cxn ang="0">
                  <a:pos x="76" y="266"/>
                </a:cxn>
                <a:cxn ang="0">
                  <a:pos x="76" y="256"/>
                </a:cxn>
                <a:cxn ang="0">
                  <a:pos x="76" y="242"/>
                </a:cxn>
                <a:cxn ang="0">
                  <a:pos x="0" y="256"/>
                </a:cxn>
              </a:cxnLst>
              <a:rect l="0" t="0" r="r" b="b"/>
              <a:pathLst>
                <a:path w="223" h="267">
                  <a:moveTo>
                    <a:pt x="0" y="256"/>
                  </a:moveTo>
                  <a:lnTo>
                    <a:pt x="128" y="76"/>
                  </a:lnTo>
                  <a:lnTo>
                    <a:pt x="162" y="38"/>
                  </a:lnTo>
                  <a:lnTo>
                    <a:pt x="187" y="14"/>
                  </a:lnTo>
                  <a:lnTo>
                    <a:pt x="204" y="0"/>
                  </a:lnTo>
                  <a:lnTo>
                    <a:pt x="222" y="14"/>
                  </a:lnTo>
                  <a:lnTo>
                    <a:pt x="222" y="23"/>
                  </a:lnTo>
                  <a:lnTo>
                    <a:pt x="222" y="38"/>
                  </a:lnTo>
                  <a:lnTo>
                    <a:pt x="213" y="61"/>
                  </a:lnTo>
                  <a:lnTo>
                    <a:pt x="204" y="76"/>
                  </a:lnTo>
                  <a:lnTo>
                    <a:pt x="196" y="99"/>
                  </a:lnTo>
                  <a:lnTo>
                    <a:pt x="179" y="133"/>
                  </a:lnTo>
                  <a:lnTo>
                    <a:pt x="153" y="156"/>
                  </a:lnTo>
                  <a:lnTo>
                    <a:pt x="76" y="266"/>
                  </a:lnTo>
                  <a:lnTo>
                    <a:pt x="76" y="256"/>
                  </a:lnTo>
                  <a:lnTo>
                    <a:pt x="76" y="242"/>
                  </a:lnTo>
                  <a:lnTo>
                    <a:pt x="0" y="256"/>
                  </a:lnTo>
                </a:path>
              </a:pathLst>
            </a:custGeom>
            <a:noFill/>
            <a:ln w="9525">
              <a:solidFill>
                <a:srgbClr val="999999"/>
              </a:solidFill>
              <a:round/>
              <a:headEnd/>
              <a:tailEnd/>
            </a:ln>
          </p:spPr>
          <p:txBody>
            <a:bodyPr/>
            <a:lstStyle/>
            <a:p>
              <a:endParaRPr lang="en-US"/>
            </a:p>
          </p:txBody>
        </p:sp>
        <p:sp>
          <p:nvSpPr>
            <p:cNvPr id="17" name="Freeform 27"/>
            <p:cNvSpPr>
              <a:spLocks noChangeArrowheads="1"/>
            </p:cNvSpPr>
            <p:nvPr/>
          </p:nvSpPr>
          <p:spPr bwMode="auto">
            <a:xfrm>
              <a:off x="3852863" y="3511550"/>
              <a:ext cx="123825" cy="225425"/>
            </a:xfrm>
            <a:custGeom>
              <a:avLst/>
              <a:gdLst/>
              <a:ahLst/>
              <a:cxnLst>
                <a:cxn ang="0">
                  <a:pos x="102" y="603"/>
                </a:cxn>
                <a:cxn ang="0">
                  <a:pos x="68" y="566"/>
                </a:cxn>
                <a:cxn ang="0">
                  <a:pos x="34" y="519"/>
                </a:cxn>
                <a:cxn ang="0">
                  <a:pos x="8" y="472"/>
                </a:cxn>
                <a:cxn ang="0">
                  <a:pos x="59" y="355"/>
                </a:cxn>
                <a:cxn ang="0">
                  <a:pos x="110" y="210"/>
                </a:cxn>
                <a:cxn ang="0">
                  <a:pos x="136" y="116"/>
                </a:cxn>
                <a:cxn ang="0">
                  <a:pos x="336" y="0"/>
                </a:cxn>
                <a:cxn ang="0">
                  <a:pos x="327" y="32"/>
                </a:cxn>
                <a:cxn ang="0">
                  <a:pos x="310" y="70"/>
                </a:cxn>
                <a:cxn ang="0">
                  <a:pos x="276" y="102"/>
                </a:cxn>
                <a:cxn ang="0">
                  <a:pos x="230" y="102"/>
                </a:cxn>
                <a:cxn ang="0">
                  <a:pos x="204" y="177"/>
                </a:cxn>
                <a:cxn ang="0">
                  <a:pos x="178" y="224"/>
                </a:cxn>
                <a:cxn ang="0">
                  <a:pos x="187" y="257"/>
                </a:cxn>
                <a:cxn ang="0">
                  <a:pos x="212" y="224"/>
                </a:cxn>
                <a:cxn ang="0">
                  <a:pos x="238" y="177"/>
                </a:cxn>
                <a:cxn ang="0">
                  <a:pos x="259" y="140"/>
                </a:cxn>
                <a:cxn ang="0">
                  <a:pos x="285" y="126"/>
                </a:cxn>
                <a:cxn ang="0">
                  <a:pos x="268" y="163"/>
                </a:cxn>
                <a:cxn ang="0">
                  <a:pos x="259" y="177"/>
                </a:cxn>
                <a:cxn ang="0">
                  <a:pos x="242" y="187"/>
                </a:cxn>
                <a:cxn ang="0">
                  <a:pos x="230" y="201"/>
                </a:cxn>
                <a:cxn ang="0">
                  <a:pos x="204" y="271"/>
                </a:cxn>
                <a:cxn ang="0">
                  <a:pos x="212" y="355"/>
                </a:cxn>
                <a:cxn ang="0">
                  <a:pos x="238" y="364"/>
                </a:cxn>
                <a:cxn ang="0">
                  <a:pos x="238" y="425"/>
                </a:cxn>
                <a:cxn ang="0">
                  <a:pos x="268" y="435"/>
                </a:cxn>
                <a:cxn ang="0">
                  <a:pos x="268" y="481"/>
                </a:cxn>
                <a:cxn ang="0">
                  <a:pos x="276" y="533"/>
                </a:cxn>
                <a:cxn ang="0">
                  <a:pos x="336" y="510"/>
                </a:cxn>
                <a:cxn ang="0">
                  <a:pos x="319" y="533"/>
                </a:cxn>
                <a:cxn ang="0">
                  <a:pos x="276" y="556"/>
                </a:cxn>
                <a:cxn ang="0">
                  <a:pos x="212" y="556"/>
                </a:cxn>
                <a:cxn ang="0">
                  <a:pos x="127" y="627"/>
                </a:cxn>
              </a:cxnLst>
              <a:rect l="0" t="0" r="r" b="b"/>
              <a:pathLst>
                <a:path w="346" h="628">
                  <a:moveTo>
                    <a:pt x="127" y="627"/>
                  </a:moveTo>
                  <a:lnTo>
                    <a:pt x="102" y="603"/>
                  </a:lnTo>
                  <a:lnTo>
                    <a:pt x="85" y="589"/>
                  </a:lnTo>
                  <a:lnTo>
                    <a:pt x="68" y="566"/>
                  </a:lnTo>
                  <a:lnTo>
                    <a:pt x="51" y="542"/>
                  </a:lnTo>
                  <a:lnTo>
                    <a:pt x="34" y="519"/>
                  </a:lnTo>
                  <a:lnTo>
                    <a:pt x="17" y="495"/>
                  </a:lnTo>
                  <a:lnTo>
                    <a:pt x="8" y="472"/>
                  </a:lnTo>
                  <a:lnTo>
                    <a:pt x="0" y="435"/>
                  </a:lnTo>
                  <a:lnTo>
                    <a:pt x="59" y="355"/>
                  </a:lnTo>
                  <a:lnTo>
                    <a:pt x="85" y="271"/>
                  </a:lnTo>
                  <a:lnTo>
                    <a:pt x="110" y="210"/>
                  </a:lnTo>
                  <a:lnTo>
                    <a:pt x="127" y="154"/>
                  </a:lnTo>
                  <a:lnTo>
                    <a:pt x="136" y="116"/>
                  </a:lnTo>
                  <a:lnTo>
                    <a:pt x="230" y="9"/>
                  </a:lnTo>
                  <a:lnTo>
                    <a:pt x="336" y="0"/>
                  </a:lnTo>
                  <a:lnTo>
                    <a:pt x="336" y="23"/>
                  </a:lnTo>
                  <a:lnTo>
                    <a:pt x="327" y="32"/>
                  </a:lnTo>
                  <a:lnTo>
                    <a:pt x="319" y="56"/>
                  </a:lnTo>
                  <a:lnTo>
                    <a:pt x="310" y="70"/>
                  </a:lnTo>
                  <a:lnTo>
                    <a:pt x="293" y="93"/>
                  </a:lnTo>
                  <a:lnTo>
                    <a:pt x="276" y="102"/>
                  </a:lnTo>
                  <a:lnTo>
                    <a:pt x="251" y="102"/>
                  </a:lnTo>
                  <a:lnTo>
                    <a:pt x="230" y="102"/>
                  </a:lnTo>
                  <a:lnTo>
                    <a:pt x="221" y="140"/>
                  </a:lnTo>
                  <a:lnTo>
                    <a:pt x="204" y="177"/>
                  </a:lnTo>
                  <a:lnTo>
                    <a:pt x="195" y="201"/>
                  </a:lnTo>
                  <a:lnTo>
                    <a:pt x="178" y="224"/>
                  </a:lnTo>
                  <a:lnTo>
                    <a:pt x="170" y="233"/>
                  </a:lnTo>
                  <a:lnTo>
                    <a:pt x="187" y="257"/>
                  </a:lnTo>
                  <a:lnTo>
                    <a:pt x="195" y="247"/>
                  </a:lnTo>
                  <a:lnTo>
                    <a:pt x="212" y="224"/>
                  </a:lnTo>
                  <a:lnTo>
                    <a:pt x="230" y="201"/>
                  </a:lnTo>
                  <a:lnTo>
                    <a:pt x="238" y="177"/>
                  </a:lnTo>
                  <a:lnTo>
                    <a:pt x="242" y="140"/>
                  </a:lnTo>
                  <a:lnTo>
                    <a:pt x="259" y="140"/>
                  </a:lnTo>
                  <a:lnTo>
                    <a:pt x="276" y="140"/>
                  </a:lnTo>
                  <a:lnTo>
                    <a:pt x="285" y="126"/>
                  </a:lnTo>
                  <a:lnTo>
                    <a:pt x="302" y="116"/>
                  </a:lnTo>
                  <a:lnTo>
                    <a:pt x="268" y="163"/>
                  </a:lnTo>
                  <a:lnTo>
                    <a:pt x="259" y="163"/>
                  </a:lnTo>
                  <a:lnTo>
                    <a:pt x="259" y="177"/>
                  </a:lnTo>
                  <a:lnTo>
                    <a:pt x="251" y="177"/>
                  </a:lnTo>
                  <a:lnTo>
                    <a:pt x="242" y="187"/>
                  </a:lnTo>
                  <a:lnTo>
                    <a:pt x="238" y="187"/>
                  </a:lnTo>
                  <a:lnTo>
                    <a:pt x="230" y="201"/>
                  </a:lnTo>
                  <a:lnTo>
                    <a:pt x="212" y="233"/>
                  </a:lnTo>
                  <a:lnTo>
                    <a:pt x="204" y="271"/>
                  </a:lnTo>
                  <a:lnTo>
                    <a:pt x="204" y="304"/>
                  </a:lnTo>
                  <a:lnTo>
                    <a:pt x="212" y="355"/>
                  </a:lnTo>
                  <a:lnTo>
                    <a:pt x="242" y="341"/>
                  </a:lnTo>
                  <a:lnTo>
                    <a:pt x="238" y="364"/>
                  </a:lnTo>
                  <a:lnTo>
                    <a:pt x="238" y="388"/>
                  </a:lnTo>
                  <a:lnTo>
                    <a:pt x="238" y="425"/>
                  </a:lnTo>
                  <a:lnTo>
                    <a:pt x="242" y="458"/>
                  </a:lnTo>
                  <a:lnTo>
                    <a:pt x="268" y="435"/>
                  </a:lnTo>
                  <a:lnTo>
                    <a:pt x="268" y="458"/>
                  </a:lnTo>
                  <a:lnTo>
                    <a:pt x="268" y="481"/>
                  </a:lnTo>
                  <a:lnTo>
                    <a:pt x="276" y="510"/>
                  </a:lnTo>
                  <a:lnTo>
                    <a:pt x="276" y="533"/>
                  </a:lnTo>
                  <a:lnTo>
                    <a:pt x="345" y="495"/>
                  </a:lnTo>
                  <a:lnTo>
                    <a:pt x="336" y="510"/>
                  </a:lnTo>
                  <a:lnTo>
                    <a:pt x="327" y="519"/>
                  </a:lnTo>
                  <a:lnTo>
                    <a:pt x="319" y="533"/>
                  </a:lnTo>
                  <a:lnTo>
                    <a:pt x="310" y="542"/>
                  </a:lnTo>
                  <a:lnTo>
                    <a:pt x="276" y="556"/>
                  </a:lnTo>
                  <a:lnTo>
                    <a:pt x="242" y="556"/>
                  </a:lnTo>
                  <a:lnTo>
                    <a:pt x="212" y="556"/>
                  </a:lnTo>
                  <a:lnTo>
                    <a:pt x="170" y="556"/>
                  </a:lnTo>
                  <a:lnTo>
                    <a:pt x="127" y="627"/>
                  </a:lnTo>
                </a:path>
              </a:pathLst>
            </a:custGeom>
            <a:noFill/>
            <a:ln w="9525">
              <a:solidFill>
                <a:srgbClr val="999999"/>
              </a:solidFill>
              <a:round/>
              <a:headEnd/>
              <a:tailEnd/>
            </a:ln>
          </p:spPr>
          <p:txBody>
            <a:bodyPr/>
            <a:lstStyle/>
            <a:p>
              <a:endParaRPr lang="en-US"/>
            </a:p>
          </p:txBody>
        </p:sp>
        <p:sp>
          <p:nvSpPr>
            <p:cNvPr id="18" name="Freeform 28"/>
            <p:cNvSpPr>
              <a:spLocks noChangeArrowheads="1"/>
            </p:cNvSpPr>
            <p:nvPr/>
          </p:nvSpPr>
          <p:spPr bwMode="auto">
            <a:xfrm>
              <a:off x="3933825" y="3548063"/>
              <a:ext cx="55563" cy="77787"/>
            </a:xfrm>
            <a:custGeom>
              <a:avLst/>
              <a:gdLst/>
              <a:ahLst/>
              <a:cxnLst>
                <a:cxn ang="0">
                  <a:pos x="8" y="217"/>
                </a:cxn>
                <a:cxn ang="0">
                  <a:pos x="0" y="193"/>
                </a:cxn>
                <a:cxn ang="0">
                  <a:pos x="8" y="169"/>
                </a:cxn>
                <a:cxn ang="0">
                  <a:pos x="8" y="146"/>
                </a:cxn>
                <a:cxn ang="0">
                  <a:pos x="21" y="122"/>
                </a:cxn>
                <a:cxn ang="0">
                  <a:pos x="29" y="108"/>
                </a:cxn>
                <a:cxn ang="0">
                  <a:pos x="37" y="108"/>
                </a:cxn>
                <a:cxn ang="0">
                  <a:pos x="46" y="108"/>
                </a:cxn>
                <a:cxn ang="0">
                  <a:pos x="46" y="99"/>
                </a:cxn>
                <a:cxn ang="0">
                  <a:pos x="54" y="99"/>
                </a:cxn>
                <a:cxn ang="0">
                  <a:pos x="63" y="99"/>
                </a:cxn>
                <a:cxn ang="0">
                  <a:pos x="105" y="37"/>
                </a:cxn>
                <a:cxn ang="0">
                  <a:pos x="113" y="23"/>
                </a:cxn>
                <a:cxn ang="0">
                  <a:pos x="122" y="14"/>
                </a:cxn>
                <a:cxn ang="0">
                  <a:pos x="130" y="14"/>
                </a:cxn>
                <a:cxn ang="0">
                  <a:pos x="139" y="0"/>
                </a:cxn>
                <a:cxn ang="0">
                  <a:pos x="147" y="14"/>
                </a:cxn>
                <a:cxn ang="0">
                  <a:pos x="155" y="23"/>
                </a:cxn>
                <a:cxn ang="0">
                  <a:pos x="155" y="37"/>
                </a:cxn>
                <a:cxn ang="0">
                  <a:pos x="155" y="51"/>
                </a:cxn>
                <a:cxn ang="0">
                  <a:pos x="155" y="61"/>
                </a:cxn>
                <a:cxn ang="0">
                  <a:pos x="147" y="75"/>
                </a:cxn>
                <a:cxn ang="0">
                  <a:pos x="139" y="99"/>
                </a:cxn>
                <a:cxn ang="0">
                  <a:pos x="130" y="108"/>
                </a:cxn>
                <a:cxn ang="0">
                  <a:pos x="96" y="155"/>
                </a:cxn>
                <a:cxn ang="0">
                  <a:pos x="8" y="217"/>
                </a:cxn>
              </a:cxnLst>
              <a:rect l="0" t="0" r="r" b="b"/>
              <a:pathLst>
                <a:path w="156" h="218">
                  <a:moveTo>
                    <a:pt x="8" y="217"/>
                  </a:moveTo>
                  <a:lnTo>
                    <a:pt x="0" y="193"/>
                  </a:lnTo>
                  <a:lnTo>
                    <a:pt x="8" y="169"/>
                  </a:lnTo>
                  <a:lnTo>
                    <a:pt x="8" y="146"/>
                  </a:lnTo>
                  <a:lnTo>
                    <a:pt x="21" y="122"/>
                  </a:lnTo>
                  <a:lnTo>
                    <a:pt x="29" y="108"/>
                  </a:lnTo>
                  <a:lnTo>
                    <a:pt x="37" y="108"/>
                  </a:lnTo>
                  <a:lnTo>
                    <a:pt x="46" y="108"/>
                  </a:lnTo>
                  <a:lnTo>
                    <a:pt x="46" y="99"/>
                  </a:lnTo>
                  <a:lnTo>
                    <a:pt x="54" y="99"/>
                  </a:lnTo>
                  <a:lnTo>
                    <a:pt x="63" y="99"/>
                  </a:lnTo>
                  <a:lnTo>
                    <a:pt x="105" y="37"/>
                  </a:lnTo>
                  <a:lnTo>
                    <a:pt x="113" y="23"/>
                  </a:lnTo>
                  <a:lnTo>
                    <a:pt x="122" y="14"/>
                  </a:lnTo>
                  <a:lnTo>
                    <a:pt x="130" y="14"/>
                  </a:lnTo>
                  <a:lnTo>
                    <a:pt x="139" y="0"/>
                  </a:lnTo>
                  <a:lnTo>
                    <a:pt x="147" y="14"/>
                  </a:lnTo>
                  <a:lnTo>
                    <a:pt x="155" y="23"/>
                  </a:lnTo>
                  <a:lnTo>
                    <a:pt x="155" y="37"/>
                  </a:lnTo>
                  <a:lnTo>
                    <a:pt x="155" y="51"/>
                  </a:lnTo>
                  <a:lnTo>
                    <a:pt x="155" y="61"/>
                  </a:lnTo>
                  <a:lnTo>
                    <a:pt x="147" y="75"/>
                  </a:lnTo>
                  <a:lnTo>
                    <a:pt x="139" y="99"/>
                  </a:lnTo>
                  <a:lnTo>
                    <a:pt x="130" y="108"/>
                  </a:lnTo>
                  <a:lnTo>
                    <a:pt x="96" y="155"/>
                  </a:lnTo>
                  <a:lnTo>
                    <a:pt x="8" y="217"/>
                  </a:lnTo>
                </a:path>
              </a:pathLst>
            </a:custGeom>
            <a:noFill/>
            <a:ln w="9525">
              <a:solidFill>
                <a:srgbClr val="999999"/>
              </a:solidFill>
              <a:round/>
              <a:headEnd/>
              <a:tailEnd/>
            </a:ln>
          </p:spPr>
          <p:txBody>
            <a:bodyPr/>
            <a:lstStyle/>
            <a:p>
              <a:endParaRPr lang="en-US"/>
            </a:p>
          </p:txBody>
        </p:sp>
        <p:sp>
          <p:nvSpPr>
            <p:cNvPr id="19" name="Freeform 29"/>
            <p:cNvSpPr>
              <a:spLocks noChangeArrowheads="1"/>
            </p:cNvSpPr>
            <p:nvPr/>
          </p:nvSpPr>
          <p:spPr bwMode="auto">
            <a:xfrm>
              <a:off x="3946525" y="3592513"/>
              <a:ext cx="52388" cy="66675"/>
            </a:xfrm>
            <a:custGeom>
              <a:avLst/>
              <a:gdLst/>
              <a:ahLst/>
              <a:cxnLst>
                <a:cxn ang="0">
                  <a:pos x="0" y="186"/>
                </a:cxn>
                <a:cxn ang="0">
                  <a:pos x="0" y="162"/>
                </a:cxn>
                <a:cxn ang="0">
                  <a:pos x="0" y="139"/>
                </a:cxn>
                <a:cxn ang="0">
                  <a:pos x="8" y="116"/>
                </a:cxn>
                <a:cxn ang="0">
                  <a:pos x="17" y="93"/>
                </a:cxn>
                <a:cxn ang="0">
                  <a:pos x="68" y="69"/>
                </a:cxn>
                <a:cxn ang="0">
                  <a:pos x="120" y="0"/>
                </a:cxn>
                <a:cxn ang="0">
                  <a:pos x="128" y="0"/>
                </a:cxn>
                <a:cxn ang="0">
                  <a:pos x="137" y="0"/>
                </a:cxn>
                <a:cxn ang="0">
                  <a:pos x="137" y="9"/>
                </a:cxn>
                <a:cxn ang="0">
                  <a:pos x="146" y="9"/>
                </a:cxn>
                <a:cxn ang="0">
                  <a:pos x="146" y="23"/>
                </a:cxn>
                <a:cxn ang="0">
                  <a:pos x="146" y="32"/>
                </a:cxn>
                <a:cxn ang="0">
                  <a:pos x="146" y="46"/>
                </a:cxn>
                <a:cxn ang="0">
                  <a:pos x="146" y="55"/>
                </a:cxn>
                <a:cxn ang="0">
                  <a:pos x="146" y="69"/>
                </a:cxn>
                <a:cxn ang="0">
                  <a:pos x="137" y="69"/>
                </a:cxn>
                <a:cxn ang="0">
                  <a:pos x="128" y="79"/>
                </a:cxn>
                <a:cxn ang="0">
                  <a:pos x="94" y="130"/>
                </a:cxn>
                <a:cxn ang="0">
                  <a:pos x="0" y="186"/>
                </a:cxn>
              </a:cxnLst>
              <a:rect l="0" t="0" r="r" b="b"/>
              <a:pathLst>
                <a:path w="147" h="187">
                  <a:moveTo>
                    <a:pt x="0" y="186"/>
                  </a:moveTo>
                  <a:lnTo>
                    <a:pt x="0" y="162"/>
                  </a:lnTo>
                  <a:lnTo>
                    <a:pt x="0" y="139"/>
                  </a:lnTo>
                  <a:lnTo>
                    <a:pt x="8" y="116"/>
                  </a:lnTo>
                  <a:lnTo>
                    <a:pt x="17" y="93"/>
                  </a:lnTo>
                  <a:lnTo>
                    <a:pt x="68" y="69"/>
                  </a:lnTo>
                  <a:lnTo>
                    <a:pt x="120" y="0"/>
                  </a:lnTo>
                  <a:lnTo>
                    <a:pt x="128" y="0"/>
                  </a:lnTo>
                  <a:lnTo>
                    <a:pt x="137" y="0"/>
                  </a:lnTo>
                  <a:lnTo>
                    <a:pt x="137" y="9"/>
                  </a:lnTo>
                  <a:lnTo>
                    <a:pt x="146" y="9"/>
                  </a:lnTo>
                  <a:lnTo>
                    <a:pt x="146" y="23"/>
                  </a:lnTo>
                  <a:lnTo>
                    <a:pt x="146" y="32"/>
                  </a:lnTo>
                  <a:lnTo>
                    <a:pt x="146" y="46"/>
                  </a:lnTo>
                  <a:lnTo>
                    <a:pt x="146" y="55"/>
                  </a:lnTo>
                  <a:lnTo>
                    <a:pt x="146" y="69"/>
                  </a:lnTo>
                  <a:lnTo>
                    <a:pt x="137" y="69"/>
                  </a:lnTo>
                  <a:lnTo>
                    <a:pt x="128" y="79"/>
                  </a:lnTo>
                  <a:lnTo>
                    <a:pt x="94" y="130"/>
                  </a:lnTo>
                  <a:lnTo>
                    <a:pt x="0" y="186"/>
                  </a:lnTo>
                </a:path>
              </a:pathLst>
            </a:custGeom>
            <a:noFill/>
            <a:ln w="9525">
              <a:solidFill>
                <a:srgbClr val="999999"/>
              </a:solidFill>
              <a:round/>
              <a:headEnd/>
              <a:tailEnd/>
            </a:ln>
          </p:spPr>
          <p:txBody>
            <a:bodyPr/>
            <a:lstStyle/>
            <a:p>
              <a:endParaRPr lang="en-US"/>
            </a:p>
          </p:txBody>
        </p:sp>
        <p:sp>
          <p:nvSpPr>
            <p:cNvPr id="20" name="Freeform 30"/>
            <p:cNvSpPr>
              <a:spLocks noChangeArrowheads="1"/>
            </p:cNvSpPr>
            <p:nvPr/>
          </p:nvSpPr>
          <p:spPr bwMode="auto">
            <a:xfrm>
              <a:off x="3959225" y="3633788"/>
              <a:ext cx="42863" cy="52387"/>
            </a:xfrm>
            <a:custGeom>
              <a:avLst/>
              <a:gdLst/>
              <a:ahLst/>
              <a:cxnLst>
                <a:cxn ang="0">
                  <a:pos x="0" y="143"/>
                </a:cxn>
                <a:cxn ang="0">
                  <a:pos x="0" y="133"/>
                </a:cxn>
                <a:cxn ang="0">
                  <a:pos x="0" y="119"/>
                </a:cxn>
                <a:cxn ang="0">
                  <a:pos x="0" y="95"/>
                </a:cxn>
                <a:cxn ang="0">
                  <a:pos x="8" y="85"/>
                </a:cxn>
                <a:cxn ang="0">
                  <a:pos x="77" y="47"/>
                </a:cxn>
                <a:cxn ang="0">
                  <a:pos x="111" y="0"/>
                </a:cxn>
                <a:cxn ang="0">
                  <a:pos x="120" y="14"/>
                </a:cxn>
                <a:cxn ang="0">
                  <a:pos x="120" y="38"/>
                </a:cxn>
                <a:cxn ang="0">
                  <a:pos x="111" y="61"/>
                </a:cxn>
                <a:cxn ang="0">
                  <a:pos x="102" y="85"/>
                </a:cxn>
                <a:cxn ang="0">
                  <a:pos x="85" y="95"/>
                </a:cxn>
                <a:cxn ang="0">
                  <a:pos x="0" y="143"/>
                </a:cxn>
              </a:cxnLst>
              <a:rect l="0" t="0" r="r" b="b"/>
              <a:pathLst>
                <a:path w="121" h="144">
                  <a:moveTo>
                    <a:pt x="0" y="143"/>
                  </a:moveTo>
                  <a:lnTo>
                    <a:pt x="0" y="133"/>
                  </a:lnTo>
                  <a:lnTo>
                    <a:pt x="0" y="119"/>
                  </a:lnTo>
                  <a:lnTo>
                    <a:pt x="0" y="95"/>
                  </a:lnTo>
                  <a:lnTo>
                    <a:pt x="8" y="85"/>
                  </a:lnTo>
                  <a:lnTo>
                    <a:pt x="77" y="47"/>
                  </a:lnTo>
                  <a:lnTo>
                    <a:pt x="111" y="0"/>
                  </a:lnTo>
                  <a:lnTo>
                    <a:pt x="120" y="14"/>
                  </a:lnTo>
                  <a:lnTo>
                    <a:pt x="120" y="38"/>
                  </a:lnTo>
                  <a:lnTo>
                    <a:pt x="111" y="61"/>
                  </a:lnTo>
                  <a:lnTo>
                    <a:pt x="102" y="85"/>
                  </a:lnTo>
                  <a:lnTo>
                    <a:pt x="85" y="95"/>
                  </a:lnTo>
                  <a:lnTo>
                    <a:pt x="0" y="143"/>
                  </a:lnTo>
                </a:path>
              </a:pathLst>
            </a:custGeom>
            <a:noFill/>
            <a:ln w="9525">
              <a:solidFill>
                <a:srgbClr val="999999"/>
              </a:solidFill>
              <a:round/>
              <a:headEnd/>
              <a:tailEnd/>
            </a:ln>
          </p:spPr>
          <p:txBody>
            <a:bodyPr/>
            <a:lstStyle/>
            <a:p>
              <a:endParaRPr lang="en-US"/>
            </a:p>
          </p:txBody>
        </p:sp>
        <p:sp>
          <p:nvSpPr>
            <p:cNvPr id="21" name="Freeform 31"/>
            <p:cNvSpPr>
              <a:spLocks noChangeArrowheads="1"/>
            </p:cNvSpPr>
            <p:nvPr/>
          </p:nvSpPr>
          <p:spPr bwMode="auto">
            <a:xfrm>
              <a:off x="3551238" y="1739900"/>
              <a:ext cx="138112" cy="392113"/>
            </a:xfrm>
            <a:custGeom>
              <a:avLst/>
              <a:gdLst/>
              <a:ahLst/>
              <a:cxnLst>
                <a:cxn ang="0">
                  <a:pos x="316" y="163"/>
                </a:cxn>
                <a:cxn ang="0">
                  <a:pos x="358" y="224"/>
                </a:cxn>
                <a:cxn ang="0">
                  <a:pos x="384" y="294"/>
                </a:cxn>
                <a:cxn ang="0">
                  <a:pos x="375" y="388"/>
                </a:cxn>
                <a:cxn ang="0">
                  <a:pos x="375" y="509"/>
                </a:cxn>
                <a:cxn ang="0">
                  <a:pos x="324" y="556"/>
                </a:cxn>
                <a:cxn ang="0">
                  <a:pos x="299" y="612"/>
                </a:cxn>
                <a:cxn ang="0">
                  <a:pos x="248" y="636"/>
                </a:cxn>
                <a:cxn ang="0">
                  <a:pos x="223" y="673"/>
                </a:cxn>
                <a:cxn ang="0">
                  <a:pos x="168" y="687"/>
                </a:cxn>
                <a:cxn ang="0">
                  <a:pos x="143" y="944"/>
                </a:cxn>
                <a:cxn ang="0">
                  <a:pos x="135" y="1043"/>
                </a:cxn>
                <a:cxn ang="0">
                  <a:pos x="92" y="1090"/>
                </a:cxn>
                <a:cxn ang="0">
                  <a:pos x="50" y="1052"/>
                </a:cxn>
                <a:cxn ang="0">
                  <a:pos x="33" y="982"/>
                </a:cxn>
                <a:cxn ang="0">
                  <a:pos x="0" y="411"/>
                </a:cxn>
                <a:cxn ang="0">
                  <a:pos x="16" y="332"/>
                </a:cxn>
                <a:cxn ang="0">
                  <a:pos x="42" y="247"/>
                </a:cxn>
                <a:cxn ang="0">
                  <a:pos x="67" y="32"/>
                </a:cxn>
                <a:cxn ang="0">
                  <a:pos x="118" y="0"/>
                </a:cxn>
                <a:cxn ang="0">
                  <a:pos x="185" y="0"/>
                </a:cxn>
                <a:cxn ang="0">
                  <a:pos x="248" y="9"/>
                </a:cxn>
                <a:cxn ang="0">
                  <a:pos x="59" y="673"/>
                </a:cxn>
                <a:cxn ang="0">
                  <a:pos x="67" y="1005"/>
                </a:cxn>
                <a:cxn ang="0">
                  <a:pos x="101" y="1052"/>
                </a:cxn>
                <a:cxn ang="0">
                  <a:pos x="118" y="982"/>
                </a:cxn>
                <a:cxn ang="0">
                  <a:pos x="118" y="888"/>
                </a:cxn>
                <a:cxn ang="0">
                  <a:pos x="248" y="46"/>
                </a:cxn>
                <a:cxn ang="0">
                  <a:pos x="194" y="32"/>
                </a:cxn>
                <a:cxn ang="0">
                  <a:pos x="135" y="32"/>
                </a:cxn>
                <a:cxn ang="0">
                  <a:pos x="84" y="187"/>
                </a:cxn>
                <a:cxn ang="0">
                  <a:pos x="59" y="271"/>
                </a:cxn>
                <a:cxn ang="0">
                  <a:pos x="42" y="355"/>
                </a:cxn>
                <a:cxn ang="0">
                  <a:pos x="109" y="687"/>
                </a:cxn>
                <a:cxn ang="0">
                  <a:pos x="126" y="612"/>
                </a:cxn>
                <a:cxn ang="0">
                  <a:pos x="101" y="542"/>
                </a:cxn>
                <a:cxn ang="0">
                  <a:pos x="92" y="486"/>
                </a:cxn>
                <a:cxn ang="0">
                  <a:pos x="109" y="388"/>
                </a:cxn>
                <a:cxn ang="0">
                  <a:pos x="126" y="425"/>
                </a:cxn>
                <a:cxn ang="0">
                  <a:pos x="109" y="495"/>
                </a:cxn>
                <a:cxn ang="0">
                  <a:pos x="135" y="566"/>
                </a:cxn>
                <a:cxn ang="0">
                  <a:pos x="135" y="472"/>
                </a:cxn>
                <a:cxn ang="0">
                  <a:pos x="135" y="402"/>
                </a:cxn>
                <a:cxn ang="0">
                  <a:pos x="168" y="341"/>
                </a:cxn>
                <a:cxn ang="0">
                  <a:pos x="215" y="341"/>
                </a:cxn>
                <a:cxn ang="0">
                  <a:pos x="248" y="294"/>
                </a:cxn>
                <a:cxn ang="0">
                  <a:pos x="291" y="308"/>
                </a:cxn>
                <a:cxn ang="0">
                  <a:pos x="358" y="355"/>
                </a:cxn>
                <a:cxn ang="0">
                  <a:pos x="350" y="271"/>
                </a:cxn>
                <a:cxn ang="0">
                  <a:pos x="308" y="187"/>
                </a:cxn>
                <a:cxn ang="0">
                  <a:pos x="265" y="46"/>
                </a:cxn>
                <a:cxn ang="0">
                  <a:pos x="160" y="402"/>
                </a:cxn>
                <a:cxn ang="0">
                  <a:pos x="160" y="472"/>
                </a:cxn>
                <a:cxn ang="0">
                  <a:pos x="168" y="636"/>
                </a:cxn>
                <a:cxn ang="0">
                  <a:pos x="215" y="636"/>
                </a:cxn>
                <a:cxn ang="0">
                  <a:pos x="223" y="495"/>
                </a:cxn>
                <a:cxn ang="0">
                  <a:pos x="232" y="364"/>
                </a:cxn>
                <a:cxn ang="0">
                  <a:pos x="248" y="589"/>
                </a:cxn>
                <a:cxn ang="0">
                  <a:pos x="291" y="580"/>
                </a:cxn>
                <a:cxn ang="0">
                  <a:pos x="316" y="318"/>
                </a:cxn>
                <a:cxn ang="0">
                  <a:pos x="316" y="519"/>
                </a:cxn>
                <a:cxn ang="0">
                  <a:pos x="358" y="472"/>
                </a:cxn>
              </a:cxnLst>
              <a:rect l="0" t="0" r="r" b="b"/>
              <a:pathLst>
                <a:path w="385" h="1091">
                  <a:moveTo>
                    <a:pt x="291" y="23"/>
                  </a:moveTo>
                  <a:lnTo>
                    <a:pt x="291" y="130"/>
                  </a:lnTo>
                  <a:lnTo>
                    <a:pt x="299" y="130"/>
                  </a:lnTo>
                  <a:lnTo>
                    <a:pt x="299" y="140"/>
                  </a:lnTo>
                  <a:lnTo>
                    <a:pt x="308" y="140"/>
                  </a:lnTo>
                  <a:lnTo>
                    <a:pt x="308" y="154"/>
                  </a:lnTo>
                  <a:lnTo>
                    <a:pt x="316" y="154"/>
                  </a:lnTo>
                  <a:lnTo>
                    <a:pt x="316" y="163"/>
                  </a:lnTo>
                  <a:lnTo>
                    <a:pt x="324" y="163"/>
                  </a:lnTo>
                  <a:lnTo>
                    <a:pt x="324" y="177"/>
                  </a:lnTo>
                  <a:lnTo>
                    <a:pt x="333" y="177"/>
                  </a:lnTo>
                  <a:lnTo>
                    <a:pt x="333" y="187"/>
                  </a:lnTo>
                  <a:lnTo>
                    <a:pt x="341" y="201"/>
                  </a:lnTo>
                  <a:lnTo>
                    <a:pt x="350" y="210"/>
                  </a:lnTo>
                  <a:lnTo>
                    <a:pt x="350" y="224"/>
                  </a:lnTo>
                  <a:lnTo>
                    <a:pt x="358" y="224"/>
                  </a:lnTo>
                  <a:lnTo>
                    <a:pt x="358" y="233"/>
                  </a:lnTo>
                  <a:lnTo>
                    <a:pt x="367" y="247"/>
                  </a:lnTo>
                  <a:lnTo>
                    <a:pt x="367" y="257"/>
                  </a:lnTo>
                  <a:lnTo>
                    <a:pt x="375" y="257"/>
                  </a:lnTo>
                  <a:lnTo>
                    <a:pt x="375" y="271"/>
                  </a:lnTo>
                  <a:lnTo>
                    <a:pt x="375" y="280"/>
                  </a:lnTo>
                  <a:lnTo>
                    <a:pt x="375" y="294"/>
                  </a:lnTo>
                  <a:lnTo>
                    <a:pt x="384" y="294"/>
                  </a:lnTo>
                  <a:lnTo>
                    <a:pt x="384" y="308"/>
                  </a:lnTo>
                  <a:lnTo>
                    <a:pt x="384" y="318"/>
                  </a:lnTo>
                  <a:lnTo>
                    <a:pt x="384" y="332"/>
                  </a:lnTo>
                  <a:lnTo>
                    <a:pt x="384" y="341"/>
                  </a:lnTo>
                  <a:lnTo>
                    <a:pt x="375" y="355"/>
                  </a:lnTo>
                  <a:lnTo>
                    <a:pt x="375" y="364"/>
                  </a:lnTo>
                  <a:lnTo>
                    <a:pt x="375" y="378"/>
                  </a:lnTo>
                  <a:lnTo>
                    <a:pt x="375" y="388"/>
                  </a:lnTo>
                  <a:lnTo>
                    <a:pt x="375" y="402"/>
                  </a:lnTo>
                  <a:lnTo>
                    <a:pt x="367" y="402"/>
                  </a:lnTo>
                  <a:lnTo>
                    <a:pt x="375" y="425"/>
                  </a:lnTo>
                  <a:lnTo>
                    <a:pt x="375" y="458"/>
                  </a:lnTo>
                  <a:lnTo>
                    <a:pt x="375" y="472"/>
                  </a:lnTo>
                  <a:lnTo>
                    <a:pt x="375" y="486"/>
                  </a:lnTo>
                  <a:lnTo>
                    <a:pt x="375" y="495"/>
                  </a:lnTo>
                  <a:lnTo>
                    <a:pt x="375" y="509"/>
                  </a:lnTo>
                  <a:lnTo>
                    <a:pt x="375" y="519"/>
                  </a:lnTo>
                  <a:lnTo>
                    <a:pt x="367" y="519"/>
                  </a:lnTo>
                  <a:lnTo>
                    <a:pt x="367" y="533"/>
                  </a:lnTo>
                  <a:lnTo>
                    <a:pt x="358" y="542"/>
                  </a:lnTo>
                  <a:lnTo>
                    <a:pt x="350" y="556"/>
                  </a:lnTo>
                  <a:lnTo>
                    <a:pt x="341" y="556"/>
                  </a:lnTo>
                  <a:lnTo>
                    <a:pt x="333" y="556"/>
                  </a:lnTo>
                  <a:lnTo>
                    <a:pt x="324" y="556"/>
                  </a:lnTo>
                  <a:lnTo>
                    <a:pt x="316" y="556"/>
                  </a:lnTo>
                  <a:lnTo>
                    <a:pt x="316" y="566"/>
                  </a:lnTo>
                  <a:lnTo>
                    <a:pt x="316" y="580"/>
                  </a:lnTo>
                  <a:lnTo>
                    <a:pt x="316" y="589"/>
                  </a:lnTo>
                  <a:lnTo>
                    <a:pt x="308" y="589"/>
                  </a:lnTo>
                  <a:lnTo>
                    <a:pt x="308" y="603"/>
                  </a:lnTo>
                  <a:lnTo>
                    <a:pt x="308" y="612"/>
                  </a:lnTo>
                  <a:lnTo>
                    <a:pt x="299" y="612"/>
                  </a:lnTo>
                  <a:lnTo>
                    <a:pt x="299" y="626"/>
                  </a:lnTo>
                  <a:lnTo>
                    <a:pt x="291" y="626"/>
                  </a:lnTo>
                  <a:lnTo>
                    <a:pt x="282" y="626"/>
                  </a:lnTo>
                  <a:lnTo>
                    <a:pt x="282" y="636"/>
                  </a:lnTo>
                  <a:lnTo>
                    <a:pt x="274" y="636"/>
                  </a:lnTo>
                  <a:lnTo>
                    <a:pt x="265" y="636"/>
                  </a:lnTo>
                  <a:lnTo>
                    <a:pt x="257" y="636"/>
                  </a:lnTo>
                  <a:lnTo>
                    <a:pt x="248" y="636"/>
                  </a:lnTo>
                  <a:lnTo>
                    <a:pt x="248" y="626"/>
                  </a:lnTo>
                  <a:lnTo>
                    <a:pt x="240" y="626"/>
                  </a:lnTo>
                  <a:lnTo>
                    <a:pt x="240" y="636"/>
                  </a:lnTo>
                  <a:lnTo>
                    <a:pt x="232" y="636"/>
                  </a:lnTo>
                  <a:lnTo>
                    <a:pt x="232" y="650"/>
                  </a:lnTo>
                  <a:lnTo>
                    <a:pt x="232" y="664"/>
                  </a:lnTo>
                  <a:lnTo>
                    <a:pt x="223" y="664"/>
                  </a:lnTo>
                  <a:lnTo>
                    <a:pt x="223" y="673"/>
                  </a:lnTo>
                  <a:lnTo>
                    <a:pt x="215" y="673"/>
                  </a:lnTo>
                  <a:lnTo>
                    <a:pt x="215" y="687"/>
                  </a:lnTo>
                  <a:lnTo>
                    <a:pt x="210" y="687"/>
                  </a:lnTo>
                  <a:lnTo>
                    <a:pt x="202" y="687"/>
                  </a:lnTo>
                  <a:lnTo>
                    <a:pt x="194" y="687"/>
                  </a:lnTo>
                  <a:lnTo>
                    <a:pt x="185" y="687"/>
                  </a:lnTo>
                  <a:lnTo>
                    <a:pt x="177" y="687"/>
                  </a:lnTo>
                  <a:lnTo>
                    <a:pt x="168" y="687"/>
                  </a:lnTo>
                  <a:lnTo>
                    <a:pt x="168" y="673"/>
                  </a:lnTo>
                  <a:lnTo>
                    <a:pt x="160" y="673"/>
                  </a:lnTo>
                  <a:lnTo>
                    <a:pt x="151" y="673"/>
                  </a:lnTo>
                  <a:lnTo>
                    <a:pt x="151" y="664"/>
                  </a:lnTo>
                  <a:lnTo>
                    <a:pt x="151" y="650"/>
                  </a:lnTo>
                  <a:lnTo>
                    <a:pt x="143" y="687"/>
                  </a:lnTo>
                  <a:lnTo>
                    <a:pt x="143" y="935"/>
                  </a:lnTo>
                  <a:lnTo>
                    <a:pt x="143" y="944"/>
                  </a:lnTo>
                  <a:lnTo>
                    <a:pt x="143" y="959"/>
                  </a:lnTo>
                  <a:lnTo>
                    <a:pt x="143" y="968"/>
                  </a:lnTo>
                  <a:lnTo>
                    <a:pt x="143" y="982"/>
                  </a:lnTo>
                  <a:lnTo>
                    <a:pt x="143" y="991"/>
                  </a:lnTo>
                  <a:lnTo>
                    <a:pt x="143" y="1005"/>
                  </a:lnTo>
                  <a:lnTo>
                    <a:pt x="135" y="1019"/>
                  </a:lnTo>
                  <a:lnTo>
                    <a:pt x="135" y="1029"/>
                  </a:lnTo>
                  <a:lnTo>
                    <a:pt x="135" y="1043"/>
                  </a:lnTo>
                  <a:lnTo>
                    <a:pt x="135" y="1052"/>
                  </a:lnTo>
                  <a:lnTo>
                    <a:pt x="126" y="1052"/>
                  </a:lnTo>
                  <a:lnTo>
                    <a:pt x="126" y="1066"/>
                  </a:lnTo>
                  <a:lnTo>
                    <a:pt x="118" y="1075"/>
                  </a:lnTo>
                  <a:lnTo>
                    <a:pt x="109" y="1075"/>
                  </a:lnTo>
                  <a:lnTo>
                    <a:pt x="109" y="1090"/>
                  </a:lnTo>
                  <a:lnTo>
                    <a:pt x="101" y="1090"/>
                  </a:lnTo>
                  <a:lnTo>
                    <a:pt x="92" y="1090"/>
                  </a:lnTo>
                  <a:lnTo>
                    <a:pt x="84" y="1090"/>
                  </a:lnTo>
                  <a:lnTo>
                    <a:pt x="75" y="1090"/>
                  </a:lnTo>
                  <a:lnTo>
                    <a:pt x="67" y="1090"/>
                  </a:lnTo>
                  <a:lnTo>
                    <a:pt x="67" y="1075"/>
                  </a:lnTo>
                  <a:lnTo>
                    <a:pt x="59" y="1075"/>
                  </a:lnTo>
                  <a:lnTo>
                    <a:pt x="59" y="1066"/>
                  </a:lnTo>
                  <a:lnTo>
                    <a:pt x="50" y="1066"/>
                  </a:lnTo>
                  <a:lnTo>
                    <a:pt x="50" y="1052"/>
                  </a:lnTo>
                  <a:lnTo>
                    <a:pt x="42" y="1052"/>
                  </a:lnTo>
                  <a:lnTo>
                    <a:pt x="42" y="1043"/>
                  </a:lnTo>
                  <a:lnTo>
                    <a:pt x="42" y="1029"/>
                  </a:lnTo>
                  <a:lnTo>
                    <a:pt x="42" y="1019"/>
                  </a:lnTo>
                  <a:lnTo>
                    <a:pt x="42" y="1005"/>
                  </a:lnTo>
                  <a:lnTo>
                    <a:pt x="42" y="991"/>
                  </a:lnTo>
                  <a:lnTo>
                    <a:pt x="33" y="991"/>
                  </a:lnTo>
                  <a:lnTo>
                    <a:pt x="33" y="982"/>
                  </a:lnTo>
                  <a:lnTo>
                    <a:pt x="33" y="968"/>
                  </a:lnTo>
                  <a:lnTo>
                    <a:pt x="33" y="959"/>
                  </a:lnTo>
                  <a:lnTo>
                    <a:pt x="33" y="944"/>
                  </a:lnTo>
                  <a:lnTo>
                    <a:pt x="33" y="935"/>
                  </a:lnTo>
                  <a:lnTo>
                    <a:pt x="33" y="921"/>
                  </a:lnTo>
                  <a:lnTo>
                    <a:pt x="33" y="636"/>
                  </a:lnTo>
                  <a:lnTo>
                    <a:pt x="8" y="603"/>
                  </a:lnTo>
                  <a:lnTo>
                    <a:pt x="0" y="411"/>
                  </a:lnTo>
                  <a:lnTo>
                    <a:pt x="0" y="402"/>
                  </a:lnTo>
                  <a:lnTo>
                    <a:pt x="8" y="388"/>
                  </a:lnTo>
                  <a:lnTo>
                    <a:pt x="8" y="378"/>
                  </a:lnTo>
                  <a:lnTo>
                    <a:pt x="8" y="364"/>
                  </a:lnTo>
                  <a:lnTo>
                    <a:pt x="8" y="355"/>
                  </a:lnTo>
                  <a:lnTo>
                    <a:pt x="16" y="355"/>
                  </a:lnTo>
                  <a:lnTo>
                    <a:pt x="16" y="341"/>
                  </a:lnTo>
                  <a:lnTo>
                    <a:pt x="16" y="332"/>
                  </a:lnTo>
                  <a:lnTo>
                    <a:pt x="25" y="318"/>
                  </a:lnTo>
                  <a:lnTo>
                    <a:pt x="25" y="308"/>
                  </a:lnTo>
                  <a:lnTo>
                    <a:pt x="25" y="294"/>
                  </a:lnTo>
                  <a:lnTo>
                    <a:pt x="25" y="280"/>
                  </a:lnTo>
                  <a:lnTo>
                    <a:pt x="33" y="280"/>
                  </a:lnTo>
                  <a:lnTo>
                    <a:pt x="33" y="271"/>
                  </a:lnTo>
                  <a:lnTo>
                    <a:pt x="33" y="257"/>
                  </a:lnTo>
                  <a:lnTo>
                    <a:pt x="42" y="247"/>
                  </a:lnTo>
                  <a:lnTo>
                    <a:pt x="42" y="233"/>
                  </a:lnTo>
                  <a:lnTo>
                    <a:pt x="50" y="224"/>
                  </a:lnTo>
                  <a:lnTo>
                    <a:pt x="50" y="210"/>
                  </a:lnTo>
                  <a:lnTo>
                    <a:pt x="50" y="201"/>
                  </a:lnTo>
                  <a:lnTo>
                    <a:pt x="59" y="201"/>
                  </a:lnTo>
                  <a:lnTo>
                    <a:pt x="59" y="187"/>
                  </a:lnTo>
                  <a:lnTo>
                    <a:pt x="67" y="177"/>
                  </a:lnTo>
                  <a:lnTo>
                    <a:pt x="67" y="32"/>
                  </a:lnTo>
                  <a:lnTo>
                    <a:pt x="67" y="23"/>
                  </a:lnTo>
                  <a:lnTo>
                    <a:pt x="75" y="23"/>
                  </a:lnTo>
                  <a:lnTo>
                    <a:pt x="84" y="23"/>
                  </a:lnTo>
                  <a:lnTo>
                    <a:pt x="84" y="9"/>
                  </a:lnTo>
                  <a:lnTo>
                    <a:pt x="92" y="9"/>
                  </a:lnTo>
                  <a:lnTo>
                    <a:pt x="101" y="9"/>
                  </a:lnTo>
                  <a:lnTo>
                    <a:pt x="109" y="9"/>
                  </a:lnTo>
                  <a:lnTo>
                    <a:pt x="118" y="0"/>
                  </a:lnTo>
                  <a:lnTo>
                    <a:pt x="126" y="0"/>
                  </a:lnTo>
                  <a:lnTo>
                    <a:pt x="135" y="0"/>
                  </a:lnTo>
                  <a:lnTo>
                    <a:pt x="143" y="0"/>
                  </a:lnTo>
                  <a:lnTo>
                    <a:pt x="151" y="0"/>
                  </a:lnTo>
                  <a:lnTo>
                    <a:pt x="160" y="0"/>
                  </a:lnTo>
                  <a:lnTo>
                    <a:pt x="168" y="0"/>
                  </a:lnTo>
                  <a:lnTo>
                    <a:pt x="177" y="0"/>
                  </a:lnTo>
                  <a:lnTo>
                    <a:pt x="185" y="0"/>
                  </a:lnTo>
                  <a:lnTo>
                    <a:pt x="194" y="0"/>
                  </a:lnTo>
                  <a:lnTo>
                    <a:pt x="202" y="0"/>
                  </a:lnTo>
                  <a:lnTo>
                    <a:pt x="210" y="0"/>
                  </a:lnTo>
                  <a:lnTo>
                    <a:pt x="215" y="0"/>
                  </a:lnTo>
                  <a:lnTo>
                    <a:pt x="223" y="0"/>
                  </a:lnTo>
                  <a:lnTo>
                    <a:pt x="232" y="0"/>
                  </a:lnTo>
                  <a:lnTo>
                    <a:pt x="240" y="0"/>
                  </a:lnTo>
                  <a:lnTo>
                    <a:pt x="248" y="9"/>
                  </a:lnTo>
                  <a:lnTo>
                    <a:pt x="257" y="9"/>
                  </a:lnTo>
                  <a:lnTo>
                    <a:pt x="265" y="9"/>
                  </a:lnTo>
                  <a:lnTo>
                    <a:pt x="274" y="9"/>
                  </a:lnTo>
                  <a:lnTo>
                    <a:pt x="274" y="23"/>
                  </a:lnTo>
                  <a:lnTo>
                    <a:pt x="282" y="23"/>
                  </a:lnTo>
                  <a:lnTo>
                    <a:pt x="291" y="23"/>
                  </a:lnTo>
                  <a:lnTo>
                    <a:pt x="291" y="23"/>
                  </a:lnTo>
                  <a:close/>
                  <a:moveTo>
                    <a:pt x="59" y="673"/>
                  </a:moveTo>
                  <a:lnTo>
                    <a:pt x="59" y="921"/>
                  </a:lnTo>
                  <a:lnTo>
                    <a:pt x="59" y="935"/>
                  </a:lnTo>
                  <a:lnTo>
                    <a:pt x="59" y="944"/>
                  </a:lnTo>
                  <a:lnTo>
                    <a:pt x="59" y="959"/>
                  </a:lnTo>
                  <a:lnTo>
                    <a:pt x="59" y="968"/>
                  </a:lnTo>
                  <a:lnTo>
                    <a:pt x="59" y="982"/>
                  </a:lnTo>
                  <a:lnTo>
                    <a:pt x="59" y="991"/>
                  </a:lnTo>
                  <a:lnTo>
                    <a:pt x="67" y="1005"/>
                  </a:lnTo>
                  <a:lnTo>
                    <a:pt x="67" y="1019"/>
                  </a:lnTo>
                  <a:lnTo>
                    <a:pt x="67" y="1029"/>
                  </a:lnTo>
                  <a:lnTo>
                    <a:pt x="67" y="1043"/>
                  </a:lnTo>
                  <a:lnTo>
                    <a:pt x="75" y="1043"/>
                  </a:lnTo>
                  <a:lnTo>
                    <a:pt x="75" y="1052"/>
                  </a:lnTo>
                  <a:lnTo>
                    <a:pt x="84" y="1052"/>
                  </a:lnTo>
                  <a:lnTo>
                    <a:pt x="92" y="1052"/>
                  </a:lnTo>
                  <a:lnTo>
                    <a:pt x="101" y="1052"/>
                  </a:lnTo>
                  <a:lnTo>
                    <a:pt x="101" y="1043"/>
                  </a:lnTo>
                  <a:lnTo>
                    <a:pt x="109" y="1043"/>
                  </a:lnTo>
                  <a:lnTo>
                    <a:pt x="109" y="1029"/>
                  </a:lnTo>
                  <a:lnTo>
                    <a:pt x="109" y="1019"/>
                  </a:lnTo>
                  <a:lnTo>
                    <a:pt x="109" y="1005"/>
                  </a:lnTo>
                  <a:lnTo>
                    <a:pt x="118" y="1005"/>
                  </a:lnTo>
                  <a:lnTo>
                    <a:pt x="118" y="991"/>
                  </a:lnTo>
                  <a:lnTo>
                    <a:pt x="118" y="982"/>
                  </a:lnTo>
                  <a:lnTo>
                    <a:pt x="118" y="968"/>
                  </a:lnTo>
                  <a:lnTo>
                    <a:pt x="118" y="959"/>
                  </a:lnTo>
                  <a:lnTo>
                    <a:pt x="118" y="944"/>
                  </a:lnTo>
                  <a:lnTo>
                    <a:pt x="118" y="935"/>
                  </a:lnTo>
                  <a:lnTo>
                    <a:pt x="118" y="921"/>
                  </a:lnTo>
                  <a:lnTo>
                    <a:pt x="118" y="912"/>
                  </a:lnTo>
                  <a:lnTo>
                    <a:pt x="118" y="898"/>
                  </a:lnTo>
                  <a:lnTo>
                    <a:pt x="118" y="888"/>
                  </a:lnTo>
                  <a:lnTo>
                    <a:pt x="118" y="734"/>
                  </a:lnTo>
                  <a:lnTo>
                    <a:pt x="118" y="743"/>
                  </a:lnTo>
                  <a:lnTo>
                    <a:pt x="109" y="743"/>
                  </a:lnTo>
                  <a:lnTo>
                    <a:pt x="59" y="673"/>
                  </a:lnTo>
                  <a:lnTo>
                    <a:pt x="59" y="673"/>
                  </a:lnTo>
                  <a:close/>
                  <a:moveTo>
                    <a:pt x="265" y="46"/>
                  </a:moveTo>
                  <a:lnTo>
                    <a:pt x="257" y="46"/>
                  </a:lnTo>
                  <a:lnTo>
                    <a:pt x="248" y="46"/>
                  </a:lnTo>
                  <a:lnTo>
                    <a:pt x="240" y="46"/>
                  </a:lnTo>
                  <a:lnTo>
                    <a:pt x="240" y="32"/>
                  </a:lnTo>
                  <a:lnTo>
                    <a:pt x="232" y="32"/>
                  </a:lnTo>
                  <a:lnTo>
                    <a:pt x="223" y="32"/>
                  </a:lnTo>
                  <a:lnTo>
                    <a:pt x="215" y="32"/>
                  </a:lnTo>
                  <a:lnTo>
                    <a:pt x="210" y="32"/>
                  </a:lnTo>
                  <a:lnTo>
                    <a:pt x="202" y="32"/>
                  </a:lnTo>
                  <a:lnTo>
                    <a:pt x="194" y="32"/>
                  </a:lnTo>
                  <a:lnTo>
                    <a:pt x="185" y="32"/>
                  </a:lnTo>
                  <a:lnTo>
                    <a:pt x="177" y="23"/>
                  </a:lnTo>
                  <a:lnTo>
                    <a:pt x="177" y="32"/>
                  </a:lnTo>
                  <a:lnTo>
                    <a:pt x="168" y="32"/>
                  </a:lnTo>
                  <a:lnTo>
                    <a:pt x="160" y="32"/>
                  </a:lnTo>
                  <a:lnTo>
                    <a:pt x="151" y="32"/>
                  </a:lnTo>
                  <a:lnTo>
                    <a:pt x="143" y="32"/>
                  </a:lnTo>
                  <a:lnTo>
                    <a:pt x="135" y="32"/>
                  </a:lnTo>
                  <a:lnTo>
                    <a:pt x="126" y="32"/>
                  </a:lnTo>
                  <a:lnTo>
                    <a:pt x="118" y="32"/>
                  </a:lnTo>
                  <a:lnTo>
                    <a:pt x="109" y="46"/>
                  </a:lnTo>
                  <a:lnTo>
                    <a:pt x="101" y="46"/>
                  </a:lnTo>
                  <a:lnTo>
                    <a:pt x="92" y="46"/>
                  </a:lnTo>
                  <a:lnTo>
                    <a:pt x="84" y="56"/>
                  </a:lnTo>
                  <a:lnTo>
                    <a:pt x="84" y="177"/>
                  </a:lnTo>
                  <a:lnTo>
                    <a:pt x="84" y="187"/>
                  </a:lnTo>
                  <a:lnTo>
                    <a:pt x="84" y="201"/>
                  </a:lnTo>
                  <a:lnTo>
                    <a:pt x="75" y="210"/>
                  </a:lnTo>
                  <a:lnTo>
                    <a:pt x="75" y="224"/>
                  </a:lnTo>
                  <a:lnTo>
                    <a:pt x="75" y="233"/>
                  </a:lnTo>
                  <a:lnTo>
                    <a:pt x="67" y="233"/>
                  </a:lnTo>
                  <a:lnTo>
                    <a:pt x="67" y="247"/>
                  </a:lnTo>
                  <a:lnTo>
                    <a:pt x="67" y="257"/>
                  </a:lnTo>
                  <a:lnTo>
                    <a:pt x="59" y="271"/>
                  </a:lnTo>
                  <a:lnTo>
                    <a:pt x="59" y="280"/>
                  </a:lnTo>
                  <a:lnTo>
                    <a:pt x="59" y="294"/>
                  </a:lnTo>
                  <a:lnTo>
                    <a:pt x="50" y="308"/>
                  </a:lnTo>
                  <a:lnTo>
                    <a:pt x="50" y="318"/>
                  </a:lnTo>
                  <a:lnTo>
                    <a:pt x="50" y="332"/>
                  </a:lnTo>
                  <a:lnTo>
                    <a:pt x="42" y="332"/>
                  </a:lnTo>
                  <a:lnTo>
                    <a:pt x="42" y="341"/>
                  </a:lnTo>
                  <a:lnTo>
                    <a:pt x="42" y="355"/>
                  </a:lnTo>
                  <a:lnTo>
                    <a:pt x="33" y="364"/>
                  </a:lnTo>
                  <a:lnTo>
                    <a:pt x="33" y="378"/>
                  </a:lnTo>
                  <a:lnTo>
                    <a:pt x="33" y="388"/>
                  </a:lnTo>
                  <a:lnTo>
                    <a:pt x="25" y="402"/>
                  </a:lnTo>
                  <a:lnTo>
                    <a:pt x="25" y="411"/>
                  </a:lnTo>
                  <a:lnTo>
                    <a:pt x="33" y="589"/>
                  </a:lnTo>
                  <a:lnTo>
                    <a:pt x="109" y="697"/>
                  </a:lnTo>
                  <a:lnTo>
                    <a:pt x="109" y="687"/>
                  </a:lnTo>
                  <a:lnTo>
                    <a:pt x="118" y="687"/>
                  </a:lnTo>
                  <a:lnTo>
                    <a:pt x="118" y="673"/>
                  </a:lnTo>
                  <a:lnTo>
                    <a:pt x="118" y="664"/>
                  </a:lnTo>
                  <a:lnTo>
                    <a:pt x="126" y="664"/>
                  </a:lnTo>
                  <a:lnTo>
                    <a:pt x="126" y="650"/>
                  </a:lnTo>
                  <a:lnTo>
                    <a:pt x="126" y="636"/>
                  </a:lnTo>
                  <a:lnTo>
                    <a:pt x="126" y="626"/>
                  </a:lnTo>
                  <a:lnTo>
                    <a:pt x="126" y="612"/>
                  </a:lnTo>
                  <a:lnTo>
                    <a:pt x="126" y="603"/>
                  </a:lnTo>
                  <a:lnTo>
                    <a:pt x="118" y="589"/>
                  </a:lnTo>
                  <a:lnTo>
                    <a:pt x="118" y="580"/>
                  </a:lnTo>
                  <a:lnTo>
                    <a:pt x="118" y="566"/>
                  </a:lnTo>
                  <a:lnTo>
                    <a:pt x="109" y="566"/>
                  </a:lnTo>
                  <a:lnTo>
                    <a:pt x="109" y="556"/>
                  </a:lnTo>
                  <a:lnTo>
                    <a:pt x="109" y="542"/>
                  </a:lnTo>
                  <a:lnTo>
                    <a:pt x="101" y="542"/>
                  </a:lnTo>
                  <a:lnTo>
                    <a:pt x="101" y="533"/>
                  </a:lnTo>
                  <a:lnTo>
                    <a:pt x="92" y="533"/>
                  </a:lnTo>
                  <a:lnTo>
                    <a:pt x="92" y="519"/>
                  </a:lnTo>
                  <a:lnTo>
                    <a:pt x="84" y="519"/>
                  </a:lnTo>
                  <a:lnTo>
                    <a:pt x="84" y="509"/>
                  </a:lnTo>
                  <a:lnTo>
                    <a:pt x="84" y="495"/>
                  </a:lnTo>
                  <a:lnTo>
                    <a:pt x="92" y="495"/>
                  </a:lnTo>
                  <a:lnTo>
                    <a:pt x="92" y="486"/>
                  </a:lnTo>
                  <a:lnTo>
                    <a:pt x="92" y="472"/>
                  </a:lnTo>
                  <a:lnTo>
                    <a:pt x="101" y="458"/>
                  </a:lnTo>
                  <a:lnTo>
                    <a:pt x="101" y="449"/>
                  </a:lnTo>
                  <a:lnTo>
                    <a:pt x="101" y="435"/>
                  </a:lnTo>
                  <a:lnTo>
                    <a:pt x="101" y="425"/>
                  </a:lnTo>
                  <a:lnTo>
                    <a:pt x="109" y="411"/>
                  </a:lnTo>
                  <a:lnTo>
                    <a:pt x="109" y="402"/>
                  </a:lnTo>
                  <a:lnTo>
                    <a:pt x="109" y="388"/>
                  </a:lnTo>
                  <a:lnTo>
                    <a:pt x="109" y="378"/>
                  </a:lnTo>
                  <a:lnTo>
                    <a:pt x="109" y="364"/>
                  </a:lnTo>
                  <a:lnTo>
                    <a:pt x="135" y="364"/>
                  </a:lnTo>
                  <a:lnTo>
                    <a:pt x="135" y="388"/>
                  </a:lnTo>
                  <a:lnTo>
                    <a:pt x="135" y="402"/>
                  </a:lnTo>
                  <a:lnTo>
                    <a:pt x="135" y="411"/>
                  </a:lnTo>
                  <a:lnTo>
                    <a:pt x="135" y="425"/>
                  </a:lnTo>
                  <a:lnTo>
                    <a:pt x="126" y="425"/>
                  </a:lnTo>
                  <a:lnTo>
                    <a:pt x="126" y="435"/>
                  </a:lnTo>
                  <a:lnTo>
                    <a:pt x="126" y="449"/>
                  </a:lnTo>
                  <a:lnTo>
                    <a:pt x="126" y="458"/>
                  </a:lnTo>
                  <a:lnTo>
                    <a:pt x="126" y="472"/>
                  </a:lnTo>
                  <a:lnTo>
                    <a:pt x="118" y="472"/>
                  </a:lnTo>
                  <a:lnTo>
                    <a:pt x="118" y="486"/>
                  </a:lnTo>
                  <a:lnTo>
                    <a:pt x="118" y="495"/>
                  </a:lnTo>
                  <a:lnTo>
                    <a:pt x="109" y="495"/>
                  </a:lnTo>
                  <a:lnTo>
                    <a:pt x="109" y="509"/>
                  </a:lnTo>
                  <a:lnTo>
                    <a:pt x="118" y="509"/>
                  </a:lnTo>
                  <a:lnTo>
                    <a:pt x="118" y="519"/>
                  </a:lnTo>
                  <a:lnTo>
                    <a:pt x="126" y="533"/>
                  </a:lnTo>
                  <a:lnTo>
                    <a:pt x="126" y="542"/>
                  </a:lnTo>
                  <a:lnTo>
                    <a:pt x="135" y="542"/>
                  </a:lnTo>
                  <a:lnTo>
                    <a:pt x="135" y="556"/>
                  </a:lnTo>
                  <a:lnTo>
                    <a:pt x="135" y="566"/>
                  </a:lnTo>
                  <a:lnTo>
                    <a:pt x="143" y="566"/>
                  </a:lnTo>
                  <a:lnTo>
                    <a:pt x="143" y="580"/>
                  </a:lnTo>
                  <a:lnTo>
                    <a:pt x="143" y="519"/>
                  </a:lnTo>
                  <a:lnTo>
                    <a:pt x="143" y="509"/>
                  </a:lnTo>
                  <a:lnTo>
                    <a:pt x="135" y="509"/>
                  </a:lnTo>
                  <a:lnTo>
                    <a:pt x="135" y="495"/>
                  </a:lnTo>
                  <a:lnTo>
                    <a:pt x="135" y="486"/>
                  </a:lnTo>
                  <a:lnTo>
                    <a:pt x="135" y="472"/>
                  </a:lnTo>
                  <a:lnTo>
                    <a:pt x="135" y="458"/>
                  </a:lnTo>
                  <a:lnTo>
                    <a:pt x="126" y="458"/>
                  </a:lnTo>
                  <a:lnTo>
                    <a:pt x="126" y="449"/>
                  </a:lnTo>
                  <a:lnTo>
                    <a:pt x="126" y="435"/>
                  </a:lnTo>
                  <a:lnTo>
                    <a:pt x="126" y="425"/>
                  </a:lnTo>
                  <a:lnTo>
                    <a:pt x="135" y="425"/>
                  </a:lnTo>
                  <a:lnTo>
                    <a:pt x="135" y="411"/>
                  </a:lnTo>
                  <a:lnTo>
                    <a:pt x="135" y="402"/>
                  </a:lnTo>
                  <a:lnTo>
                    <a:pt x="135" y="388"/>
                  </a:lnTo>
                  <a:lnTo>
                    <a:pt x="143" y="388"/>
                  </a:lnTo>
                  <a:lnTo>
                    <a:pt x="143" y="378"/>
                  </a:lnTo>
                  <a:lnTo>
                    <a:pt x="151" y="364"/>
                  </a:lnTo>
                  <a:lnTo>
                    <a:pt x="151" y="355"/>
                  </a:lnTo>
                  <a:lnTo>
                    <a:pt x="160" y="355"/>
                  </a:lnTo>
                  <a:lnTo>
                    <a:pt x="160" y="341"/>
                  </a:lnTo>
                  <a:lnTo>
                    <a:pt x="168" y="341"/>
                  </a:lnTo>
                  <a:lnTo>
                    <a:pt x="177" y="341"/>
                  </a:lnTo>
                  <a:lnTo>
                    <a:pt x="177" y="332"/>
                  </a:lnTo>
                  <a:lnTo>
                    <a:pt x="185" y="332"/>
                  </a:lnTo>
                  <a:lnTo>
                    <a:pt x="194" y="318"/>
                  </a:lnTo>
                  <a:lnTo>
                    <a:pt x="210" y="364"/>
                  </a:lnTo>
                  <a:lnTo>
                    <a:pt x="210" y="355"/>
                  </a:lnTo>
                  <a:lnTo>
                    <a:pt x="215" y="355"/>
                  </a:lnTo>
                  <a:lnTo>
                    <a:pt x="215" y="341"/>
                  </a:lnTo>
                  <a:lnTo>
                    <a:pt x="215" y="332"/>
                  </a:lnTo>
                  <a:lnTo>
                    <a:pt x="223" y="332"/>
                  </a:lnTo>
                  <a:lnTo>
                    <a:pt x="223" y="318"/>
                  </a:lnTo>
                  <a:lnTo>
                    <a:pt x="232" y="318"/>
                  </a:lnTo>
                  <a:lnTo>
                    <a:pt x="232" y="308"/>
                  </a:lnTo>
                  <a:lnTo>
                    <a:pt x="240" y="308"/>
                  </a:lnTo>
                  <a:lnTo>
                    <a:pt x="240" y="294"/>
                  </a:lnTo>
                  <a:lnTo>
                    <a:pt x="248" y="294"/>
                  </a:lnTo>
                  <a:lnTo>
                    <a:pt x="257" y="294"/>
                  </a:lnTo>
                  <a:lnTo>
                    <a:pt x="257" y="280"/>
                  </a:lnTo>
                  <a:lnTo>
                    <a:pt x="265" y="280"/>
                  </a:lnTo>
                  <a:lnTo>
                    <a:pt x="274" y="332"/>
                  </a:lnTo>
                  <a:lnTo>
                    <a:pt x="274" y="318"/>
                  </a:lnTo>
                  <a:lnTo>
                    <a:pt x="282" y="318"/>
                  </a:lnTo>
                  <a:lnTo>
                    <a:pt x="282" y="308"/>
                  </a:lnTo>
                  <a:lnTo>
                    <a:pt x="291" y="308"/>
                  </a:lnTo>
                  <a:lnTo>
                    <a:pt x="291" y="294"/>
                  </a:lnTo>
                  <a:lnTo>
                    <a:pt x="299" y="294"/>
                  </a:lnTo>
                  <a:lnTo>
                    <a:pt x="308" y="294"/>
                  </a:lnTo>
                  <a:lnTo>
                    <a:pt x="308" y="280"/>
                  </a:lnTo>
                  <a:lnTo>
                    <a:pt x="316" y="280"/>
                  </a:lnTo>
                  <a:lnTo>
                    <a:pt x="316" y="271"/>
                  </a:lnTo>
                  <a:lnTo>
                    <a:pt x="324" y="271"/>
                  </a:lnTo>
                  <a:lnTo>
                    <a:pt x="358" y="355"/>
                  </a:lnTo>
                  <a:lnTo>
                    <a:pt x="358" y="341"/>
                  </a:lnTo>
                  <a:lnTo>
                    <a:pt x="358" y="332"/>
                  </a:lnTo>
                  <a:lnTo>
                    <a:pt x="358" y="318"/>
                  </a:lnTo>
                  <a:lnTo>
                    <a:pt x="358" y="308"/>
                  </a:lnTo>
                  <a:lnTo>
                    <a:pt x="358" y="294"/>
                  </a:lnTo>
                  <a:lnTo>
                    <a:pt x="358" y="280"/>
                  </a:lnTo>
                  <a:lnTo>
                    <a:pt x="350" y="280"/>
                  </a:lnTo>
                  <a:lnTo>
                    <a:pt x="350" y="271"/>
                  </a:lnTo>
                  <a:lnTo>
                    <a:pt x="341" y="257"/>
                  </a:lnTo>
                  <a:lnTo>
                    <a:pt x="341" y="247"/>
                  </a:lnTo>
                  <a:lnTo>
                    <a:pt x="333" y="247"/>
                  </a:lnTo>
                  <a:lnTo>
                    <a:pt x="333" y="233"/>
                  </a:lnTo>
                  <a:lnTo>
                    <a:pt x="324" y="224"/>
                  </a:lnTo>
                  <a:lnTo>
                    <a:pt x="316" y="210"/>
                  </a:lnTo>
                  <a:lnTo>
                    <a:pt x="308" y="201"/>
                  </a:lnTo>
                  <a:lnTo>
                    <a:pt x="308" y="187"/>
                  </a:lnTo>
                  <a:lnTo>
                    <a:pt x="299" y="187"/>
                  </a:lnTo>
                  <a:lnTo>
                    <a:pt x="299" y="177"/>
                  </a:lnTo>
                  <a:lnTo>
                    <a:pt x="291" y="177"/>
                  </a:lnTo>
                  <a:lnTo>
                    <a:pt x="282" y="163"/>
                  </a:lnTo>
                  <a:lnTo>
                    <a:pt x="274" y="154"/>
                  </a:lnTo>
                  <a:lnTo>
                    <a:pt x="265" y="154"/>
                  </a:lnTo>
                  <a:lnTo>
                    <a:pt x="265" y="140"/>
                  </a:lnTo>
                  <a:lnTo>
                    <a:pt x="265" y="46"/>
                  </a:lnTo>
                  <a:lnTo>
                    <a:pt x="265" y="46"/>
                  </a:lnTo>
                  <a:close/>
                  <a:moveTo>
                    <a:pt x="185" y="364"/>
                  </a:moveTo>
                  <a:lnTo>
                    <a:pt x="177" y="364"/>
                  </a:lnTo>
                  <a:lnTo>
                    <a:pt x="177" y="378"/>
                  </a:lnTo>
                  <a:lnTo>
                    <a:pt x="168" y="378"/>
                  </a:lnTo>
                  <a:lnTo>
                    <a:pt x="168" y="388"/>
                  </a:lnTo>
                  <a:lnTo>
                    <a:pt x="160" y="388"/>
                  </a:lnTo>
                  <a:lnTo>
                    <a:pt x="160" y="402"/>
                  </a:lnTo>
                  <a:lnTo>
                    <a:pt x="160" y="411"/>
                  </a:lnTo>
                  <a:lnTo>
                    <a:pt x="151" y="411"/>
                  </a:lnTo>
                  <a:lnTo>
                    <a:pt x="151" y="425"/>
                  </a:lnTo>
                  <a:lnTo>
                    <a:pt x="151" y="435"/>
                  </a:lnTo>
                  <a:lnTo>
                    <a:pt x="151" y="449"/>
                  </a:lnTo>
                  <a:lnTo>
                    <a:pt x="151" y="458"/>
                  </a:lnTo>
                  <a:lnTo>
                    <a:pt x="151" y="472"/>
                  </a:lnTo>
                  <a:lnTo>
                    <a:pt x="160" y="472"/>
                  </a:lnTo>
                  <a:lnTo>
                    <a:pt x="160" y="486"/>
                  </a:lnTo>
                  <a:lnTo>
                    <a:pt x="160" y="495"/>
                  </a:lnTo>
                  <a:lnTo>
                    <a:pt x="168" y="495"/>
                  </a:lnTo>
                  <a:lnTo>
                    <a:pt x="168" y="509"/>
                  </a:lnTo>
                  <a:lnTo>
                    <a:pt x="168" y="603"/>
                  </a:lnTo>
                  <a:lnTo>
                    <a:pt x="168" y="612"/>
                  </a:lnTo>
                  <a:lnTo>
                    <a:pt x="168" y="626"/>
                  </a:lnTo>
                  <a:lnTo>
                    <a:pt x="168" y="636"/>
                  </a:lnTo>
                  <a:lnTo>
                    <a:pt x="177" y="636"/>
                  </a:lnTo>
                  <a:lnTo>
                    <a:pt x="177" y="650"/>
                  </a:lnTo>
                  <a:lnTo>
                    <a:pt x="185" y="650"/>
                  </a:lnTo>
                  <a:lnTo>
                    <a:pt x="194" y="650"/>
                  </a:lnTo>
                  <a:lnTo>
                    <a:pt x="202" y="650"/>
                  </a:lnTo>
                  <a:lnTo>
                    <a:pt x="210" y="650"/>
                  </a:lnTo>
                  <a:lnTo>
                    <a:pt x="210" y="636"/>
                  </a:lnTo>
                  <a:lnTo>
                    <a:pt x="215" y="636"/>
                  </a:lnTo>
                  <a:lnTo>
                    <a:pt x="215" y="626"/>
                  </a:lnTo>
                  <a:lnTo>
                    <a:pt x="215" y="612"/>
                  </a:lnTo>
                  <a:lnTo>
                    <a:pt x="215" y="603"/>
                  </a:lnTo>
                  <a:lnTo>
                    <a:pt x="215" y="589"/>
                  </a:lnTo>
                  <a:lnTo>
                    <a:pt x="223" y="589"/>
                  </a:lnTo>
                  <a:lnTo>
                    <a:pt x="223" y="580"/>
                  </a:lnTo>
                  <a:lnTo>
                    <a:pt x="223" y="566"/>
                  </a:lnTo>
                  <a:lnTo>
                    <a:pt x="223" y="495"/>
                  </a:lnTo>
                  <a:lnTo>
                    <a:pt x="185" y="364"/>
                  </a:lnTo>
                  <a:lnTo>
                    <a:pt x="185" y="364"/>
                  </a:lnTo>
                  <a:close/>
                  <a:moveTo>
                    <a:pt x="248" y="332"/>
                  </a:moveTo>
                  <a:lnTo>
                    <a:pt x="248" y="341"/>
                  </a:lnTo>
                  <a:lnTo>
                    <a:pt x="240" y="341"/>
                  </a:lnTo>
                  <a:lnTo>
                    <a:pt x="240" y="355"/>
                  </a:lnTo>
                  <a:lnTo>
                    <a:pt x="232" y="355"/>
                  </a:lnTo>
                  <a:lnTo>
                    <a:pt x="232" y="364"/>
                  </a:lnTo>
                  <a:lnTo>
                    <a:pt x="232" y="378"/>
                  </a:lnTo>
                  <a:lnTo>
                    <a:pt x="223" y="378"/>
                  </a:lnTo>
                  <a:lnTo>
                    <a:pt x="223" y="388"/>
                  </a:lnTo>
                  <a:lnTo>
                    <a:pt x="223" y="402"/>
                  </a:lnTo>
                  <a:lnTo>
                    <a:pt x="223" y="411"/>
                  </a:lnTo>
                  <a:lnTo>
                    <a:pt x="240" y="486"/>
                  </a:lnTo>
                  <a:lnTo>
                    <a:pt x="240" y="589"/>
                  </a:lnTo>
                  <a:lnTo>
                    <a:pt x="248" y="589"/>
                  </a:lnTo>
                  <a:lnTo>
                    <a:pt x="257" y="589"/>
                  </a:lnTo>
                  <a:lnTo>
                    <a:pt x="257" y="603"/>
                  </a:lnTo>
                  <a:lnTo>
                    <a:pt x="265" y="603"/>
                  </a:lnTo>
                  <a:lnTo>
                    <a:pt x="274" y="603"/>
                  </a:lnTo>
                  <a:lnTo>
                    <a:pt x="274" y="589"/>
                  </a:lnTo>
                  <a:lnTo>
                    <a:pt x="282" y="589"/>
                  </a:lnTo>
                  <a:lnTo>
                    <a:pt x="282" y="580"/>
                  </a:lnTo>
                  <a:lnTo>
                    <a:pt x="291" y="580"/>
                  </a:lnTo>
                  <a:lnTo>
                    <a:pt x="291" y="566"/>
                  </a:lnTo>
                  <a:lnTo>
                    <a:pt x="291" y="556"/>
                  </a:lnTo>
                  <a:lnTo>
                    <a:pt x="291" y="542"/>
                  </a:lnTo>
                  <a:lnTo>
                    <a:pt x="291" y="533"/>
                  </a:lnTo>
                  <a:lnTo>
                    <a:pt x="291" y="472"/>
                  </a:lnTo>
                  <a:lnTo>
                    <a:pt x="248" y="332"/>
                  </a:lnTo>
                  <a:lnTo>
                    <a:pt x="248" y="332"/>
                  </a:lnTo>
                  <a:close/>
                  <a:moveTo>
                    <a:pt x="316" y="318"/>
                  </a:moveTo>
                  <a:lnTo>
                    <a:pt x="308" y="332"/>
                  </a:lnTo>
                  <a:lnTo>
                    <a:pt x="299" y="332"/>
                  </a:lnTo>
                  <a:lnTo>
                    <a:pt x="299" y="341"/>
                  </a:lnTo>
                  <a:lnTo>
                    <a:pt x="299" y="355"/>
                  </a:lnTo>
                  <a:lnTo>
                    <a:pt x="291" y="355"/>
                  </a:lnTo>
                  <a:lnTo>
                    <a:pt x="291" y="364"/>
                  </a:lnTo>
                  <a:lnTo>
                    <a:pt x="316" y="458"/>
                  </a:lnTo>
                  <a:lnTo>
                    <a:pt x="316" y="519"/>
                  </a:lnTo>
                  <a:lnTo>
                    <a:pt x="324" y="519"/>
                  </a:lnTo>
                  <a:lnTo>
                    <a:pt x="333" y="519"/>
                  </a:lnTo>
                  <a:lnTo>
                    <a:pt x="341" y="519"/>
                  </a:lnTo>
                  <a:lnTo>
                    <a:pt x="341" y="509"/>
                  </a:lnTo>
                  <a:lnTo>
                    <a:pt x="350" y="509"/>
                  </a:lnTo>
                  <a:lnTo>
                    <a:pt x="350" y="495"/>
                  </a:lnTo>
                  <a:lnTo>
                    <a:pt x="350" y="486"/>
                  </a:lnTo>
                  <a:lnTo>
                    <a:pt x="358" y="472"/>
                  </a:lnTo>
                  <a:lnTo>
                    <a:pt x="358" y="458"/>
                  </a:lnTo>
                  <a:lnTo>
                    <a:pt x="358" y="435"/>
                  </a:lnTo>
                  <a:lnTo>
                    <a:pt x="316" y="318"/>
                  </a:lnTo>
                  <a:lnTo>
                    <a:pt x="316" y="318"/>
                  </a:lnTo>
                  <a:close/>
                </a:path>
              </a:pathLst>
            </a:custGeom>
            <a:solidFill>
              <a:srgbClr val="B2B2B2"/>
            </a:solidFill>
            <a:ln w="9525">
              <a:noFill/>
              <a:round/>
              <a:headEnd/>
              <a:tailEnd/>
            </a:ln>
          </p:spPr>
          <p:txBody>
            <a:bodyPr wrap="none" anchor="ctr"/>
            <a:lstStyle/>
            <a:p>
              <a:endParaRPr lang="en-US"/>
            </a:p>
          </p:txBody>
        </p:sp>
        <p:sp>
          <p:nvSpPr>
            <p:cNvPr id="22" name="Freeform 32"/>
            <p:cNvSpPr>
              <a:spLocks noChangeArrowheads="1"/>
            </p:cNvSpPr>
            <p:nvPr/>
          </p:nvSpPr>
          <p:spPr bwMode="auto">
            <a:xfrm>
              <a:off x="3551238" y="1739900"/>
              <a:ext cx="138112" cy="392113"/>
            </a:xfrm>
            <a:custGeom>
              <a:avLst/>
              <a:gdLst/>
              <a:ahLst/>
              <a:cxnLst>
                <a:cxn ang="0">
                  <a:pos x="291" y="130"/>
                </a:cxn>
                <a:cxn ang="0">
                  <a:pos x="341" y="201"/>
                </a:cxn>
                <a:cxn ang="0">
                  <a:pos x="375" y="280"/>
                </a:cxn>
                <a:cxn ang="0">
                  <a:pos x="384" y="308"/>
                </a:cxn>
                <a:cxn ang="0">
                  <a:pos x="384" y="341"/>
                </a:cxn>
                <a:cxn ang="0">
                  <a:pos x="375" y="378"/>
                </a:cxn>
                <a:cxn ang="0">
                  <a:pos x="375" y="425"/>
                </a:cxn>
                <a:cxn ang="0">
                  <a:pos x="375" y="495"/>
                </a:cxn>
                <a:cxn ang="0">
                  <a:pos x="350" y="556"/>
                </a:cxn>
                <a:cxn ang="0">
                  <a:pos x="316" y="556"/>
                </a:cxn>
                <a:cxn ang="0">
                  <a:pos x="308" y="589"/>
                </a:cxn>
                <a:cxn ang="0">
                  <a:pos x="299" y="612"/>
                </a:cxn>
                <a:cxn ang="0">
                  <a:pos x="282" y="626"/>
                </a:cxn>
                <a:cxn ang="0">
                  <a:pos x="265" y="636"/>
                </a:cxn>
                <a:cxn ang="0">
                  <a:pos x="248" y="636"/>
                </a:cxn>
                <a:cxn ang="0">
                  <a:pos x="240" y="626"/>
                </a:cxn>
                <a:cxn ang="0">
                  <a:pos x="232" y="650"/>
                </a:cxn>
                <a:cxn ang="0">
                  <a:pos x="223" y="673"/>
                </a:cxn>
                <a:cxn ang="0">
                  <a:pos x="210" y="687"/>
                </a:cxn>
                <a:cxn ang="0">
                  <a:pos x="194" y="687"/>
                </a:cxn>
                <a:cxn ang="0">
                  <a:pos x="177" y="687"/>
                </a:cxn>
                <a:cxn ang="0">
                  <a:pos x="160" y="673"/>
                </a:cxn>
                <a:cxn ang="0">
                  <a:pos x="151" y="650"/>
                </a:cxn>
                <a:cxn ang="0">
                  <a:pos x="143" y="935"/>
                </a:cxn>
                <a:cxn ang="0">
                  <a:pos x="143" y="1005"/>
                </a:cxn>
                <a:cxn ang="0">
                  <a:pos x="126" y="1052"/>
                </a:cxn>
                <a:cxn ang="0">
                  <a:pos x="109" y="1075"/>
                </a:cxn>
                <a:cxn ang="0">
                  <a:pos x="92" y="1090"/>
                </a:cxn>
                <a:cxn ang="0">
                  <a:pos x="67" y="1090"/>
                </a:cxn>
                <a:cxn ang="0">
                  <a:pos x="50" y="1052"/>
                </a:cxn>
                <a:cxn ang="0">
                  <a:pos x="42" y="1005"/>
                </a:cxn>
                <a:cxn ang="0">
                  <a:pos x="33" y="921"/>
                </a:cxn>
                <a:cxn ang="0">
                  <a:pos x="8" y="603"/>
                </a:cxn>
                <a:cxn ang="0">
                  <a:pos x="16" y="355"/>
                </a:cxn>
                <a:cxn ang="0">
                  <a:pos x="42" y="233"/>
                </a:cxn>
                <a:cxn ang="0">
                  <a:pos x="67" y="32"/>
                </a:cxn>
                <a:cxn ang="0">
                  <a:pos x="118" y="0"/>
                </a:cxn>
                <a:cxn ang="0">
                  <a:pos x="185" y="0"/>
                </a:cxn>
                <a:cxn ang="0">
                  <a:pos x="232" y="0"/>
                </a:cxn>
                <a:cxn ang="0">
                  <a:pos x="291" y="23"/>
                </a:cxn>
              </a:cxnLst>
              <a:rect l="0" t="0" r="r" b="b"/>
              <a:pathLst>
                <a:path w="385" h="1091">
                  <a:moveTo>
                    <a:pt x="291" y="23"/>
                  </a:moveTo>
                  <a:lnTo>
                    <a:pt x="291" y="130"/>
                  </a:lnTo>
                  <a:lnTo>
                    <a:pt x="316" y="163"/>
                  </a:lnTo>
                  <a:lnTo>
                    <a:pt x="341" y="201"/>
                  </a:lnTo>
                  <a:lnTo>
                    <a:pt x="367" y="247"/>
                  </a:lnTo>
                  <a:lnTo>
                    <a:pt x="375" y="280"/>
                  </a:lnTo>
                  <a:lnTo>
                    <a:pt x="375" y="294"/>
                  </a:lnTo>
                  <a:lnTo>
                    <a:pt x="384" y="308"/>
                  </a:lnTo>
                  <a:lnTo>
                    <a:pt x="384" y="318"/>
                  </a:lnTo>
                  <a:lnTo>
                    <a:pt x="384" y="341"/>
                  </a:lnTo>
                  <a:lnTo>
                    <a:pt x="375" y="364"/>
                  </a:lnTo>
                  <a:lnTo>
                    <a:pt x="375" y="378"/>
                  </a:lnTo>
                  <a:lnTo>
                    <a:pt x="367" y="402"/>
                  </a:lnTo>
                  <a:lnTo>
                    <a:pt x="375" y="425"/>
                  </a:lnTo>
                  <a:lnTo>
                    <a:pt x="375" y="458"/>
                  </a:lnTo>
                  <a:lnTo>
                    <a:pt x="375" y="495"/>
                  </a:lnTo>
                  <a:lnTo>
                    <a:pt x="367" y="533"/>
                  </a:lnTo>
                  <a:lnTo>
                    <a:pt x="350" y="556"/>
                  </a:lnTo>
                  <a:lnTo>
                    <a:pt x="324" y="556"/>
                  </a:lnTo>
                  <a:lnTo>
                    <a:pt x="316" y="556"/>
                  </a:lnTo>
                  <a:lnTo>
                    <a:pt x="316" y="580"/>
                  </a:lnTo>
                  <a:lnTo>
                    <a:pt x="308" y="589"/>
                  </a:lnTo>
                  <a:lnTo>
                    <a:pt x="308" y="603"/>
                  </a:lnTo>
                  <a:lnTo>
                    <a:pt x="299" y="612"/>
                  </a:lnTo>
                  <a:lnTo>
                    <a:pt x="291" y="626"/>
                  </a:lnTo>
                  <a:lnTo>
                    <a:pt x="282" y="626"/>
                  </a:lnTo>
                  <a:lnTo>
                    <a:pt x="274" y="636"/>
                  </a:lnTo>
                  <a:lnTo>
                    <a:pt x="265" y="636"/>
                  </a:lnTo>
                  <a:lnTo>
                    <a:pt x="257" y="636"/>
                  </a:lnTo>
                  <a:lnTo>
                    <a:pt x="248" y="636"/>
                  </a:lnTo>
                  <a:lnTo>
                    <a:pt x="248" y="626"/>
                  </a:lnTo>
                  <a:lnTo>
                    <a:pt x="240" y="626"/>
                  </a:lnTo>
                  <a:lnTo>
                    <a:pt x="232" y="636"/>
                  </a:lnTo>
                  <a:lnTo>
                    <a:pt x="232" y="650"/>
                  </a:lnTo>
                  <a:lnTo>
                    <a:pt x="223" y="664"/>
                  </a:lnTo>
                  <a:lnTo>
                    <a:pt x="223" y="673"/>
                  </a:lnTo>
                  <a:lnTo>
                    <a:pt x="215" y="687"/>
                  </a:lnTo>
                  <a:lnTo>
                    <a:pt x="210" y="687"/>
                  </a:lnTo>
                  <a:lnTo>
                    <a:pt x="202" y="687"/>
                  </a:lnTo>
                  <a:lnTo>
                    <a:pt x="194" y="687"/>
                  </a:lnTo>
                  <a:lnTo>
                    <a:pt x="185" y="687"/>
                  </a:lnTo>
                  <a:lnTo>
                    <a:pt x="177" y="687"/>
                  </a:lnTo>
                  <a:lnTo>
                    <a:pt x="168" y="687"/>
                  </a:lnTo>
                  <a:lnTo>
                    <a:pt x="160" y="673"/>
                  </a:lnTo>
                  <a:lnTo>
                    <a:pt x="151" y="664"/>
                  </a:lnTo>
                  <a:lnTo>
                    <a:pt x="151" y="650"/>
                  </a:lnTo>
                  <a:lnTo>
                    <a:pt x="143" y="687"/>
                  </a:lnTo>
                  <a:lnTo>
                    <a:pt x="143" y="935"/>
                  </a:lnTo>
                  <a:lnTo>
                    <a:pt x="143" y="968"/>
                  </a:lnTo>
                  <a:lnTo>
                    <a:pt x="143" y="1005"/>
                  </a:lnTo>
                  <a:lnTo>
                    <a:pt x="135" y="1029"/>
                  </a:lnTo>
                  <a:lnTo>
                    <a:pt x="126" y="1052"/>
                  </a:lnTo>
                  <a:lnTo>
                    <a:pt x="126" y="1066"/>
                  </a:lnTo>
                  <a:lnTo>
                    <a:pt x="109" y="1075"/>
                  </a:lnTo>
                  <a:lnTo>
                    <a:pt x="101" y="1090"/>
                  </a:lnTo>
                  <a:lnTo>
                    <a:pt x="92" y="1090"/>
                  </a:lnTo>
                  <a:lnTo>
                    <a:pt x="75" y="1090"/>
                  </a:lnTo>
                  <a:lnTo>
                    <a:pt x="67" y="1090"/>
                  </a:lnTo>
                  <a:lnTo>
                    <a:pt x="59" y="1066"/>
                  </a:lnTo>
                  <a:lnTo>
                    <a:pt x="50" y="1052"/>
                  </a:lnTo>
                  <a:lnTo>
                    <a:pt x="42" y="1029"/>
                  </a:lnTo>
                  <a:lnTo>
                    <a:pt x="42" y="1005"/>
                  </a:lnTo>
                  <a:lnTo>
                    <a:pt x="33" y="959"/>
                  </a:lnTo>
                  <a:lnTo>
                    <a:pt x="33" y="921"/>
                  </a:lnTo>
                  <a:lnTo>
                    <a:pt x="33" y="636"/>
                  </a:lnTo>
                  <a:lnTo>
                    <a:pt x="8" y="603"/>
                  </a:lnTo>
                  <a:lnTo>
                    <a:pt x="0" y="411"/>
                  </a:lnTo>
                  <a:lnTo>
                    <a:pt x="16" y="355"/>
                  </a:lnTo>
                  <a:lnTo>
                    <a:pt x="25" y="280"/>
                  </a:lnTo>
                  <a:lnTo>
                    <a:pt x="42" y="233"/>
                  </a:lnTo>
                  <a:lnTo>
                    <a:pt x="67" y="177"/>
                  </a:lnTo>
                  <a:lnTo>
                    <a:pt x="67" y="32"/>
                  </a:lnTo>
                  <a:lnTo>
                    <a:pt x="92" y="9"/>
                  </a:lnTo>
                  <a:lnTo>
                    <a:pt x="118" y="0"/>
                  </a:lnTo>
                  <a:lnTo>
                    <a:pt x="151" y="0"/>
                  </a:lnTo>
                  <a:lnTo>
                    <a:pt x="185" y="0"/>
                  </a:lnTo>
                  <a:lnTo>
                    <a:pt x="210" y="0"/>
                  </a:lnTo>
                  <a:lnTo>
                    <a:pt x="232" y="0"/>
                  </a:lnTo>
                  <a:lnTo>
                    <a:pt x="265" y="9"/>
                  </a:lnTo>
                  <a:lnTo>
                    <a:pt x="291" y="23"/>
                  </a:lnTo>
                </a:path>
              </a:pathLst>
            </a:custGeom>
            <a:noFill/>
            <a:ln w="9525">
              <a:solidFill>
                <a:srgbClr val="999999"/>
              </a:solidFill>
              <a:round/>
              <a:headEnd/>
              <a:tailEnd/>
            </a:ln>
          </p:spPr>
          <p:txBody>
            <a:bodyPr/>
            <a:lstStyle/>
            <a:p>
              <a:endParaRPr lang="en-US"/>
            </a:p>
          </p:txBody>
        </p:sp>
        <p:sp>
          <p:nvSpPr>
            <p:cNvPr id="23" name="Freeform 33"/>
            <p:cNvSpPr>
              <a:spLocks noChangeArrowheads="1"/>
            </p:cNvSpPr>
            <p:nvPr/>
          </p:nvSpPr>
          <p:spPr bwMode="auto">
            <a:xfrm>
              <a:off x="3571875" y="1981200"/>
              <a:ext cx="23813" cy="136525"/>
            </a:xfrm>
            <a:custGeom>
              <a:avLst/>
              <a:gdLst/>
              <a:ahLst/>
              <a:cxnLst>
                <a:cxn ang="0">
                  <a:pos x="0" y="0"/>
                </a:cxn>
                <a:cxn ang="0">
                  <a:pos x="0" y="248"/>
                </a:cxn>
                <a:cxn ang="0">
                  <a:pos x="0" y="309"/>
                </a:cxn>
                <a:cxn ang="0">
                  <a:pos x="9" y="356"/>
                </a:cxn>
                <a:cxn ang="0">
                  <a:pos x="18" y="380"/>
                </a:cxn>
                <a:cxn ang="0">
                  <a:pos x="36" y="380"/>
                </a:cxn>
                <a:cxn ang="0">
                  <a:pos x="45" y="380"/>
                </a:cxn>
                <a:cxn ang="0">
                  <a:pos x="54" y="356"/>
                </a:cxn>
                <a:cxn ang="0">
                  <a:pos x="54" y="347"/>
                </a:cxn>
                <a:cxn ang="0">
                  <a:pos x="63" y="319"/>
                </a:cxn>
                <a:cxn ang="0">
                  <a:pos x="63" y="286"/>
                </a:cxn>
                <a:cxn ang="0">
                  <a:pos x="63" y="262"/>
                </a:cxn>
                <a:cxn ang="0">
                  <a:pos x="63" y="215"/>
                </a:cxn>
                <a:cxn ang="0">
                  <a:pos x="63" y="60"/>
                </a:cxn>
                <a:cxn ang="0">
                  <a:pos x="63" y="70"/>
                </a:cxn>
                <a:cxn ang="0">
                  <a:pos x="54" y="70"/>
                </a:cxn>
                <a:cxn ang="0">
                  <a:pos x="0" y="0"/>
                </a:cxn>
              </a:cxnLst>
              <a:rect l="0" t="0" r="r" b="b"/>
              <a:pathLst>
                <a:path w="64" h="381">
                  <a:moveTo>
                    <a:pt x="0" y="0"/>
                  </a:moveTo>
                  <a:lnTo>
                    <a:pt x="0" y="248"/>
                  </a:lnTo>
                  <a:lnTo>
                    <a:pt x="0" y="309"/>
                  </a:lnTo>
                  <a:lnTo>
                    <a:pt x="9" y="356"/>
                  </a:lnTo>
                  <a:lnTo>
                    <a:pt x="18" y="380"/>
                  </a:lnTo>
                  <a:lnTo>
                    <a:pt x="36" y="380"/>
                  </a:lnTo>
                  <a:lnTo>
                    <a:pt x="45" y="380"/>
                  </a:lnTo>
                  <a:lnTo>
                    <a:pt x="54" y="356"/>
                  </a:lnTo>
                  <a:lnTo>
                    <a:pt x="54" y="347"/>
                  </a:lnTo>
                  <a:lnTo>
                    <a:pt x="63" y="319"/>
                  </a:lnTo>
                  <a:lnTo>
                    <a:pt x="63" y="286"/>
                  </a:lnTo>
                  <a:lnTo>
                    <a:pt x="63" y="262"/>
                  </a:lnTo>
                  <a:lnTo>
                    <a:pt x="63" y="215"/>
                  </a:lnTo>
                  <a:lnTo>
                    <a:pt x="63" y="60"/>
                  </a:lnTo>
                  <a:lnTo>
                    <a:pt x="63" y="70"/>
                  </a:lnTo>
                  <a:lnTo>
                    <a:pt x="54" y="70"/>
                  </a:lnTo>
                  <a:lnTo>
                    <a:pt x="0" y="0"/>
                  </a:lnTo>
                </a:path>
              </a:pathLst>
            </a:custGeom>
            <a:noFill/>
            <a:ln w="9525">
              <a:solidFill>
                <a:srgbClr val="999999"/>
              </a:solidFill>
              <a:round/>
              <a:headEnd/>
              <a:tailEnd/>
            </a:ln>
          </p:spPr>
          <p:txBody>
            <a:bodyPr/>
            <a:lstStyle/>
            <a:p>
              <a:endParaRPr lang="en-US"/>
            </a:p>
          </p:txBody>
        </p:sp>
        <p:sp>
          <p:nvSpPr>
            <p:cNvPr id="24" name="Freeform 34"/>
            <p:cNvSpPr>
              <a:spLocks noChangeArrowheads="1"/>
            </p:cNvSpPr>
            <p:nvPr/>
          </p:nvSpPr>
          <p:spPr bwMode="auto">
            <a:xfrm>
              <a:off x="3559175" y="1747838"/>
              <a:ext cx="122238" cy="242887"/>
            </a:xfrm>
            <a:custGeom>
              <a:avLst/>
              <a:gdLst/>
              <a:ahLst/>
              <a:cxnLst>
                <a:cxn ang="0">
                  <a:pos x="219" y="23"/>
                </a:cxn>
                <a:cxn ang="0">
                  <a:pos x="180" y="9"/>
                </a:cxn>
                <a:cxn ang="0">
                  <a:pos x="137" y="9"/>
                </a:cxn>
                <a:cxn ang="0">
                  <a:pos x="86" y="23"/>
                </a:cxn>
                <a:cxn ang="0">
                  <a:pos x="60" y="154"/>
                </a:cxn>
                <a:cxn ang="0">
                  <a:pos x="25" y="309"/>
                </a:cxn>
                <a:cxn ang="0">
                  <a:pos x="0" y="389"/>
                </a:cxn>
                <a:cxn ang="0">
                  <a:pos x="86" y="675"/>
                </a:cxn>
                <a:cxn ang="0">
                  <a:pos x="94" y="642"/>
                </a:cxn>
                <a:cxn ang="0">
                  <a:pos x="103" y="604"/>
                </a:cxn>
                <a:cxn ang="0">
                  <a:pos x="94" y="543"/>
                </a:cxn>
                <a:cxn ang="0">
                  <a:pos x="60" y="487"/>
                </a:cxn>
                <a:cxn ang="0">
                  <a:pos x="77" y="426"/>
                </a:cxn>
                <a:cxn ang="0">
                  <a:pos x="86" y="356"/>
                </a:cxn>
                <a:cxn ang="0">
                  <a:pos x="111" y="342"/>
                </a:cxn>
                <a:cxn ang="0">
                  <a:pos x="111" y="389"/>
                </a:cxn>
                <a:cxn ang="0">
                  <a:pos x="94" y="450"/>
                </a:cxn>
                <a:cxn ang="0">
                  <a:pos x="94" y="496"/>
                </a:cxn>
                <a:cxn ang="0">
                  <a:pos x="111" y="543"/>
                </a:cxn>
                <a:cxn ang="0">
                  <a:pos x="120" y="496"/>
                </a:cxn>
                <a:cxn ang="0">
                  <a:pos x="111" y="473"/>
                </a:cxn>
                <a:cxn ang="0">
                  <a:pos x="111" y="450"/>
                </a:cxn>
                <a:cxn ang="0">
                  <a:pos x="103" y="426"/>
                </a:cxn>
                <a:cxn ang="0">
                  <a:pos x="120" y="356"/>
                </a:cxn>
                <a:cxn ang="0">
                  <a:pos x="172" y="295"/>
                </a:cxn>
                <a:cxn ang="0">
                  <a:pos x="193" y="318"/>
                </a:cxn>
                <a:cxn ang="0">
                  <a:pos x="219" y="285"/>
                </a:cxn>
                <a:cxn ang="0">
                  <a:pos x="253" y="309"/>
                </a:cxn>
                <a:cxn ang="0">
                  <a:pos x="279" y="271"/>
                </a:cxn>
                <a:cxn ang="0">
                  <a:pos x="305" y="248"/>
                </a:cxn>
                <a:cxn ang="0">
                  <a:pos x="340" y="318"/>
                </a:cxn>
                <a:cxn ang="0">
                  <a:pos x="340" y="295"/>
                </a:cxn>
                <a:cxn ang="0">
                  <a:pos x="340" y="271"/>
                </a:cxn>
                <a:cxn ang="0">
                  <a:pos x="322" y="225"/>
                </a:cxn>
                <a:cxn ang="0">
                  <a:pos x="271" y="154"/>
                </a:cxn>
                <a:cxn ang="0">
                  <a:pos x="245" y="23"/>
                </a:cxn>
              </a:cxnLst>
              <a:rect l="0" t="0" r="r" b="b"/>
              <a:pathLst>
                <a:path w="341" h="676">
                  <a:moveTo>
                    <a:pt x="245" y="23"/>
                  </a:moveTo>
                  <a:lnTo>
                    <a:pt x="219" y="23"/>
                  </a:lnTo>
                  <a:lnTo>
                    <a:pt x="202" y="9"/>
                  </a:lnTo>
                  <a:lnTo>
                    <a:pt x="180" y="9"/>
                  </a:lnTo>
                  <a:lnTo>
                    <a:pt x="154" y="0"/>
                  </a:lnTo>
                  <a:lnTo>
                    <a:pt x="137" y="9"/>
                  </a:lnTo>
                  <a:lnTo>
                    <a:pt x="111" y="9"/>
                  </a:lnTo>
                  <a:lnTo>
                    <a:pt x="86" y="23"/>
                  </a:lnTo>
                  <a:lnTo>
                    <a:pt x="60" y="32"/>
                  </a:lnTo>
                  <a:lnTo>
                    <a:pt x="60" y="154"/>
                  </a:lnTo>
                  <a:lnTo>
                    <a:pt x="43" y="234"/>
                  </a:lnTo>
                  <a:lnTo>
                    <a:pt x="25" y="309"/>
                  </a:lnTo>
                  <a:lnTo>
                    <a:pt x="8" y="356"/>
                  </a:lnTo>
                  <a:lnTo>
                    <a:pt x="0" y="389"/>
                  </a:lnTo>
                  <a:lnTo>
                    <a:pt x="8" y="567"/>
                  </a:lnTo>
                  <a:lnTo>
                    <a:pt x="86" y="675"/>
                  </a:lnTo>
                  <a:lnTo>
                    <a:pt x="94" y="665"/>
                  </a:lnTo>
                  <a:lnTo>
                    <a:pt x="94" y="642"/>
                  </a:lnTo>
                  <a:lnTo>
                    <a:pt x="103" y="628"/>
                  </a:lnTo>
                  <a:lnTo>
                    <a:pt x="103" y="604"/>
                  </a:lnTo>
                  <a:lnTo>
                    <a:pt x="103" y="581"/>
                  </a:lnTo>
                  <a:lnTo>
                    <a:pt x="94" y="543"/>
                  </a:lnTo>
                  <a:lnTo>
                    <a:pt x="77" y="520"/>
                  </a:lnTo>
                  <a:lnTo>
                    <a:pt x="60" y="487"/>
                  </a:lnTo>
                  <a:lnTo>
                    <a:pt x="68" y="464"/>
                  </a:lnTo>
                  <a:lnTo>
                    <a:pt x="77" y="426"/>
                  </a:lnTo>
                  <a:lnTo>
                    <a:pt x="86" y="389"/>
                  </a:lnTo>
                  <a:lnTo>
                    <a:pt x="86" y="356"/>
                  </a:lnTo>
                  <a:lnTo>
                    <a:pt x="86" y="342"/>
                  </a:lnTo>
                  <a:lnTo>
                    <a:pt x="111" y="342"/>
                  </a:lnTo>
                  <a:lnTo>
                    <a:pt x="111" y="365"/>
                  </a:lnTo>
                  <a:lnTo>
                    <a:pt x="111" y="389"/>
                  </a:lnTo>
                  <a:lnTo>
                    <a:pt x="103" y="426"/>
                  </a:lnTo>
                  <a:lnTo>
                    <a:pt x="94" y="450"/>
                  </a:lnTo>
                  <a:lnTo>
                    <a:pt x="86" y="487"/>
                  </a:lnTo>
                  <a:lnTo>
                    <a:pt x="94" y="496"/>
                  </a:lnTo>
                  <a:lnTo>
                    <a:pt x="111" y="520"/>
                  </a:lnTo>
                  <a:lnTo>
                    <a:pt x="111" y="543"/>
                  </a:lnTo>
                  <a:lnTo>
                    <a:pt x="120" y="557"/>
                  </a:lnTo>
                  <a:lnTo>
                    <a:pt x="120" y="496"/>
                  </a:lnTo>
                  <a:lnTo>
                    <a:pt x="120" y="487"/>
                  </a:lnTo>
                  <a:lnTo>
                    <a:pt x="111" y="473"/>
                  </a:lnTo>
                  <a:lnTo>
                    <a:pt x="111" y="464"/>
                  </a:lnTo>
                  <a:lnTo>
                    <a:pt x="111" y="450"/>
                  </a:lnTo>
                  <a:lnTo>
                    <a:pt x="103" y="435"/>
                  </a:lnTo>
                  <a:lnTo>
                    <a:pt x="103" y="426"/>
                  </a:lnTo>
                  <a:lnTo>
                    <a:pt x="111" y="389"/>
                  </a:lnTo>
                  <a:lnTo>
                    <a:pt x="120" y="356"/>
                  </a:lnTo>
                  <a:lnTo>
                    <a:pt x="146" y="318"/>
                  </a:lnTo>
                  <a:lnTo>
                    <a:pt x="172" y="295"/>
                  </a:lnTo>
                  <a:lnTo>
                    <a:pt x="189" y="342"/>
                  </a:lnTo>
                  <a:lnTo>
                    <a:pt x="193" y="318"/>
                  </a:lnTo>
                  <a:lnTo>
                    <a:pt x="202" y="295"/>
                  </a:lnTo>
                  <a:lnTo>
                    <a:pt x="219" y="285"/>
                  </a:lnTo>
                  <a:lnTo>
                    <a:pt x="245" y="257"/>
                  </a:lnTo>
                  <a:lnTo>
                    <a:pt x="253" y="309"/>
                  </a:lnTo>
                  <a:lnTo>
                    <a:pt x="271" y="285"/>
                  </a:lnTo>
                  <a:lnTo>
                    <a:pt x="279" y="271"/>
                  </a:lnTo>
                  <a:lnTo>
                    <a:pt x="296" y="257"/>
                  </a:lnTo>
                  <a:lnTo>
                    <a:pt x="305" y="248"/>
                  </a:lnTo>
                  <a:lnTo>
                    <a:pt x="340" y="332"/>
                  </a:lnTo>
                  <a:lnTo>
                    <a:pt x="340" y="318"/>
                  </a:lnTo>
                  <a:lnTo>
                    <a:pt x="340" y="309"/>
                  </a:lnTo>
                  <a:lnTo>
                    <a:pt x="340" y="295"/>
                  </a:lnTo>
                  <a:lnTo>
                    <a:pt x="340" y="285"/>
                  </a:lnTo>
                  <a:lnTo>
                    <a:pt x="340" y="271"/>
                  </a:lnTo>
                  <a:lnTo>
                    <a:pt x="340" y="257"/>
                  </a:lnTo>
                  <a:lnTo>
                    <a:pt x="322" y="225"/>
                  </a:lnTo>
                  <a:lnTo>
                    <a:pt x="296" y="187"/>
                  </a:lnTo>
                  <a:lnTo>
                    <a:pt x="271" y="154"/>
                  </a:lnTo>
                  <a:lnTo>
                    <a:pt x="245" y="117"/>
                  </a:lnTo>
                  <a:lnTo>
                    <a:pt x="245" y="23"/>
                  </a:lnTo>
                </a:path>
              </a:pathLst>
            </a:custGeom>
            <a:noFill/>
            <a:ln w="9525">
              <a:solidFill>
                <a:srgbClr val="999999"/>
              </a:solidFill>
              <a:round/>
              <a:headEnd/>
              <a:tailEnd/>
            </a:ln>
          </p:spPr>
          <p:txBody>
            <a:bodyPr/>
            <a:lstStyle/>
            <a:p>
              <a:endParaRPr lang="en-US"/>
            </a:p>
          </p:txBody>
        </p:sp>
        <p:sp>
          <p:nvSpPr>
            <p:cNvPr id="25" name="Freeform 35"/>
            <p:cNvSpPr>
              <a:spLocks noChangeArrowheads="1"/>
            </p:cNvSpPr>
            <p:nvPr/>
          </p:nvSpPr>
          <p:spPr bwMode="auto">
            <a:xfrm>
              <a:off x="3605213" y="1871663"/>
              <a:ext cx="26987" cy="101600"/>
            </a:xfrm>
            <a:custGeom>
              <a:avLst/>
              <a:gdLst/>
              <a:ahLst/>
              <a:cxnLst>
                <a:cxn ang="0">
                  <a:pos x="35" y="0"/>
                </a:cxn>
                <a:cxn ang="0">
                  <a:pos x="17" y="13"/>
                </a:cxn>
                <a:cxn ang="0">
                  <a:pos x="8" y="37"/>
                </a:cxn>
                <a:cxn ang="0">
                  <a:pos x="0" y="60"/>
                </a:cxn>
                <a:cxn ang="0">
                  <a:pos x="0" y="83"/>
                </a:cxn>
                <a:cxn ang="0">
                  <a:pos x="0" y="92"/>
                </a:cxn>
                <a:cxn ang="0">
                  <a:pos x="0" y="106"/>
                </a:cxn>
                <a:cxn ang="0">
                  <a:pos x="8" y="106"/>
                </a:cxn>
                <a:cxn ang="0">
                  <a:pos x="8" y="120"/>
                </a:cxn>
                <a:cxn ang="0">
                  <a:pos x="8" y="129"/>
                </a:cxn>
                <a:cxn ang="0">
                  <a:pos x="17" y="129"/>
                </a:cxn>
                <a:cxn ang="0">
                  <a:pos x="17" y="143"/>
                </a:cxn>
                <a:cxn ang="0">
                  <a:pos x="17" y="236"/>
                </a:cxn>
                <a:cxn ang="0">
                  <a:pos x="17" y="245"/>
                </a:cxn>
                <a:cxn ang="0">
                  <a:pos x="17" y="259"/>
                </a:cxn>
                <a:cxn ang="0">
                  <a:pos x="17" y="269"/>
                </a:cxn>
                <a:cxn ang="0">
                  <a:pos x="26" y="269"/>
                </a:cxn>
                <a:cxn ang="0">
                  <a:pos x="26" y="283"/>
                </a:cxn>
                <a:cxn ang="0">
                  <a:pos x="35" y="283"/>
                </a:cxn>
                <a:cxn ang="0">
                  <a:pos x="44" y="283"/>
                </a:cxn>
                <a:cxn ang="0">
                  <a:pos x="53" y="283"/>
                </a:cxn>
                <a:cxn ang="0">
                  <a:pos x="62" y="269"/>
                </a:cxn>
                <a:cxn ang="0">
                  <a:pos x="67" y="269"/>
                </a:cxn>
                <a:cxn ang="0">
                  <a:pos x="67" y="259"/>
                </a:cxn>
                <a:cxn ang="0">
                  <a:pos x="67" y="236"/>
                </a:cxn>
                <a:cxn ang="0">
                  <a:pos x="76" y="222"/>
                </a:cxn>
                <a:cxn ang="0">
                  <a:pos x="76" y="199"/>
                </a:cxn>
                <a:cxn ang="0">
                  <a:pos x="76" y="129"/>
                </a:cxn>
                <a:cxn ang="0">
                  <a:pos x="35" y="0"/>
                </a:cxn>
              </a:cxnLst>
              <a:rect l="0" t="0" r="r" b="b"/>
              <a:pathLst>
                <a:path w="77" h="284">
                  <a:moveTo>
                    <a:pt x="35" y="0"/>
                  </a:moveTo>
                  <a:lnTo>
                    <a:pt x="17" y="13"/>
                  </a:lnTo>
                  <a:lnTo>
                    <a:pt x="8" y="37"/>
                  </a:lnTo>
                  <a:lnTo>
                    <a:pt x="0" y="60"/>
                  </a:lnTo>
                  <a:lnTo>
                    <a:pt x="0" y="83"/>
                  </a:lnTo>
                  <a:lnTo>
                    <a:pt x="0" y="92"/>
                  </a:lnTo>
                  <a:lnTo>
                    <a:pt x="0" y="106"/>
                  </a:lnTo>
                  <a:lnTo>
                    <a:pt x="8" y="106"/>
                  </a:lnTo>
                  <a:lnTo>
                    <a:pt x="8" y="120"/>
                  </a:lnTo>
                  <a:lnTo>
                    <a:pt x="8" y="129"/>
                  </a:lnTo>
                  <a:lnTo>
                    <a:pt x="17" y="129"/>
                  </a:lnTo>
                  <a:lnTo>
                    <a:pt x="17" y="143"/>
                  </a:lnTo>
                  <a:lnTo>
                    <a:pt x="17" y="236"/>
                  </a:lnTo>
                  <a:lnTo>
                    <a:pt x="17" y="245"/>
                  </a:lnTo>
                  <a:lnTo>
                    <a:pt x="17" y="259"/>
                  </a:lnTo>
                  <a:lnTo>
                    <a:pt x="17" y="269"/>
                  </a:lnTo>
                  <a:lnTo>
                    <a:pt x="26" y="269"/>
                  </a:lnTo>
                  <a:lnTo>
                    <a:pt x="26" y="283"/>
                  </a:lnTo>
                  <a:lnTo>
                    <a:pt x="35" y="283"/>
                  </a:lnTo>
                  <a:lnTo>
                    <a:pt x="44" y="283"/>
                  </a:lnTo>
                  <a:lnTo>
                    <a:pt x="53" y="283"/>
                  </a:lnTo>
                  <a:lnTo>
                    <a:pt x="62" y="269"/>
                  </a:lnTo>
                  <a:lnTo>
                    <a:pt x="67" y="269"/>
                  </a:lnTo>
                  <a:lnTo>
                    <a:pt x="67" y="259"/>
                  </a:lnTo>
                  <a:lnTo>
                    <a:pt x="67" y="236"/>
                  </a:lnTo>
                  <a:lnTo>
                    <a:pt x="76" y="222"/>
                  </a:lnTo>
                  <a:lnTo>
                    <a:pt x="76" y="199"/>
                  </a:lnTo>
                  <a:lnTo>
                    <a:pt x="76" y="129"/>
                  </a:lnTo>
                  <a:lnTo>
                    <a:pt x="35" y="0"/>
                  </a:lnTo>
                </a:path>
              </a:pathLst>
            </a:custGeom>
            <a:noFill/>
            <a:ln w="9525">
              <a:solidFill>
                <a:srgbClr val="999999"/>
              </a:solidFill>
              <a:round/>
              <a:headEnd/>
              <a:tailEnd/>
            </a:ln>
          </p:spPr>
          <p:txBody>
            <a:bodyPr/>
            <a:lstStyle/>
            <a:p>
              <a:endParaRPr lang="en-US"/>
            </a:p>
          </p:txBody>
        </p:sp>
        <p:sp>
          <p:nvSpPr>
            <p:cNvPr id="26" name="Freeform 36"/>
            <p:cNvSpPr>
              <a:spLocks noChangeArrowheads="1"/>
            </p:cNvSpPr>
            <p:nvPr/>
          </p:nvSpPr>
          <p:spPr bwMode="auto">
            <a:xfrm>
              <a:off x="3632200" y="1858963"/>
              <a:ext cx="25400" cy="100012"/>
            </a:xfrm>
            <a:custGeom>
              <a:avLst/>
              <a:gdLst/>
              <a:ahLst/>
              <a:cxnLst>
                <a:cxn ang="0">
                  <a:pos x="25" y="0"/>
                </a:cxn>
                <a:cxn ang="0">
                  <a:pos x="17" y="9"/>
                </a:cxn>
                <a:cxn ang="0">
                  <a:pos x="8" y="33"/>
                </a:cxn>
                <a:cxn ang="0">
                  <a:pos x="0" y="56"/>
                </a:cxn>
                <a:cxn ang="0">
                  <a:pos x="0" y="80"/>
                </a:cxn>
                <a:cxn ang="0">
                  <a:pos x="17" y="156"/>
                </a:cxn>
                <a:cxn ang="0">
                  <a:pos x="17" y="260"/>
                </a:cxn>
                <a:cxn ang="0">
                  <a:pos x="25" y="260"/>
                </a:cxn>
                <a:cxn ang="0">
                  <a:pos x="34" y="260"/>
                </a:cxn>
                <a:cxn ang="0">
                  <a:pos x="34" y="275"/>
                </a:cxn>
                <a:cxn ang="0">
                  <a:pos x="42" y="275"/>
                </a:cxn>
                <a:cxn ang="0">
                  <a:pos x="51" y="275"/>
                </a:cxn>
                <a:cxn ang="0">
                  <a:pos x="51" y="260"/>
                </a:cxn>
                <a:cxn ang="0">
                  <a:pos x="59" y="260"/>
                </a:cxn>
                <a:cxn ang="0">
                  <a:pos x="68" y="251"/>
                </a:cxn>
                <a:cxn ang="0">
                  <a:pos x="68" y="237"/>
                </a:cxn>
                <a:cxn ang="0">
                  <a:pos x="68" y="227"/>
                </a:cxn>
                <a:cxn ang="0">
                  <a:pos x="68" y="213"/>
                </a:cxn>
                <a:cxn ang="0">
                  <a:pos x="68" y="203"/>
                </a:cxn>
                <a:cxn ang="0">
                  <a:pos x="68" y="142"/>
                </a:cxn>
                <a:cxn ang="0">
                  <a:pos x="25" y="0"/>
                </a:cxn>
              </a:cxnLst>
              <a:rect l="0" t="0" r="r" b="b"/>
              <a:pathLst>
                <a:path w="69" h="276">
                  <a:moveTo>
                    <a:pt x="25" y="0"/>
                  </a:moveTo>
                  <a:lnTo>
                    <a:pt x="17" y="9"/>
                  </a:lnTo>
                  <a:lnTo>
                    <a:pt x="8" y="33"/>
                  </a:lnTo>
                  <a:lnTo>
                    <a:pt x="0" y="56"/>
                  </a:lnTo>
                  <a:lnTo>
                    <a:pt x="0" y="80"/>
                  </a:lnTo>
                  <a:lnTo>
                    <a:pt x="17" y="156"/>
                  </a:lnTo>
                  <a:lnTo>
                    <a:pt x="17" y="260"/>
                  </a:lnTo>
                  <a:lnTo>
                    <a:pt x="25" y="260"/>
                  </a:lnTo>
                  <a:lnTo>
                    <a:pt x="34" y="260"/>
                  </a:lnTo>
                  <a:lnTo>
                    <a:pt x="34" y="275"/>
                  </a:lnTo>
                  <a:lnTo>
                    <a:pt x="42" y="275"/>
                  </a:lnTo>
                  <a:lnTo>
                    <a:pt x="51" y="275"/>
                  </a:lnTo>
                  <a:lnTo>
                    <a:pt x="51" y="260"/>
                  </a:lnTo>
                  <a:lnTo>
                    <a:pt x="59" y="260"/>
                  </a:lnTo>
                  <a:lnTo>
                    <a:pt x="68" y="251"/>
                  </a:lnTo>
                  <a:lnTo>
                    <a:pt x="68" y="237"/>
                  </a:lnTo>
                  <a:lnTo>
                    <a:pt x="68" y="227"/>
                  </a:lnTo>
                  <a:lnTo>
                    <a:pt x="68" y="213"/>
                  </a:lnTo>
                  <a:lnTo>
                    <a:pt x="68" y="203"/>
                  </a:lnTo>
                  <a:lnTo>
                    <a:pt x="68" y="142"/>
                  </a:lnTo>
                  <a:lnTo>
                    <a:pt x="25" y="0"/>
                  </a:lnTo>
                </a:path>
              </a:pathLst>
            </a:custGeom>
            <a:noFill/>
            <a:ln w="9525">
              <a:solidFill>
                <a:srgbClr val="999999"/>
              </a:solidFill>
              <a:round/>
              <a:headEnd/>
              <a:tailEnd/>
            </a:ln>
          </p:spPr>
          <p:txBody>
            <a:bodyPr/>
            <a:lstStyle/>
            <a:p>
              <a:endParaRPr lang="en-US"/>
            </a:p>
          </p:txBody>
        </p:sp>
        <p:sp>
          <p:nvSpPr>
            <p:cNvPr id="27" name="Freeform 37"/>
            <p:cNvSpPr>
              <a:spLocks noChangeArrowheads="1"/>
            </p:cNvSpPr>
            <p:nvPr/>
          </p:nvSpPr>
          <p:spPr bwMode="auto">
            <a:xfrm>
              <a:off x="3656013" y="1854200"/>
              <a:ext cx="25400" cy="73025"/>
            </a:xfrm>
            <a:custGeom>
              <a:avLst/>
              <a:gdLst/>
              <a:ahLst/>
              <a:cxnLst>
                <a:cxn ang="0">
                  <a:pos x="26" y="0"/>
                </a:cxn>
                <a:cxn ang="0">
                  <a:pos x="17" y="14"/>
                </a:cxn>
                <a:cxn ang="0">
                  <a:pos x="8" y="23"/>
                </a:cxn>
                <a:cxn ang="0">
                  <a:pos x="8" y="37"/>
                </a:cxn>
                <a:cxn ang="0">
                  <a:pos x="0" y="47"/>
                </a:cxn>
                <a:cxn ang="0">
                  <a:pos x="26" y="142"/>
                </a:cxn>
                <a:cxn ang="0">
                  <a:pos x="26" y="204"/>
                </a:cxn>
                <a:cxn ang="0">
                  <a:pos x="44" y="204"/>
                </a:cxn>
                <a:cxn ang="0">
                  <a:pos x="62" y="194"/>
                </a:cxn>
                <a:cxn ang="0">
                  <a:pos x="62" y="170"/>
                </a:cxn>
                <a:cxn ang="0">
                  <a:pos x="71" y="142"/>
                </a:cxn>
                <a:cxn ang="0">
                  <a:pos x="71" y="118"/>
                </a:cxn>
                <a:cxn ang="0">
                  <a:pos x="26" y="0"/>
                </a:cxn>
              </a:cxnLst>
              <a:rect l="0" t="0" r="r" b="b"/>
              <a:pathLst>
                <a:path w="72" h="205">
                  <a:moveTo>
                    <a:pt x="26" y="0"/>
                  </a:moveTo>
                  <a:lnTo>
                    <a:pt x="17" y="14"/>
                  </a:lnTo>
                  <a:lnTo>
                    <a:pt x="8" y="23"/>
                  </a:lnTo>
                  <a:lnTo>
                    <a:pt x="8" y="37"/>
                  </a:lnTo>
                  <a:lnTo>
                    <a:pt x="0" y="47"/>
                  </a:lnTo>
                  <a:lnTo>
                    <a:pt x="26" y="142"/>
                  </a:lnTo>
                  <a:lnTo>
                    <a:pt x="26" y="204"/>
                  </a:lnTo>
                  <a:lnTo>
                    <a:pt x="44" y="204"/>
                  </a:lnTo>
                  <a:lnTo>
                    <a:pt x="62" y="194"/>
                  </a:lnTo>
                  <a:lnTo>
                    <a:pt x="62" y="170"/>
                  </a:lnTo>
                  <a:lnTo>
                    <a:pt x="71" y="142"/>
                  </a:lnTo>
                  <a:lnTo>
                    <a:pt x="71" y="118"/>
                  </a:lnTo>
                  <a:lnTo>
                    <a:pt x="26" y="0"/>
                  </a:lnTo>
                </a:path>
              </a:pathLst>
            </a:custGeom>
            <a:noFill/>
            <a:ln w="9525">
              <a:solidFill>
                <a:srgbClr val="999999"/>
              </a:solidFill>
              <a:round/>
              <a:headEnd/>
              <a:tailEnd/>
            </a:ln>
          </p:spPr>
          <p:txBody>
            <a:bodyPr/>
            <a:lstStyle/>
            <a:p>
              <a:endParaRPr lang="en-US"/>
            </a:p>
          </p:txBody>
        </p:sp>
        <p:sp>
          <p:nvSpPr>
            <p:cNvPr id="28" name="AutoShape 38"/>
            <p:cNvSpPr>
              <a:spLocks noChangeArrowheads="1"/>
            </p:cNvSpPr>
            <p:nvPr/>
          </p:nvSpPr>
          <p:spPr bwMode="auto">
            <a:xfrm>
              <a:off x="2292350" y="2390775"/>
              <a:ext cx="285750" cy="404813"/>
            </a:xfrm>
            <a:prstGeom prst="roundRect">
              <a:avLst>
                <a:gd name="adj" fmla="val 556"/>
              </a:avLst>
            </a:prstGeom>
            <a:noFill/>
            <a:ln w="9525">
              <a:solidFill>
                <a:srgbClr val="000000"/>
              </a:solidFill>
              <a:round/>
              <a:headEnd/>
              <a:tailEnd/>
            </a:ln>
          </p:spPr>
          <p:txBody>
            <a:bodyPr wrap="none" anchor="ctr"/>
            <a:lstStyle/>
            <a:p>
              <a:endParaRPr lang="en-US"/>
            </a:p>
          </p:txBody>
        </p:sp>
        <p:sp>
          <p:nvSpPr>
            <p:cNvPr id="29" name="Freeform 39"/>
            <p:cNvSpPr>
              <a:spLocks noChangeArrowheads="1"/>
            </p:cNvSpPr>
            <p:nvPr/>
          </p:nvSpPr>
          <p:spPr bwMode="auto">
            <a:xfrm>
              <a:off x="2398713" y="2517775"/>
              <a:ext cx="15875" cy="150813"/>
            </a:xfrm>
            <a:custGeom>
              <a:avLst/>
              <a:gdLst/>
              <a:ahLst/>
              <a:cxnLst>
                <a:cxn ang="0">
                  <a:pos x="9" y="60"/>
                </a:cxn>
                <a:cxn ang="0">
                  <a:pos x="0" y="0"/>
                </a:cxn>
                <a:cxn ang="0">
                  <a:pos x="45" y="0"/>
                </a:cxn>
                <a:cxn ang="0">
                  <a:pos x="45" y="60"/>
                </a:cxn>
                <a:cxn ang="0">
                  <a:pos x="9" y="60"/>
                </a:cxn>
                <a:cxn ang="0">
                  <a:pos x="9" y="60"/>
                </a:cxn>
                <a:cxn ang="0">
                  <a:pos x="9" y="416"/>
                </a:cxn>
                <a:cxn ang="0">
                  <a:pos x="0" y="107"/>
                </a:cxn>
                <a:cxn ang="0">
                  <a:pos x="45" y="107"/>
                </a:cxn>
                <a:cxn ang="0">
                  <a:pos x="45" y="416"/>
                </a:cxn>
                <a:cxn ang="0">
                  <a:pos x="9" y="416"/>
                </a:cxn>
                <a:cxn ang="0">
                  <a:pos x="9" y="416"/>
                </a:cxn>
              </a:cxnLst>
              <a:rect l="0" t="0" r="r" b="b"/>
              <a:pathLst>
                <a:path w="46" h="417">
                  <a:moveTo>
                    <a:pt x="9" y="60"/>
                  </a:moveTo>
                  <a:lnTo>
                    <a:pt x="0" y="0"/>
                  </a:lnTo>
                  <a:lnTo>
                    <a:pt x="45" y="0"/>
                  </a:lnTo>
                  <a:lnTo>
                    <a:pt x="45" y="60"/>
                  </a:lnTo>
                  <a:lnTo>
                    <a:pt x="9" y="60"/>
                  </a:lnTo>
                  <a:lnTo>
                    <a:pt x="9" y="60"/>
                  </a:lnTo>
                  <a:close/>
                  <a:moveTo>
                    <a:pt x="9" y="416"/>
                  </a:moveTo>
                  <a:lnTo>
                    <a:pt x="0" y="107"/>
                  </a:lnTo>
                  <a:lnTo>
                    <a:pt x="45" y="107"/>
                  </a:lnTo>
                  <a:lnTo>
                    <a:pt x="45" y="416"/>
                  </a:lnTo>
                  <a:lnTo>
                    <a:pt x="9" y="416"/>
                  </a:lnTo>
                  <a:lnTo>
                    <a:pt x="9" y="416"/>
                  </a:lnTo>
                  <a:close/>
                </a:path>
              </a:pathLst>
            </a:custGeom>
            <a:solidFill>
              <a:srgbClr val="000000"/>
            </a:solidFill>
            <a:ln w="9525">
              <a:noFill/>
              <a:round/>
              <a:headEnd/>
              <a:tailEnd/>
            </a:ln>
          </p:spPr>
          <p:txBody>
            <a:bodyPr wrap="none" anchor="ctr"/>
            <a:lstStyle/>
            <a:p>
              <a:endParaRPr lang="en-US"/>
            </a:p>
          </p:txBody>
        </p:sp>
        <p:sp>
          <p:nvSpPr>
            <p:cNvPr id="30" name="Freeform 40"/>
            <p:cNvSpPr>
              <a:spLocks noChangeArrowheads="1"/>
            </p:cNvSpPr>
            <p:nvPr/>
          </p:nvSpPr>
          <p:spPr bwMode="auto">
            <a:xfrm>
              <a:off x="2441575" y="2514600"/>
              <a:ext cx="39688" cy="152400"/>
            </a:xfrm>
            <a:custGeom>
              <a:avLst/>
              <a:gdLst/>
              <a:ahLst/>
              <a:cxnLst>
                <a:cxn ang="0">
                  <a:pos x="111" y="424"/>
                </a:cxn>
                <a:cxn ang="0">
                  <a:pos x="76" y="424"/>
                </a:cxn>
                <a:cxn ang="0">
                  <a:pos x="76" y="93"/>
                </a:cxn>
                <a:cxn ang="0">
                  <a:pos x="68" y="107"/>
                </a:cxn>
                <a:cxn ang="0">
                  <a:pos x="59" y="107"/>
                </a:cxn>
                <a:cxn ang="0">
                  <a:pos x="59" y="116"/>
                </a:cxn>
                <a:cxn ang="0">
                  <a:pos x="51" y="116"/>
                </a:cxn>
                <a:cxn ang="0">
                  <a:pos x="51" y="130"/>
                </a:cxn>
                <a:cxn ang="0">
                  <a:pos x="42" y="130"/>
                </a:cxn>
                <a:cxn ang="0">
                  <a:pos x="34" y="130"/>
                </a:cxn>
                <a:cxn ang="0">
                  <a:pos x="34" y="139"/>
                </a:cxn>
                <a:cxn ang="0">
                  <a:pos x="25" y="139"/>
                </a:cxn>
                <a:cxn ang="0">
                  <a:pos x="17" y="153"/>
                </a:cxn>
                <a:cxn ang="0">
                  <a:pos x="8" y="153"/>
                </a:cxn>
                <a:cxn ang="0">
                  <a:pos x="0" y="153"/>
                </a:cxn>
                <a:cxn ang="0">
                  <a:pos x="0" y="163"/>
                </a:cxn>
                <a:cxn ang="0">
                  <a:pos x="0" y="107"/>
                </a:cxn>
                <a:cxn ang="0">
                  <a:pos x="8" y="107"/>
                </a:cxn>
                <a:cxn ang="0">
                  <a:pos x="17" y="107"/>
                </a:cxn>
                <a:cxn ang="0">
                  <a:pos x="17" y="93"/>
                </a:cxn>
                <a:cxn ang="0">
                  <a:pos x="25" y="93"/>
                </a:cxn>
                <a:cxn ang="0">
                  <a:pos x="25" y="79"/>
                </a:cxn>
                <a:cxn ang="0">
                  <a:pos x="34" y="79"/>
                </a:cxn>
                <a:cxn ang="0">
                  <a:pos x="42" y="79"/>
                </a:cxn>
                <a:cxn ang="0">
                  <a:pos x="42" y="69"/>
                </a:cxn>
                <a:cxn ang="0">
                  <a:pos x="51" y="69"/>
                </a:cxn>
                <a:cxn ang="0">
                  <a:pos x="51" y="55"/>
                </a:cxn>
                <a:cxn ang="0">
                  <a:pos x="59" y="55"/>
                </a:cxn>
                <a:cxn ang="0">
                  <a:pos x="59" y="46"/>
                </a:cxn>
                <a:cxn ang="0">
                  <a:pos x="68" y="46"/>
                </a:cxn>
                <a:cxn ang="0">
                  <a:pos x="68" y="32"/>
                </a:cxn>
                <a:cxn ang="0">
                  <a:pos x="76" y="32"/>
                </a:cxn>
                <a:cxn ang="0">
                  <a:pos x="76" y="23"/>
                </a:cxn>
                <a:cxn ang="0">
                  <a:pos x="85" y="9"/>
                </a:cxn>
                <a:cxn ang="0">
                  <a:pos x="85" y="0"/>
                </a:cxn>
                <a:cxn ang="0">
                  <a:pos x="111" y="0"/>
                </a:cxn>
                <a:cxn ang="0">
                  <a:pos x="111" y="424"/>
                </a:cxn>
                <a:cxn ang="0">
                  <a:pos x="111" y="424"/>
                </a:cxn>
              </a:cxnLst>
              <a:rect l="0" t="0" r="r" b="b"/>
              <a:pathLst>
                <a:path w="112" h="425">
                  <a:moveTo>
                    <a:pt x="111" y="424"/>
                  </a:moveTo>
                  <a:lnTo>
                    <a:pt x="76" y="424"/>
                  </a:lnTo>
                  <a:lnTo>
                    <a:pt x="76" y="93"/>
                  </a:lnTo>
                  <a:lnTo>
                    <a:pt x="68" y="107"/>
                  </a:lnTo>
                  <a:lnTo>
                    <a:pt x="59" y="107"/>
                  </a:lnTo>
                  <a:lnTo>
                    <a:pt x="59" y="116"/>
                  </a:lnTo>
                  <a:lnTo>
                    <a:pt x="51" y="116"/>
                  </a:lnTo>
                  <a:lnTo>
                    <a:pt x="51" y="130"/>
                  </a:lnTo>
                  <a:lnTo>
                    <a:pt x="42" y="130"/>
                  </a:lnTo>
                  <a:lnTo>
                    <a:pt x="34" y="130"/>
                  </a:lnTo>
                  <a:lnTo>
                    <a:pt x="34" y="139"/>
                  </a:lnTo>
                  <a:lnTo>
                    <a:pt x="25" y="139"/>
                  </a:lnTo>
                  <a:lnTo>
                    <a:pt x="17" y="153"/>
                  </a:lnTo>
                  <a:lnTo>
                    <a:pt x="8" y="153"/>
                  </a:lnTo>
                  <a:lnTo>
                    <a:pt x="0" y="153"/>
                  </a:lnTo>
                  <a:lnTo>
                    <a:pt x="0" y="163"/>
                  </a:lnTo>
                  <a:lnTo>
                    <a:pt x="0" y="107"/>
                  </a:lnTo>
                  <a:lnTo>
                    <a:pt x="8" y="107"/>
                  </a:lnTo>
                  <a:lnTo>
                    <a:pt x="17" y="107"/>
                  </a:lnTo>
                  <a:lnTo>
                    <a:pt x="17" y="93"/>
                  </a:lnTo>
                  <a:lnTo>
                    <a:pt x="25" y="93"/>
                  </a:lnTo>
                  <a:lnTo>
                    <a:pt x="25" y="79"/>
                  </a:lnTo>
                  <a:lnTo>
                    <a:pt x="34" y="79"/>
                  </a:lnTo>
                  <a:lnTo>
                    <a:pt x="42" y="79"/>
                  </a:lnTo>
                  <a:lnTo>
                    <a:pt x="42" y="69"/>
                  </a:lnTo>
                  <a:lnTo>
                    <a:pt x="51" y="69"/>
                  </a:lnTo>
                  <a:lnTo>
                    <a:pt x="51" y="55"/>
                  </a:lnTo>
                  <a:lnTo>
                    <a:pt x="59" y="55"/>
                  </a:lnTo>
                  <a:lnTo>
                    <a:pt x="59" y="46"/>
                  </a:lnTo>
                  <a:lnTo>
                    <a:pt x="68" y="46"/>
                  </a:lnTo>
                  <a:lnTo>
                    <a:pt x="68" y="32"/>
                  </a:lnTo>
                  <a:lnTo>
                    <a:pt x="76" y="32"/>
                  </a:lnTo>
                  <a:lnTo>
                    <a:pt x="76" y="23"/>
                  </a:lnTo>
                  <a:lnTo>
                    <a:pt x="85" y="9"/>
                  </a:lnTo>
                  <a:lnTo>
                    <a:pt x="85" y="0"/>
                  </a:lnTo>
                  <a:lnTo>
                    <a:pt x="111" y="0"/>
                  </a:lnTo>
                  <a:lnTo>
                    <a:pt x="111" y="424"/>
                  </a:lnTo>
                  <a:lnTo>
                    <a:pt x="111" y="424"/>
                  </a:lnTo>
                </a:path>
              </a:pathLst>
            </a:custGeom>
            <a:solidFill>
              <a:srgbClr val="000000"/>
            </a:solidFill>
            <a:ln w="9525">
              <a:noFill/>
              <a:round/>
              <a:headEnd/>
              <a:tailEnd/>
            </a:ln>
          </p:spPr>
          <p:txBody>
            <a:bodyPr wrap="none" anchor="ctr"/>
            <a:lstStyle/>
            <a:p>
              <a:endParaRPr lang="en-US"/>
            </a:p>
          </p:txBody>
        </p:sp>
        <p:sp>
          <p:nvSpPr>
            <p:cNvPr id="31" name="AutoShape 41"/>
            <p:cNvSpPr>
              <a:spLocks noChangeArrowheads="1"/>
            </p:cNvSpPr>
            <p:nvPr/>
          </p:nvSpPr>
          <p:spPr bwMode="auto">
            <a:xfrm>
              <a:off x="2292350" y="4000500"/>
              <a:ext cx="285750" cy="404813"/>
            </a:xfrm>
            <a:prstGeom prst="roundRect">
              <a:avLst>
                <a:gd name="adj" fmla="val 556"/>
              </a:avLst>
            </a:prstGeom>
            <a:noFill/>
            <a:ln w="9525">
              <a:solidFill>
                <a:srgbClr val="000000"/>
              </a:solidFill>
              <a:round/>
              <a:headEnd/>
              <a:tailEnd/>
            </a:ln>
          </p:spPr>
          <p:txBody>
            <a:bodyPr wrap="none" anchor="ctr"/>
            <a:lstStyle/>
            <a:p>
              <a:endParaRPr lang="en-US"/>
            </a:p>
          </p:txBody>
        </p:sp>
        <p:sp>
          <p:nvSpPr>
            <p:cNvPr id="32" name="Freeform 42"/>
            <p:cNvSpPr>
              <a:spLocks noChangeArrowheads="1"/>
            </p:cNvSpPr>
            <p:nvPr/>
          </p:nvSpPr>
          <p:spPr bwMode="auto">
            <a:xfrm>
              <a:off x="2389188" y="4127500"/>
              <a:ext cx="12700" cy="150813"/>
            </a:xfrm>
            <a:custGeom>
              <a:avLst/>
              <a:gdLst/>
              <a:ahLst/>
              <a:cxnLst>
                <a:cxn ang="0">
                  <a:pos x="0" y="61"/>
                </a:cxn>
                <a:cxn ang="0">
                  <a:pos x="0" y="0"/>
                </a:cxn>
                <a:cxn ang="0">
                  <a:pos x="36" y="0"/>
                </a:cxn>
                <a:cxn ang="0">
                  <a:pos x="36" y="61"/>
                </a:cxn>
                <a:cxn ang="0">
                  <a:pos x="0" y="61"/>
                </a:cxn>
                <a:cxn ang="0">
                  <a:pos x="0" y="61"/>
                </a:cxn>
                <a:cxn ang="0">
                  <a:pos x="0" y="420"/>
                </a:cxn>
                <a:cxn ang="0">
                  <a:pos x="0" y="108"/>
                </a:cxn>
                <a:cxn ang="0">
                  <a:pos x="36" y="108"/>
                </a:cxn>
                <a:cxn ang="0">
                  <a:pos x="36" y="420"/>
                </a:cxn>
                <a:cxn ang="0">
                  <a:pos x="0" y="420"/>
                </a:cxn>
                <a:cxn ang="0">
                  <a:pos x="0" y="420"/>
                </a:cxn>
              </a:cxnLst>
              <a:rect l="0" t="0" r="r" b="b"/>
              <a:pathLst>
                <a:path w="37" h="421">
                  <a:moveTo>
                    <a:pt x="0" y="61"/>
                  </a:moveTo>
                  <a:lnTo>
                    <a:pt x="0" y="0"/>
                  </a:lnTo>
                  <a:lnTo>
                    <a:pt x="36" y="0"/>
                  </a:lnTo>
                  <a:lnTo>
                    <a:pt x="36" y="61"/>
                  </a:lnTo>
                  <a:lnTo>
                    <a:pt x="0" y="61"/>
                  </a:lnTo>
                  <a:lnTo>
                    <a:pt x="0" y="61"/>
                  </a:lnTo>
                  <a:close/>
                  <a:moveTo>
                    <a:pt x="0" y="420"/>
                  </a:moveTo>
                  <a:lnTo>
                    <a:pt x="0" y="108"/>
                  </a:lnTo>
                  <a:lnTo>
                    <a:pt x="36" y="108"/>
                  </a:lnTo>
                  <a:lnTo>
                    <a:pt x="36" y="420"/>
                  </a:lnTo>
                  <a:lnTo>
                    <a:pt x="0" y="420"/>
                  </a:lnTo>
                  <a:lnTo>
                    <a:pt x="0" y="420"/>
                  </a:lnTo>
                  <a:close/>
                </a:path>
              </a:pathLst>
            </a:custGeom>
            <a:solidFill>
              <a:srgbClr val="000000"/>
            </a:solidFill>
            <a:ln w="9525">
              <a:noFill/>
              <a:round/>
              <a:headEnd/>
              <a:tailEnd/>
            </a:ln>
          </p:spPr>
          <p:txBody>
            <a:bodyPr wrap="none" anchor="ctr"/>
            <a:lstStyle/>
            <a:p>
              <a:endParaRPr lang="en-US"/>
            </a:p>
          </p:txBody>
        </p:sp>
        <p:sp>
          <p:nvSpPr>
            <p:cNvPr id="33" name="Freeform 43"/>
            <p:cNvSpPr>
              <a:spLocks noChangeArrowheads="1"/>
            </p:cNvSpPr>
            <p:nvPr/>
          </p:nvSpPr>
          <p:spPr bwMode="auto">
            <a:xfrm>
              <a:off x="2419350" y="4122738"/>
              <a:ext cx="73025" cy="158750"/>
            </a:xfrm>
            <a:custGeom>
              <a:avLst/>
              <a:gdLst/>
              <a:ahLst/>
              <a:cxnLst>
                <a:cxn ang="0">
                  <a:pos x="43" y="324"/>
                </a:cxn>
                <a:cxn ang="0">
                  <a:pos x="52" y="357"/>
                </a:cxn>
                <a:cxn ang="0">
                  <a:pos x="69" y="380"/>
                </a:cxn>
                <a:cxn ang="0">
                  <a:pos x="95" y="394"/>
                </a:cxn>
                <a:cxn ang="0">
                  <a:pos x="130" y="394"/>
                </a:cxn>
                <a:cxn ang="0">
                  <a:pos x="147" y="371"/>
                </a:cxn>
                <a:cxn ang="0">
                  <a:pos x="156" y="333"/>
                </a:cxn>
                <a:cxn ang="0">
                  <a:pos x="165" y="300"/>
                </a:cxn>
                <a:cxn ang="0">
                  <a:pos x="156" y="263"/>
                </a:cxn>
                <a:cxn ang="0">
                  <a:pos x="139" y="239"/>
                </a:cxn>
                <a:cxn ang="0">
                  <a:pos x="113" y="230"/>
                </a:cxn>
                <a:cxn ang="0">
                  <a:pos x="78" y="230"/>
                </a:cxn>
                <a:cxn ang="0">
                  <a:pos x="95" y="178"/>
                </a:cxn>
                <a:cxn ang="0">
                  <a:pos x="121" y="169"/>
                </a:cxn>
                <a:cxn ang="0">
                  <a:pos x="139" y="145"/>
                </a:cxn>
                <a:cxn ang="0">
                  <a:pos x="147" y="108"/>
                </a:cxn>
                <a:cxn ang="0">
                  <a:pos x="139" y="75"/>
                </a:cxn>
                <a:cxn ang="0">
                  <a:pos x="121" y="51"/>
                </a:cxn>
                <a:cxn ang="0">
                  <a:pos x="86" y="51"/>
                </a:cxn>
                <a:cxn ang="0">
                  <a:pos x="60" y="61"/>
                </a:cxn>
                <a:cxn ang="0">
                  <a:pos x="52" y="98"/>
                </a:cxn>
                <a:cxn ang="0">
                  <a:pos x="0" y="122"/>
                </a:cxn>
                <a:cxn ang="0">
                  <a:pos x="8" y="84"/>
                </a:cxn>
                <a:cxn ang="0">
                  <a:pos x="26" y="51"/>
                </a:cxn>
                <a:cxn ang="0">
                  <a:pos x="52" y="23"/>
                </a:cxn>
                <a:cxn ang="0">
                  <a:pos x="78" y="14"/>
                </a:cxn>
                <a:cxn ang="0">
                  <a:pos x="113" y="0"/>
                </a:cxn>
                <a:cxn ang="0">
                  <a:pos x="139" y="14"/>
                </a:cxn>
                <a:cxn ang="0">
                  <a:pos x="156" y="37"/>
                </a:cxn>
                <a:cxn ang="0">
                  <a:pos x="173" y="61"/>
                </a:cxn>
                <a:cxn ang="0">
                  <a:pos x="182" y="98"/>
                </a:cxn>
                <a:cxn ang="0">
                  <a:pos x="191" y="131"/>
                </a:cxn>
                <a:cxn ang="0">
                  <a:pos x="182" y="169"/>
                </a:cxn>
                <a:cxn ang="0">
                  <a:pos x="165" y="192"/>
                </a:cxn>
                <a:cxn ang="0">
                  <a:pos x="156" y="202"/>
                </a:cxn>
                <a:cxn ang="0">
                  <a:pos x="182" y="230"/>
                </a:cxn>
                <a:cxn ang="0">
                  <a:pos x="200" y="263"/>
                </a:cxn>
                <a:cxn ang="0">
                  <a:pos x="200" y="310"/>
                </a:cxn>
                <a:cxn ang="0">
                  <a:pos x="200" y="357"/>
                </a:cxn>
                <a:cxn ang="0">
                  <a:pos x="182" y="380"/>
                </a:cxn>
                <a:cxn ang="0">
                  <a:pos x="165" y="409"/>
                </a:cxn>
                <a:cxn ang="0">
                  <a:pos x="139" y="432"/>
                </a:cxn>
                <a:cxn ang="0">
                  <a:pos x="113" y="442"/>
                </a:cxn>
                <a:cxn ang="0">
                  <a:pos x="78" y="442"/>
                </a:cxn>
                <a:cxn ang="0">
                  <a:pos x="43" y="432"/>
                </a:cxn>
                <a:cxn ang="0">
                  <a:pos x="26" y="409"/>
                </a:cxn>
                <a:cxn ang="0">
                  <a:pos x="8" y="380"/>
                </a:cxn>
                <a:cxn ang="0">
                  <a:pos x="0" y="347"/>
                </a:cxn>
              </a:cxnLst>
              <a:rect l="0" t="0" r="r" b="b"/>
              <a:pathLst>
                <a:path w="201" h="443">
                  <a:moveTo>
                    <a:pt x="0" y="324"/>
                  </a:moveTo>
                  <a:lnTo>
                    <a:pt x="34" y="310"/>
                  </a:lnTo>
                  <a:lnTo>
                    <a:pt x="34" y="324"/>
                  </a:lnTo>
                  <a:lnTo>
                    <a:pt x="43" y="324"/>
                  </a:lnTo>
                  <a:lnTo>
                    <a:pt x="43" y="333"/>
                  </a:lnTo>
                  <a:lnTo>
                    <a:pt x="43" y="347"/>
                  </a:lnTo>
                  <a:lnTo>
                    <a:pt x="43" y="357"/>
                  </a:lnTo>
                  <a:lnTo>
                    <a:pt x="52" y="357"/>
                  </a:lnTo>
                  <a:lnTo>
                    <a:pt x="52" y="371"/>
                  </a:lnTo>
                  <a:lnTo>
                    <a:pt x="60" y="371"/>
                  </a:lnTo>
                  <a:lnTo>
                    <a:pt x="60" y="380"/>
                  </a:lnTo>
                  <a:lnTo>
                    <a:pt x="69" y="380"/>
                  </a:lnTo>
                  <a:lnTo>
                    <a:pt x="69" y="394"/>
                  </a:lnTo>
                  <a:lnTo>
                    <a:pt x="78" y="394"/>
                  </a:lnTo>
                  <a:lnTo>
                    <a:pt x="86" y="394"/>
                  </a:lnTo>
                  <a:lnTo>
                    <a:pt x="95" y="394"/>
                  </a:lnTo>
                  <a:lnTo>
                    <a:pt x="104" y="394"/>
                  </a:lnTo>
                  <a:lnTo>
                    <a:pt x="113" y="394"/>
                  </a:lnTo>
                  <a:lnTo>
                    <a:pt x="121" y="394"/>
                  </a:lnTo>
                  <a:lnTo>
                    <a:pt x="130" y="394"/>
                  </a:lnTo>
                  <a:lnTo>
                    <a:pt x="130" y="380"/>
                  </a:lnTo>
                  <a:lnTo>
                    <a:pt x="139" y="380"/>
                  </a:lnTo>
                  <a:lnTo>
                    <a:pt x="139" y="371"/>
                  </a:lnTo>
                  <a:lnTo>
                    <a:pt x="147" y="371"/>
                  </a:lnTo>
                  <a:lnTo>
                    <a:pt x="147" y="357"/>
                  </a:lnTo>
                  <a:lnTo>
                    <a:pt x="156" y="357"/>
                  </a:lnTo>
                  <a:lnTo>
                    <a:pt x="156" y="347"/>
                  </a:lnTo>
                  <a:lnTo>
                    <a:pt x="156" y="333"/>
                  </a:lnTo>
                  <a:lnTo>
                    <a:pt x="165" y="333"/>
                  </a:lnTo>
                  <a:lnTo>
                    <a:pt x="165" y="324"/>
                  </a:lnTo>
                  <a:lnTo>
                    <a:pt x="165" y="310"/>
                  </a:lnTo>
                  <a:lnTo>
                    <a:pt x="165" y="300"/>
                  </a:lnTo>
                  <a:lnTo>
                    <a:pt x="165" y="286"/>
                  </a:lnTo>
                  <a:lnTo>
                    <a:pt x="156" y="286"/>
                  </a:lnTo>
                  <a:lnTo>
                    <a:pt x="156" y="277"/>
                  </a:lnTo>
                  <a:lnTo>
                    <a:pt x="156" y="263"/>
                  </a:lnTo>
                  <a:lnTo>
                    <a:pt x="147" y="263"/>
                  </a:lnTo>
                  <a:lnTo>
                    <a:pt x="147" y="253"/>
                  </a:lnTo>
                  <a:lnTo>
                    <a:pt x="139" y="253"/>
                  </a:lnTo>
                  <a:lnTo>
                    <a:pt x="139" y="239"/>
                  </a:lnTo>
                  <a:lnTo>
                    <a:pt x="130" y="239"/>
                  </a:lnTo>
                  <a:lnTo>
                    <a:pt x="130" y="230"/>
                  </a:lnTo>
                  <a:lnTo>
                    <a:pt x="121" y="230"/>
                  </a:lnTo>
                  <a:lnTo>
                    <a:pt x="113" y="230"/>
                  </a:lnTo>
                  <a:lnTo>
                    <a:pt x="104" y="230"/>
                  </a:lnTo>
                  <a:lnTo>
                    <a:pt x="95" y="230"/>
                  </a:lnTo>
                  <a:lnTo>
                    <a:pt x="86" y="230"/>
                  </a:lnTo>
                  <a:lnTo>
                    <a:pt x="78" y="230"/>
                  </a:lnTo>
                  <a:lnTo>
                    <a:pt x="78" y="192"/>
                  </a:lnTo>
                  <a:lnTo>
                    <a:pt x="86" y="192"/>
                  </a:lnTo>
                  <a:lnTo>
                    <a:pt x="95" y="192"/>
                  </a:lnTo>
                  <a:lnTo>
                    <a:pt x="95" y="178"/>
                  </a:lnTo>
                  <a:lnTo>
                    <a:pt x="104" y="178"/>
                  </a:lnTo>
                  <a:lnTo>
                    <a:pt x="113" y="178"/>
                  </a:lnTo>
                  <a:lnTo>
                    <a:pt x="121" y="178"/>
                  </a:lnTo>
                  <a:lnTo>
                    <a:pt x="121" y="169"/>
                  </a:lnTo>
                  <a:lnTo>
                    <a:pt x="130" y="169"/>
                  </a:lnTo>
                  <a:lnTo>
                    <a:pt x="139" y="169"/>
                  </a:lnTo>
                  <a:lnTo>
                    <a:pt x="139" y="155"/>
                  </a:lnTo>
                  <a:lnTo>
                    <a:pt x="139" y="145"/>
                  </a:lnTo>
                  <a:lnTo>
                    <a:pt x="147" y="145"/>
                  </a:lnTo>
                  <a:lnTo>
                    <a:pt x="147" y="131"/>
                  </a:lnTo>
                  <a:lnTo>
                    <a:pt x="147" y="122"/>
                  </a:lnTo>
                  <a:lnTo>
                    <a:pt x="147" y="108"/>
                  </a:lnTo>
                  <a:lnTo>
                    <a:pt x="147" y="98"/>
                  </a:lnTo>
                  <a:lnTo>
                    <a:pt x="147" y="84"/>
                  </a:lnTo>
                  <a:lnTo>
                    <a:pt x="139" y="84"/>
                  </a:lnTo>
                  <a:lnTo>
                    <a:pt x="139" y="75"/>
                  </a:lnTo>
                  <a:lnTo>
                    <a:pt x="130" y="75"/>
                  </a:lnTo>
                  <a:lnTo>
                    <a:pt x="130" y="61"/>
                  </a:lnTo>
                  <a:lnTo>
                    <a:pt x="121" y="61"/>
                  </a:lnTo>
                  <a:lnTo>
                    <a:pt x="121" y="51"/>
                  </a:lnTo>
                  <a:lnTo>
                    <a:pt x="113" y="51"/>
                  </a:lnTo>
                  <a:lnTo>
                    <a:pt x="104" y="51"/>
                  </a:lnTo>
                  <a:lnTo>
                    <a:pt x="95" y="51"/>
                  </a:lnTo>
                  <a:lnTo>
                    <a:pt x="86" y="51"/>
                  </a:lnTo>
                  <a:lnTo>
                    <a:pt x="78" y="51"/>
                  </a:lnTo>
                  <a:lnTo>
                    <a:pt x="78" y="61"/>
                  </a:lnTo>
                  <a:lnTo>
                    <a:pt x="69" y="61"/>
                  </a:lnTo>
                  <a:lnTo>
                    <a:pt x="60" y="61"/>
                  </a:lnTo>
                  <a:lnTo>
                    <a:pt x="60" y="75"/>
                  </a:lnTo>
                  <a:lnTo>
                    <a:pt x="52" y="75"/>
                  </a:lnTo>
                  <a:lnTo>
                    <a:pt x="52" y="84"/>
                  </a:lnTo>
                  <a:lnTo>
                    <a:pt x="52" y="98"/>
                  </a:lnTo>
                  <a:lnTo>
                    <a:pt x="43" y="98"/>
                  </a:lnTo>
                  <a:lnTo>
                    <a:pt x="43" y="108"/>
                  </a:lnTo>
                  <a:lnTo>
                    <a:pt x="43" y="122"/>
                  </a:lnTo>
                  <a:lnTo>
                    <a:pt x="0" y="122"/>
                  </a:lnTo>
                  <a:lnTo>
                    <a:pt x="0" y="108"/>
                  </a:lnTo>
                  <a:lnTo>
                    <a:pt x="8" y="108"/>
                  </a:lnTo>
                  <a:lnTo>
                    <a:pt x="8" y="98"/>
                  </a:lnTo>
                  <a:lnTo>
                    <a:pt x="8" y="84"/>
                  </a:lnTo>
                  <a:lnTo>
                    <a:pt x="8" y="75"/>
                  </a:lnTo>
                  <a:lnTo>
                    <a:pt x="17" y="75"/>
                  </a:lnTo>
                  <a:lnTo>
                    <a:pt x="17" y="61"/>
                  </a:lnTo>
                  <a:lnTo>
                    <a:pt x="26" y="51"/>
                  </a:lnTo>
                  <a:lnTo>
                    <a:pt x="26" y="37"/>
                  </a:lnTo>
                  <a:lnTo>
                    <a:pt x="34" y="37"/>
                  </a:lnTo>
                  <a:lnTo>
                    <a:pt x="43" y="23"/>
                  </a:lnTo>
                  <a:lnTo>
                    <a:pt x="52" y="23"/>
                  </a:lnTo>
                  <a:lnTo>
                    <a:pt x="52" y="14"/>
                  </a:lnTo>
                  <a:lnTo>
                    <a:pt x="60" y="14"/>
                  </a:lnTo>
                  <a:lnTo>
                    <a:pt x="69" y="14"/>
                  </a:lnTo>
                  <a:lnTo>
                    <a:pt x="78" y="14"/>
                  </a:lnTo>
                  <a:lnTo>
                    <a:pt x="86" y="0"/>
                  </a:lnTo>
                  <a:lnTo>
                    <a:pt x="95" y="0"/>
                  </a:lnTo>
                  <a:lnTo>
                    <a:pt x="104" y="0"/>
                  </a:lnTo>
                  <a:lnTo>
                    <a:pt x="113" y="0"/>
                  </a:lnTo>
                  <a:lnTo>
                    <a:pt x="113" y="14"/>
                  </a:lnTo>
                  <a:lnTo>
                    <a:pt x="121" y="14"/>
                  </a:lnTo>
                  <a:lnTo>
                    <a:pt x="130" y="14"/>
                  </a:lnTo>
                  <a:lnTo>
                    <a:pt x="139" y="14"/>
                  </a:lnTo>
                  <a:lnTo>
                    <a:pt x="139" y="23"/>
                  </a:lnTo>
                  <a:lnTo>
                    <a:pt x="147" y="23"/>
                  </a:lnTo>
                  <a:lnTo>
                    <a:pt x="156" y="23"/>
                  </a:lnTo>
                  <a:lnTo>
                    <a:pt x="156" y="37"/>
                  </a:lnTo>
                  <a:lnTo>
                    <a:pt x="165" y="37"/>
                  </a:lnTo>
                  <a:lnTo>
                    <a:pt x="165" y="51"/>
                  </a:lnTo>
                  <a:lnTo>
                    <a:pt x="173" y="51"/>
                  </a:lnTo>
                  <a:lnTo>
                    <a:pt x="173" y="61"/>
                  </a:lnTo>
                  <a:lnTo>
                    <a:pt x="182" y="61"/>
                  </a:lnTo>
                  <a:lnTo>
                    <a:pt x="182" y="75"/>
                  </a:lnTo>
                  <a:lnTo>
                    <a:pt x="182" y="84"/>
                  </a:lnTo>
                  <a:lnTo>
                    <a:pt x="182" y="98"/>
                  </a:lnTo>
                  <a:lnTo>
                    <a:pt x="191" y="98"/>
                  </a:lnTo>
                  <a:lnTo>
                    <a:pt x="191" y="108"/>
                  </a:lnTo>
                  <a:lnTo>
                    <a:pt x="191" y="122"/>
                  </a:lnTo>
                  <a:lnTo>
                    <a:pt x="191" y="131"/>
                  </a:lnTo>
                  <a:lnTo>
                    <a:pt x="182" y="131"/>
                  </a:lnTo>
                  <a:lnTo>
                    <a:pt x="182" y="145"/>
                  </a:lnTo>
                  <a:lnTo>
                    <a:pt x="182" y="155"/>
                  </a:lnTo>
                  <a:lnTo>
                    <a:pt x="182" y="169"/>
                  </a:lnTo>
                  <a:lnTo>
                    <a:pt x="173" y="169"/>
                  </a:lnTo>
                  <a:lnTo>
                    <a:pt x="173" y="178"/>
                  </a:lnTo>
                  <a:lnTo>
                    <a:pt x="165" y="178"/>
                  </a:lnTo>
                  <a:lnTo>
                    <a:pt x="165" y="192"/>
                  </a:lnTo>
                  <a:lnTo>
                    <a:pt x="156" y="192"/>
                  </a:lnTo>
                  <a:lnTo>
                    <a:pt x="156" y="202"/>
                  </a:lnTo>
                  <a:lnTo>
                    <a:pt x="147" y="202"/>
                  </a:lnTo>
                  <a:lnTo>
                    <a:pt x="156" y="202"/>
                  </a:lnTo>
                  <a:lnTo>
                    <a:pt x="165" y="216"/>
                  </a:lnTo>
                  <a:lnTo>
                    <a:pt x="173" y="216"/>
                  </a:lnTo>
                  <a:lnTo>
                    <a:pt x="173" y="230"/>
                  </a:lnTo>
                  <a:lnTo>
                    <a:pt x="182" y="230"/>
                  </a:lnTo>
                  <a:lnTo>
                    <a:pt x="182" y="239"/>
                  </a:lnTo>
                  <a:lnTo>
                    <a:pt x="191" y="239"/>
                  </a:lnTo>
                  <a:lnTo>
                    <a:pt x="191" y="253"/>
                  </a:lnTo>
                  <a:lnTo>
                    <a:pt x="200" y="263"/>
                  </a:lnTo>
                  <a:lnTo>
                    <a:pt x="200" y="277"/>
                  </a:lnTo>
                  <a:lnTo>
                    <a:pt x="200" y="286"/>
                  </a:lnTo>
                  <a:lnTo>
                    <a:pt x="200" y="300"/>
                  </a:lnTo>
                  <a:lnTo>
                    <a:pt x="200" y="310"/>
                  </a:lnTo>
                  <a:lnTo>
                    <a:pt x="200" y="324"/>
                  </a:lnTo>
                  <a:lnTo>
                    <a:pt x="200" y="333"/>
                  </a:lnTo>
                  <a:lnTo>
                    <a:pt x="200" y="347"/>
                  </a:lnTo>
                  <a:lnTo>
                    <a:pt x="200" y="357"/>
                  </a:lnTo>
                  <a:lnTo>
                    <a:pt x="191" y="357"/>
                  </a:lnTo>
                  <a:lnTo>
                    <a:pt x="191" y="371"/>
                  </a:lnTo>
                  <a:lnTo>
                    <a:pt x="191" y="380"/>
                  </a:lnTo>
                  <a:lnTo>
                    <a:pt x="182" y="380"/>
                  </a:lnTo>
                  <a:lnTo>
                    <a:pt x="182" y="394"/>
                  </a:lnTo>
                  <a:lnTo>
                    <a:pt x="173" y="394"/>
                  </a:lnTo>
                  <a:lnTo>
                    <a:pt x="173" y="409"/>
                  </a:lnTo>
                  <a:lnTo>
                    <a:pt x="165" y="409"/>
                  </a:lnTo>
                  <a:lnTo>
                    <a:pt x="165" y="418"/>
                  </a:lnTo>
                  <a:lnTo>
                    <a:pt x="156" y="418"/>
                  </a:lnTo>
                  <a:lnTo>
                    <a:pt x="147" y="432"/>
                  </a:lnTo>
                  <a:lnTo>
                    <a:pt x="139" y="432"/>
                  </a:lnTo>
                  <a:lnTo>
                    <a:pt x="130" y="432"/>
                  </a:lnTo>
                  <a:lnTo>
                    <a:pt x="130" y="442"/>
                  </a:lnTo>
                  <a:lnTo>
                    <a:pt x="121" y="442"/>
                  </a:lnTo>
                  <a:lnTo>
                    <a:pt x="113" y="442"/>
                  </a:lnTo>
                  <a:lnTo>
                    <a:pt x="104" y="442"/>
                  </a:lnTo>
                  <a:lnTo>
                    <a:pt x="95" y="442"/>
                  </a:lnTo>
                  <a:lnTo>
                    <a:pt x="86" y="442"/>
                  </a:lnTo>
                  <a:lnTo>
                    <a:pt x="78" y="442"/>
                  </a:lnTo>
                  <a:lnTo>
                    <a:pt x="69" y="442"/>
                  </a:lnTo>
                  <a:lnTo>
                    <a:pt x="60" y="432"/>
                  </a:lnTo>
                  <a:lnTo>
                    <a:pt x="52" y="432"/>
                  </a:lnTo>
                  <a:lnTo>
                    <a:pt x="43" y="432"/>
                  </a:lnTo>
                  <a:lnTo>
                    <a:pt x="43" y="418"/>
                  </a:lnTo>
                  <a:lnTo>
                    <a:pt x="34" y="418"/>
                  </a:lnTo>
                  <a:lnTo>
                    <a:pt x="34" y="409"/>
                  </a:lnTo>
                  <a:lnTo>
                    <a:pt x="26" y="409"/>
                  </a:lnTo>
                  <a:lnTo>
                    <a:pt x="26" y="394"/>
                  </a:lnTo>
                  <a:lnTo>
                    <a:pt x="17" y="394"/>
                  </a:lnTo>
                  <a:lnTo>
                    <a:pt x="17" y="380"/>
                  </a:lnTo>
                  <a:lnTo>
                    <a:pt x="8" y="380"/>
                  </a:lnTo>
                  <a:lnTo>
                    <a:pt x="8" y="371"/>
                  </a:lnTo>
                  <a:lnTo>
                    <a:pt x="8" y="357"/>
                  </a:lnTo>
                  <a:lnTo>
                    <a:pt x="0" y="357"/>
                  </a:lnTo>
                  <a:lnTo>
                    <a:pt x="0" y="347"/>
                  </a:lnTo>
                  <a:lnTo>
                    <a:pt x="0" y="333"/>
                  </a:lnTo>
                  <a:lnTo>
                    <a:pt x="0" y="324"/>
                  </a:lnTo>
                  <a:lnTo>
                    <a:pt x="0" y="324"/>
                  </a:lnTo>
                </a:path>
              </a:pathLst>
            </a:custGeom>
            <a:solidFill>
              <a:srgbClr val="000000"/>
            </a:solidFill>
            <a:ln w="9525">
              <a:noFill/>
              <a:round/>
              <a:headEnd/>
              <a:tailEnd/>
            </a:ln>
          </p:spPr>
          <p:txBody>
            <a:bodyPr wrap="none" anchor="ctr"/>
            <a:lstStyle/>
            <a:p>
              <a:endParaRPr lang="en-US"/>
            </a:p>
          </p:txBody>
        </p:sp>
        <p:sp>
          <p:nvSpPr>
            <p:cNvPr id="34" name="AutoShape 44"/>
            <p:cNvSpPr>
              <a:spLocks noChangeArrowheads="1"/>
            </p:cNvSpPr>
            <p:nvPr/>
          </p:nvSpPr>
          <p:spPr bwMode="auto">
            <a:xfrm>
              <a:off x="2292350" y="3195638"/>
              <a:ext cx="285750" cy="404812"/>
            </a:xfrm>
            <a:prstGeom prst="roundRect">
              <a:avLst>
                <a:gd name="adj" fmla="val 556"/>
              </a:avLst>
            </a:prstGeom>
            <a:noFill/>
            <a:ln w="9525">
              <a:solidFill>
                <a:srgbClr val="000000"/>
              </a:solidFill>
              <a:round/>
              <a:headEnd/>
              <a:tailEnd/>
            </a:ln>
          </p:spPr>
          <p:txBody>
            <a:bodyPr wrap="none" anchor="ctr"/>
            <a:lstStyle/>
            <a:p>
              <a:endParaRPr lang="en-US"/>
            </a:p>
          </p:txBody>
        </p:sp>
        <p:sp>
          <p:nvSpPr>
            <p:cNvPr id="35" name="Freeform 45"/>
            <p:cNvSpPr>
              <a:spLocks noChangeArrowheads="1"/>
            </p:cNvSpPr>
            <p:nvPr/>
          </p:nvSpPr>
          <p:spPr bwMode="auto">
            <a:xfrm>
              <a:off x="2389188" y="3322638"/>
              <a:ext cx="15875" cy="155575"/>
            </a:xfrm>
            <a:custGeom>
              <a:avLst/>
              <a:gdLst/>
              <a:ahLst/>
              <a:cxnLst>
                <a:cxn ang="0">
                  <a:pos x="0" y="61"/>
                </a:cxn>
                <a:cxn ang="0">
                  <a:pos x="0" y="0"/>
                </a:cxn>
                <a:cxn ang="0">
                  <a:pos x="45" y="0"/>
                </a:cxn>
                <a:cxn ang="0">
                  <a:pos x="45" y="61"/>
                </a:cxn>
                <a:cxn ang="0">
                  <a:pos x="0" y="61"/>
                </a:cxn>
                <a:cxn ang="0">
                  <a:pos x="0" y="61"/>
                </a:cxn>
                <a:cxn ang="0">
                  <a:pos x="0" y="429"/>
                </a:cxn>
                <a:cxn ang="0">
                  <a:pos x="0" y="117"/>
                </a:cxn>
                <a:cxn ang="0">
                  <a:pos x="45" y="117"/>
                </a:cxn>
                <a:cxn ang="0">
                  <a:pos x="45" y="429"/>
                </a:cxn>
                <a:cxn ang="0">
                  <a:pos x="0" y="429"/>
                </a:cxn>
                <a:cxn ang="0">
                  <a:pos x="0" y="429"/>
                </a:cxn>
              </a:cxnLst>
              <a:rect l="0" t="0" r="r" b="b"/>
              <a:pathLst>
                <a:path w="46" h="430">
                  <a:moveTo>
                    <a:pt x="0" y="61"/>
                  </a:moveTo>
                  <a:lnTo>
                    <a:pt x="0" y="0"/>
                  </a:lnTo>
                  <a:lnTo>
                    <a:pt x="45" y="0"/>
                  </a:lnTo>
                  <a:lnTo>
                    <a:pt x="45" y="61"/>
                  </a:lnTo>
                  <a:lnTo>
                    <a:pt x="0" y="61"/>
                  </a:lnTo>
                  <a:lnTo>
                    <a:pt x="0" y="61"/>
                  </a:lnTo>
                  <a:close/>
                  <a:moveTo>
                    <a:pt x="0" y="429"/>
                  </a:moveTo>
                  <a:lnTo>
                    <a:pt x="0" y="117"/>
                  </a:lnTo>
                  <a:lnTo>
                    <a:pt x="45" y="117"/>
                  </a:lnTo>
                  <a:lnTo>
                    <a:pt x="45" y="429"/>
                  </a:lnTo>
                  <a:lnTo>
                    <a:pt x="0" y="429"/>
                  </a:lnTo>
                  <a:lnTo>
                    <a:pt x="0" y="429"/>
                  </a:lnTo>
                  <a:close/>
                </a:path>
              </a:pathLst>
            </a:custGeom>
            <a:solidFill>
              <a:srgbClr val="000000"/>
            </a:solidFill>
            <a:ln w="9525">
              <a:noFill/>
              <a:round/>
              <a:headEnd/>
              <a:tailEnd/>
            </a:ln>
          </p:spPr>
          <p:txBody>
            <a:bodyPr wrap="none" anchor="ctr"/>
            <a:lstStyle/>
            <a:p>
              <a:endParaRPr lang="en-US"/>
            </a:p>
          </p:txBody>
        </p:sp>
        <p:sp>
          <p:nvSpPr>
            <p:cNvPr id="36" name="Freeform 46"/>
            <p:cNvSpPr>
              <a:spLocks noChangeArrowheads="1"/>
            </p:cNvSpPr>
            <p:nvPr/>
          </p:nvSpPr>
          <p:spPr bwMode="auto">
            <a:xfrm>
              <a:off x="2419350" y="3322638"/>
              <a:ext cx="73025" cy="155575"/>
            </a:xfrm>
            <a:custGeom>
              <a:avLst/>
              <a:gdLst/>
              <a:ahLst/>
              <a:cxnLst>
                <a:cxn ang="0">
                  <a:pos x="0" y="429"/>
                </a:cxn>
                <a:cxn ang="0">
                  <a:pos x="0" y="396"/>
                </a:cxn>
                <a:cxn ang="0">
                  <a:pos x="8" y="372"/>
                </a:cxn>
                <a:cxn ang="0">
                  <a:pos x="17" y="348"/>
                </a:cxn>
                <a:cxn ang="0">
                  <a:pos x="26" y="325"/>
                </a:cxn>
                <a:cxn ang="0">
                  <a:pos x="43" y="311"/>
                </a:cxn>
                <a:cxn ang="0">
                  <a:pos x="52" y="287"/>
                </a:cxn>
                <a:cxn ang="0">
                  <a:pos x="69" y="273"/>
                </a:cxn>
                <a:cxn ang="0">
                  <a:pos x="95" y="249"/>
                </a:cxn>
                <a:cxn ang="0">
                  <a:pos x="104" y="226"/>
                </a:cxn>
                <a:cxn ang="0">
                  <a:pos x="121" y="216"/>
                </a:cxn>
                <a:cxn ang="0">
                  <a:pos x="130" y="193"/>
                </a:cxn>
                <a:cxn ang="0">
                  <a:pos x="147" y="179"/>
                </a:cxn>
                <a:cxn ang="0">
                  <a:pos x="156" y="155"/>
                </a:cxn>
                <a:cxn ang="0">
                  <a:pos x="165" y="132"/>
                </a:cxn>
                <a:cxn ang="0">
                  <a:pos x="165" y="94"/>
                </a:cxn>
                <a:cxn ang="0">
                  <a:pos x="156" y="70"/>
                </a:cxn>
                <a:cxn ang="0">
                  <a:pos x="139" y="61"/>
                </a:cxn>
                <a:cxn ang="0">
                  <a:pos x="121" y="47"/>
                </a:cxn>
                <a:cxn ang="0">
                  <a:pos x="104" y="37"/>
                </a:cxn>
                <a:cxn ang="0">
                  <a:pos x="86" y="47"/>
                </a:cxn>
                <a:cxn ang="0">
                  <a:pos x="60" y="61"/>
                </a:cxn>
                <a:cxn ang="0">
                  <a:pos x="43" y="84"/>
                </a:cxn>
                <a:cxn ang="0">
                  <a:pos x="43" y="117"/>
                </a:cxn>
                <a:cxn ang="0">
                  <a:pos x="8" y="108"/>
                </a:cxn>
                <a:cxn ang="0">
                  <a:pos x="8" y="70"/>
                </a:cxn>
                <a:cxn ang="0">
                  <a:pos x="17" y="47"/>
                </a:cxn>
                <a:cxn ang="0">
                  <a:pos x="34" y="23"/>
                </a:cxn>
                <a:cxn ang="0">
                  <a:pos x="52" y="14"/>
                </a:cxn>
                <a:cxn ang="0">
                  <a:pos x="69" y="0"/>
                </a:cxn>
                <a:cxn ang="0">
                  <a:pos x="95" y="0"/>
                </a:cxn>
                <a:cxn ang="0">
                  <a:pos x="121" y="0"/>
                </a:cxn>
                <a:cxn ang="0">
                  <a:pos x="147" y="0"/>
                </a:cxn>
                <a:cxn ang="0">
                  <a:pos x="165" y="14"/>
                </a:cxn>
                <a:cxn ang="0">
                  <a:pos x="173" y="37"/>
                </a:cxn>
                <a:cxn ang="0">
                  <a:pos x="191" y="47"/>
                </a:cxn>
                <a:cxn ang="0">
                  <a:pos x="200" y="70"/>
                </a:cxn>
                <a:cxn ang="0">
                  <a:pos x="200" y="108"/>
                </a:cxn>
                <a:cxn ang="0">
                  <a:pos x="200" y="146"/>
                </a:cxn>
                <a:cxn ang="0">
                  <a:pos x="191" y="169"/>
                </a:cxn>
                <a:cxn ang="0">
                  <a:pos x="182" y="193"/>
                </a:cxn>
                <a:cxn ang="0">
                  <a:pos x="173" y="216"/>
                </a:cxn>
                <a:cxn ang="0">
                  <a:pos x="156" y="226"/>
                </a:cxn>
                <a:cxn ang="0">
                  <a:pos x="147" y="249"/>
                </a:cxn>
                <a:cxn ang="0">
                  <a:pos x="130" y="264"/>
                </a:cxn>
                <a:cxn ang="0">
                  <a:pos x="113" y="287"/>
                </a:cxn>
                <a:cxn ang="0">
                  <a:pos x="95" y="311"/>
                </a:cxn>
                <a:cxn ang="0">
                  <a:pos x="78" y="325"/>
                </a:cxn>
                <a:cxn ang="0">
                  <a:pos x="69" y="348"/>
                </a:cxn>
                <a:cxn ang="0">
                  <a:pos x="52" y="358"/>
                </a:cxn>
                <a:cxn ang="0">
                  <a:pos x="200" y="372"/>
                </a:cxn>
              </a:cxnLst>
              <a:rect l="0" t="0" r="r" b="b"/>
              <a:pathLst>
                <a:path w="201" h="430">
                  <a:moveTo>
                    <a:pt x="200" y="372"/>
                  </a:moveTo>
                  <a:lnTo>
                    <a:pt x="200" y="429"/>
                  </a:lnTo>
                  <a:lnTo>
                    <a:pt x="0" y="429"/>
                  </a:lnTo>
                  <a:lnTo>
                    <a:pt x="0" y="419"/>
                  </a:lnTo>
                  <a:lnTo>
                    <a:pt x="0" y="405"/>
                  </a:lnTo>
                  <a:lnTo>
                    <a:pt x="0" y="396"/>
                  </a:lnTo>
                  <a:lnTo>
                    <a:pt x="0" y="381"/>
                  </a:lnTo>
                  <a:lnTo>
                    <a:pt x="0" y="372"/>
                  </a:lnTo>
                  <a:lnTo>
                    <a:pt x="8" y="372"/>
                  </a:lnTo>
                  <a:lnTo>
                    <a:pt x="8" y="358"/>
                  </a:lnTo>
                  <a:lnTo>
                    <a:pt x="17" y="358"/>
                  </a:lnTo>
                  <a:lnTo>
                    <a:pt x="17" y="348"/>
                  </a:lnTo>
                  <a:lnTo>
                    <a:pt x="17" y="334"/>
                  </a:lnTo>
                  <a:lnTo>
                    <a:pt x="26" y="334"/>
                  </a:lnTo>
                  <a:lnTo>
                    <a:pt x="26" y="325"/>
                  </a:lnTo>
                  <a:lnTo>
                    <a:pt x="34" y="325"/>
                  </a:lnTo>
                  <a:lnTo>
                    <a:pt x="34" y="311"/>
                  </a:lnTo>
                  <a:lnTo>
                    <a:pt x="43" y="311"/>
                  </a:lnTo>
                  <a:lnTo>
                    <a:pt x="43" y="297"/>
                  </a:lnTo>
                  <a:lnTo>
                    <a:pt x="52" y="297"/>
                  </a:lnTo>
                  <a:lnTo>
                    <a:pt x="52" y="287"/>
                  </a:lnTo>
                  <a:lnTo>
                    <a:pt x="60" y="287"/>
                  </a:lnTo>
                  <a:lnTo>
                    <a:pt x="60" y="273"/>
                  </a:lnTo>
                  <a:lnTo>
                    <a:pt x="69" y="273"/>
                  </a:lnTo>
                  <a:lnTo>
                    <a:pt x="78" y="264"/>
                  </a:lnTo>
                  <a:lnTo>
                    <a:pt x="86" y="249"/>
                  </a:lnTo>
                  <a:lnTo>
                    <a:pt x="95" y="249"/>
                  </a:lnTo>
                  <a:lnTo>
                    <a:pt x="95" y="240"/>
                  </a:lnTo>
                  <a:lnTo>
                    <a:pt x="104" y="240"/>
                  </a:lnTo>
                  <a:lnTo>
                    <a:pt x="104" y="226"/>
                  </a:lnTo>
                  <a:lnTo>
                    <a:pt x="113" y="226"/>
                  </a:lnTo>
                  <a:lnTo>
                    <a:pt x="113" y="216"/>
                  </a:lnTo>
                  <a:lnTo>
                    <a:pt x="121" y="216"/>
                  </a:lnTo>
                  <a:lnTo>
                    <a:pt x="121" y="202"/>
                  </a:lnTo>
                  <a:lnTo>
                    <a:pt x="130" y="202"/>
                  </a:lnTo>
                  <a:lnTo>
                    <a:pt x="130" y="193"/>
                  </a:lnTo>
                  <a:lnTo>
                    <a:pt x="139" y="193"/>
                  </a:lnTo>
                  <a:lnTo>
                    <a:pt x="139" y="179"/>
                  </a:lnTo>
                  <a:lnTo>
                    <a:pt x="147" y="179"/>
                  </a:lnTo>
                  <a:lnTo>
                    <a:pt x="147" y="169"/>
                  </a:lnTo>
                  <a:lnTo>
                    <a:pt x="147" y="155"/>
                  </a:lnTo>
                  <a:lnTo>
                    <a:pt x="156" y="155"/>
                  </a:lnTo>
                  <a:lnTo>
                    <a:pt x="156" y="146"/>
                  </a:lnTo>
                  <a:lnTo>
                    <a:pt x="156" y="132"/>
                  </a:lnTo>
                  <a:lnTo>
                    <a:pt x="165" y="132"/>
                  </a:lnTo>
                  <a:lnTo>
                    <a:pt x="165" y="117"/>
                  </a:lnTo>
                  <a:lnTo>
                    <a:pt x="165" y="108"/>
                  </a:lnTo>
                  <a:lnTo>
                    <a:pt x="165" y="94"/>
                  </a:lnTo>
                  <a:lnTo>
                    <a:pt x="156" y="94"/>
                  </a:lnTo>
                  <a:lnTo>
                    <a:pt x="156" y="84"/>
                  </a:lnTo>
                  <a:lnTo>
                    <a:pt x="156" y="70"/>
                  </a:lnTo>
                  <a:lnTo>
                    <a:pt x="147" y="70"/>
                  </a:lnTo>
                  <a:lnTo>
                    <a:pt x="147" y="61"/>
                  </a:lnTo>
                  <a:lnTo>
                    <a:pt x="139" y="61"/>
                  </a:lnTo>
                  <a:lnTo>
                    <a:pt x="139" y="47"/>
                  </a:lnTo>
                  <a:lnTo>
                    <a:pt x="130" y="47"/>
                  </a:lnTo>
                  <a:lnTo>
                    <a:pt x="121" y="47"/>
                  </a:lnTo>
                  <a:lnTo>
                    <a:pt x="121" y="37"/>
                  </a:lnTo>
                  <a:lnTo>
                    <a:pt x="113" y="37"/>
                  </a:lnTo>
                  <a:lnTo>
                    <a:pt x="104" y="37"/>
                  </a:lnTo>
                  <a:lnTo>
                    <a:pt x="95" y="37"/>
                  </a:lnTo>
                  <a:lnTo>
                    <a:pt x="86" y="37"/>
                  </a:lnTo>
                  <a:lnTo>
                    <a:pt x="86" y="47"/>
                  </a:lnTo>
                  <a:lnTo>
                    <a:pt x="78" y="47"/>
                  </a:lnTo>
                  <a:lnTo>
                    <a:pt x="69" y="47"/>
                  </a:lnTo>
                  <a:lnTo>
                    <a:pt x="60" y="61"/>
                  </a:lnTo>
                  <a:lnTo>
                    <a:pt x="52" y="70"/>
                  </a:lnTo>
                  <a:lnTo>
                    <a:pt x="52" y="84"/>
                  </a:lnTo>
                  <a:lnTo>
                    <a:pt x="43" y="84"/>
                  </a:lnTo>
                  <a:lnTo>
                    <a:pt x="43" y="94"/>
                  </a:lnTo>
                  <a:lnTo>
                    <a:pt x="43" y="108"/>
                  </a:lnTo>
                  <a:lnTo>
                    <a:pt x="43" y="117"/>
                  </a:lnTo>
                  <a:lnTo>
                    <a:pt x="0" y="117"/>
                  </a:lnTo>
                  <a:lnTo>
                    <a:pt x="0" y="108"/>
                  </a:lnTo>
                  <a:lnTo>
                    <a:pt x="8" y="108"/>
                  </a:lnTo>
                  <a:lnTo>
                    <a:pt x="8" y="94"/>
                  </a:lnTo>
                  <a:lnTo>
                    <a:pt x="8" y="84"/>
                  </a:lnTo>
                  <a:lnTo>
                    <a:pt x="8" y="70"/>
                  </a:lnTo>
                  <a:lnTo>
                    <a:pt x="8" y="61"/>
                  </a:lnTo>
                  <a:lnTo>
                    <a:pt x="17" y="61"/>
                  </a:lnTo>
                  <a:lnTo>
                    <a:pt x="17" y="47"/>
                  </a:lnTo>
                  <a:lnTo>
                    <a:pt x="26" y="47"/>
                  </a:lnTo>
                  <a:lnTo>
                    <a:pt x="26" y="37"/>
                  </a:lnTo>
                  <a:lnTo>
                    <a:pt x="34" y="23"/>
                  </a:lnTo>
                  <a:lnTo>
                    <a:pt x="43" y="23"/>
                  </a:lnTo>
                  <a:lnTo>
                    <a:pt x="43" y="14"/>
                  </a:lnTo>
                  <a:lnTo>
                    <a:pt x="52" y="14"/>
                  </a:lnTo>
                  <a:lnTo>
                    <a:pt x="60" y="14"/>
                  </a:lnTo>
                  <a:lnTo>
                    <a:pt x="60" y="0"/>
                  </a:lnTo>
                  <a:lnTo>
                    <a:pt x="69" y="0"/>
                  </a:lnTo>
                  <a:lnTo>
                    <a:pt x="78" y="0"/>
                  </a:lnTo>
                  <a:lnTo>
                    <a:pt x="86" y="0"/>
                  </a:lnTo>
                  <a:lnTo>
                    <a:pt x="95" y="0"/>
                  </a:lnTo>
                  <a:lnTo>
                    <a:pt x="104" y="0"/>
                  </a:lnTo>
                  <a:lnTo>
                    <a:pt x="113" y="0"/>
                  </a:lnTo>
                  <a:lnTo>
                    <a:pt x="121" y="0"/>
                  </a:lnTo>
                  <a:lnTo>
                    <a:pt x="130" y="0"/>
                  </a:lnTo>
                  <a:lnTo>
                    <a:pt x="139" y="0"/>
                  </a:lnTo>
                  <a:lnTo>
                    <a:pt x="147" y="0"/>
                  </a:lnTo>
                  <a:lnTo>
                    <a:pt x="147" y="14"/>
                  </a:lnTo>
                  <a:lnTo>
                    <a:pt x="156" y="14"/>
                  </a:lnTo>
                  <a:lnTo>
                    <a:pt x="165" y="14"/>
                  </a:lnTo>
                  <a:lnTo>
                    <a:pt x="165" y="23"/>
                  </a:lnTo>
                  <a:lnTo>
                    <a:pt x="173" y="23"/>
                  </a:lnTo>
                  <a:lnTo>
                    <a:pt x="173" y="37"/>
                  </a:lnTo>
                  <a:lnTo>
                    <a:pt x="182" y="37"/>
                  </a:lnTo>
                  <a:lnTo>
                    <a:pt x="182" y="47"/>
                  </a:lnTo>
                  <a:lnTo>
                    <a:pt x="191" y="47"/>
                  </a:lnTo>
                  <a:lnTo>
                    <a:pt x="191" y="61"/>
                  </a:lnTo>
                  <a:lnTo>
                    <a:pt x="191" y="70"/>
                  </a:lnTo>
                  <a:lnTo>
                    <a:pt x="200" y="70"/>
                  </a:lnTo>
                  <a:lnTo>
                    <a:pt x="200" y="84"/>
                  </a:lnTo>
                  <a:lnTo>
                    <a:pt x="200" y="94"/>
                  </a:lnTo>
                  <a:lnTo>
                    <a:pt x="200" y="108"/>
                  </a:lnTo>
                  <a:lnTo>
                    <a:pt x="200" y="117"/>
                  </a:lnTo>
                  <a:lnTo>
                    <a:pt x="200" y="132"/>
                  </a:lnTo>
                  <a:lnTo>
                    <a:pt x="200" y="146"/>
                  </a:lnTo>
                  <a:lnTo>
                    <a:pt x="200" y="155"/>
                  </a:lnTo>
                  <a:lnTo>
                    <a:pt x="191" y="155"/>
                  </a:lnTo>
                  <a:lnTo>
                    <a:pt x="191" y="169"/>
                  </a:lnTo>
                  <a:lnTo>
                    <a:pt x="191" y="179"/>
                  </a:lnTo>
                  <a:lnTo>
                    <a:pt x="182" y="179"/>
                  </a:lnTo>
                  <a:lnTo>
                    <a:pt x="182" y="193"/>
                  </a:lnTo>
                  <a:lnTo>
                    <a:pt x="182" y="202"/>
                  </a:lnTo>
                  <a:lnTo>
                    <a:pt x="173" y="202"/>
                  </a:lnTo>
                  <a:lnTo>
                    <a:pt x="173" y="216"/>
                  </a:lnTo>
                  <a:lnTo>
                    <a:pt x="165" y="216"/>
                  </a:lnTo>
                  <a:lnTo>
                    <a:pt x="165" y="226"/>
                  </a:lnTo>
                  <a:lnTo>
                    <a:pt x="156" y="226"/>
                  </a:lnTo>
                  <a:lnTo>
                    <a:pt x="156" y="240"/>
                  </a:lnTo>
                  <a:lnTo>
                    <a:pt x="147" y="240"/>
                  </a:lnTo>
                  <a:lnTo>
                    <a:pt x="147" y="249"/>
                  </a:lnTo>
                  <a:lnTo>
                    <a:pt x="139" y="249"/>
                  </a:lnTo>
                  <a:lnTo>
                    <a:pt x="139" y="264"/>
                  </a:lnTo>
                  <a:lnTo>
                    <a:pt x="130" y="264"/>
                  </a:lnTo>
                  <a:lnTo>
                    <a:pt x="130" y="273"/>
                  </a:lnTo>
                  <a:lnTo>
                    <a:pt x="121" y="273"/>
                  </a:lnTo>
                  <a:lnTo>
                    <a:pt x="113" y="287"/>
                  </a:lnTo>
                  <a:lnTo>
                    <a:pt x="104" y="297"/>
                  </a:lnTo>
                  <a:lnTo>
                    <a:pt x="95" y="297"/>
                  </a:lnTo>
                  <a:lnTo>
                    <a:pt x="95" y="311"/>
                  </a:lnTo>
                  <a:lnTo>
                    <a:pt x="86" y="311"/>
                  </a:lnTo>
                  <a:lnTo>
                    <a:pt x="86" y="325"/>
                  </a:lnTo>
                  <a:lnTo>
                    <a:pt x="78" y="325"/>
                  </a:lnTo>
                  <a:lnTo>
                    <a:pt x="78" y="334"/>
                  </a:lnTo>
                  <a:lnTo>
                    <a:pt x="69" y="334"/>
                  </a:lnTo>
                  <a:lnTo>
                    <a:pt x="69" y="348"/>
                  </a:lnTo>
                  <a:lnTo>
                    <a:pt x="60" y="348"/>
                  </a:lnTo>
                  <a:lnTo>
                    <a:pt x="60" y="358"/>
                  </a:lnTo>
                  <a:lnTo>
                    <a:pt x="52" y="358"/>
                  </a:lnTo>
                  <a:lnTo>
                    <a:pt x="52" y="372"/>
                  </a:lnTo>
                  <a:lnTo>
                    <a:pt x="200" y="372"/>
                  </a:lnTo>
                  <a:lnTo>
                    <a:pt x="200" y="372"/>
                  </a:lnTo>
                </a:path>
              </a:pathLst>
            </a:custGeom>
            <a:solidFill>
              <a:srgbClr val="000000"/>
            </a:solidFill>
            <a:ln w="9525">
              <a:noFill/>
              <a:round/>
              <a:headEnd/>
              <a:tailEnd/>
            </a:ln>
          </p:spPr>
          <p:txBody>
            <a:bodyPr wrap="none" anchor="ctr"/>
            <a:lstStyle/>
            <a:p>
              <a:endParaRPr lang="en-US"/>
            </a:p>
          </p:txBody>
        </p:sp>
        <p:sp>
          <p:nvSpPr>
            <p:cNvPr id="37" name="Freeform 47"/>
            <p:cNvSpPr>
              <a:spLocks noChangeArrowheads="1"/>
            </p:cNvSpPr>
            <p:nvPr/>
          </p:nvSpPr>
          <p:spPr bwMode="auto">
            <a:xfrm>
              <a:off x="6699250" y="3340100"/>
              <a:ext cx="71438" cy="115888"/>
            </a:xfrm>
            <a:custGeom>
              <a:avLst/>
              <a:gdLst/>
              <a:ahLst/>
              <a:cxnLst>
                <a:cxn ang="0">
                  <a:pos x="0" y="145"/>
                </a:cxn>
                <a:cxn ang="0">
                  <a:pos x="0" y="107"/>
                </a:cxn>
                <a:cxn ang="0">
                  <a:pos x="8" y="84"/>
                </a:cxn>
                <a:cxn ang="0">
                  <a:pos x="16" y="46"/>
                </a:cxn>
                <a:cxn ang="0">
                  <a:pos x="33" y="37"/>
                </a:cxn>
                <a:cxn ang="0">
                  <a:pos x="50" y="14"/>
                </a:cxn>
                <a:cxn ang="0">
                  <a:pos x="67" y="0"/>
                </a:cxn>
                <a:cxn ang="0">
                  <a:pos x="93" y="0"/>
                </a:cxn>
                <a:cxn ang="0">
                  <a:pos x="118" y="0"/>
                </a:cxn>
                <a:cxn ang="0">
                  <a:pos x="143" y="14"/>
                </a:cxn>
                <a:cxn ang="0">
                  <a:pos x="156" y="23"/>
                </a:cxn>
                <a:cxn ang="0">
                  <a:pos x="173" y="46"/>
                </a:cxn>
                <a:cxn ang="0">
                  <a:pos x="190" y="70"/>
                </a:cxn>
                <a:cxn ang="0">
                  <a:pos x="190" y="107"/>
                </a:cxn>
                <a:cxn ang="0">
                  <a:pos x="199" y="131"/>
                </a:cxn>
                <a:cxn ang="0">
                  <a:pos x="199" y="168"/>
                </a:cxn>
                <a:cxn ang="0">
                  <a:pos x="199" y="201"/>
                </a:cxn>
                <a:cxn ang="0">
                  <a:pos x="190" y="224"/>
                </a:cxn>
                <a:cxn ang="0">
                  <a:pos x="182" y="248"/>
                </a:cxn>
                <a:cxn ang="0">
                  <a:pos x="173" y="276"/>
                </a:cxn>
                <a:cxn ang="0">
                  <a:pos x="165" y="299"/>
                </a:cxn>
                <a:cxn ang="0">
                  <a:pos x="152" y="308"/>
                </a:cxn>
                <a:cxn ang="0">
                  <a:pos x="135" y="323"/>
                </a:cxn>
                <a:cxn ang="0">
                  <a:pos x="110" y="323"/>
                </a:cxn>
                <a:cxn ang="0">
                  <a:pos x="84" y="323"/>
                </a:cxn>
                <a:cxn ang="0">
                  <a:pos x="59" y="308"/>
                </a:cxn>
                <a:cxn ang="0">
                  <a:pos x="33" y="299"/>
                </a:cxn>
                <a:cxn ang="0">
                  <a:pos x="25" y="276"/>
                </a:cxn>
                <a:cxn ang="0">
                  <a:pos x="8" y="248"/>
                </a:cxn>
                <a:cxn ang="0">
                  <a:pos x="0" y="224"/>
                </a:cxn>
                <a:cxn ang="0">
                  <a:pos x="0" y="191"/>
                </a:cxn>
                <a:cxn ang="0">
                  <a:pos x="0" y="168"/>
                </a:cxn>
                <a:cxn ang="0">
                  <a:pos x="33" y="191"/>
                </a:cxn>
                <a:cxn ang="0">
                  <a:pos x="42" y="215"/>
                </a:cxn>
                <a:cxn ang="0">
                  <a:pos x="50" y="238"/>
                </a:cxn>
                <a:cxn ang="0">
                  <a:pos x="59" y="262"/>
                </a:cxn>
                <a:cxn ang="0">
                  <a:pos x="76" y="276"/>
                </a:cxn>
                <a:cxn ang="0">
                  <a:pos x="93" y="285"/>
                </a:cxn>
                <a:cxn ang="0">
                  <a:pos x="110" y="276"/>
                </a:cxn>
                <a:cxn ang="0">
                  <a:pos x="135" y="262"/>
                </a:cxn>
                <a:cxn ang="0">
                  <a:pos x="152" y="248"/>
                </a:cxn>
                <a:cxn ang="0">
                  <a:pos x="156" y="224"/>
                </a:cxn>
                <a:cxn ang="0">
                  <a:pos x="156" y="191"/>
                </a:cxn>
                <a:cxn ang="0">
                  <a:pos x="156" y="154"/>
                </a:cxn>
                <a:cxn ang="0">
                  <a:pos x="156" y="121"/>
                </a:cxn>
                <a:cxn ang="0">
                  <a:pos x="152" y="98"/>
                </a:cxn>
                <a:cxn ang="0">
                  <a:pos x="143" y="70"/>
                </a:cxn>
                <a:cxn ang="0">
                  <a:pos x="127" y="60"/>
                </a:cxn>
                <a:cxn ang="0">
                  <a:pos x="110" y="46"/>
                </a:cxn>
                <a:cxn ang="0">
                  <a:pos x="84" y="46"/>
                </a:cxn>
                <a:cxn ang="0">
                  <a:pos x="67" y="60"/>
                </a:cxn>
                <a:cxn ang="0">
                  <a:pos x="50" y="70"/>
                </a:cxn>
                <a:cxn ang="0">
                  <a:pos x="42" y="107"/>
                </a:cxn>
                <a:cxn ang="0">
                  <a:pos x="33" y="131"/>
                </a:cxn>
                <a:cxn ang="0">
                  <a:pos x="33" y="168"/>
                </a:cxn>
              </a:cxnLst>
              <a:rect l="0" t="0" r="r" b="b"/>
              <a:pathLst>
                <a:path w="200" h="324">
                  <a:moveTo>
                    <a:pt x="0" y="168"/>
                  </a:moveTo>
                  <a:lnTo>
                    <a:pt x="0" y="154"/>
                  </a:lnTo>
                  <a:lnTo>
                    <a:pt x="0" y="145"/>
                  </a:lnTo>
                  <a:lnTo>
                    <a:pt x="0" y="131"/>
                  </a:lnTo>
                  <a:lnTo>
                    <a:pt x="0" y="121"/>
                  </a:lnTo>
                  <a:lnTo>
                    <a:pt x="0" y="107"/>
                  </a:lnTo>
                  <a:lnTo>
                    <a:pt x="0" y="98"/>
                  </a:lnTo>
                  <a:lnTo>
                    <a:pt x="8" y="98"/>
                  </a:lnTo>
                  <a:lnTo>
                    <a:pt x="8" y="84"/>
                  </a:lnTo>
                  <a:lnTo>
                    <a:pt x="8" y="70"/>
                  </a:lnTo>
                  <a:lnTo>
                    <a:pt x="16" y="60"/>
                  </a:lnTo>
                  <a:lnTo>
                    <a:pt x="16" y="46"/>
                  </a:lnTo>
                  <a:lnTo>
                    <a:pt x="25" y="46"/>
                  </a:lnTo>
                  <a:lnTo>
                    <a:pt x="25" y="37"/>
                  </a:lnTo>
                  <a:lnTo>
                    <a:pt x="33" y="37"/>
                  </a:lnTo>
                  <a:lnTo>
                    <a:pt x="33" y="23"/>
                  </a:lnTo>
                  <a:lnTo>
                    <a:pt x="42" y="23"/>
                  </a:lnTo>
                  <a:lnTo>
                    <a:pt x="50" y="14"/>
                  </a:lnTo>
                  <a:lnTo>
                    <a:pt x="59" y="14"/>
                  </a:lnTo>
                  <a:lnTo>
                    <a:pt x="67" y="14"/>
                  </a:lnTo>
                  <a:lnTo>
                    <a:pt x="67" y="0"/>
                  </a:lnTo>
                  <a:lnTo>
                    <a:pt x="76" y="0"/>
                  </a:lnTo>
                  <a:lnTo>
                    <a:pt x="84" y="0"/>
                  </a:lnTo>
                  <a:lnTo>
                    <a:pt x="93" y="0"/>
                  </a:lnTo>
                  <a:lnTo>
                    <a:pt x="101" y="0"/>
                  </a:lnTo>
                  <a:lnTo>
                    <a:pt x="110" y="0"/>
                  </a:lnTo>
                  <a:lnTo>
                    <a:pt x="118" y="0"/>
                  </a:lnTo>
                  <a:lnTo>
                    <a:pt x="127" y="0"/>
                  </a:lnTo>
                  <a:lnTo>
                    <a:pt x="135" y="14"/>
                  </a:lnTo>
                  <a:lnTo>
                    <a:pt x="143" y="14"/>
                  </a:lnTo>
                  <a:lnTo>
                    <a:pt x="152" y="14"/>
                  </a:lnTo>
                  <a:lnTo>
                    <a:pt x="152" y="23"/>
                  </a:lnTo>
                  <a:lnTo>
                    <a:pt x="156" y="23"/>
                  </a:lnTo>
                  <a:lnTo>
                    <a:pt x="156" y="37"/>
                  </a:lnTo>
                  <a:lnTo>
                    <a:pt x="165" y="37"/>
                  </a:lnTo>
                  <a:lnTo>
                    <a:pt x="173" y="46"/>
                  </a:lnTo>
                  <a:lnTo>
                    <a:pt x="182" y="60"/>
                  </a:lnTo>
                  <a:lnTo>
                    <a:pt x="182" y="70"/>
                  </a:lnTo>
                  <a:lnTo>
                    <a:pt x="190" y="70"/>
                  </a:lnTo>
                  <a:lnTo>
                    <a:pt x="190" y="84"/>
                  </a:lnTo>
                  <a:lnTo>
                    <a:pt x="190" y="98"/>
                  </a:lnTo>
                  <a:lnTo>
                    <a:pt x="190" y="107"/>
                  </a:lnTo>
                  <a:lnTo>
                    <a:pt x="199" y="107"/>
                  </a:lnTo>
                  <a:lnTo>
                    <a:pt x="199" y="121"/>
                  </a:lnTo>
                  <a:lnTo>
                    <a:pt x="199" y="131"/>
                  </a:lnTo>
                  <a:lnTo>
                    <a:pt x="199" y="145"/>
                  </a:lnTo>
                  <a:lnTo>
                    <a:pt x="199" y="154"/>
                  </a:lnTo>
                  <a:lnTo>
                    <a:pt x="199" y="168"/>
                  </a:lnTo>
                  <a:lnTo>
                    <a:pt x="199" y="177"/>
                  </a:lnTo>
                  <a:lnTo>
                    <a:pt x="199" y="191"/>
                  </a:lnTo>
                  <a:lnTo>
                    <a:pt x="199" y="201"/>
                  </a:lnTo>
                  <a:lnTo>
                    <a:pt x="199" y="215"/>
                  </a:lnTo>
                  <a:lnTo>
                    <a:pt x="190" y="215"/>
                  </a:lnTo>
                  <a:lnTo>
                    <a:pt x="190" y="224"/>
                  </a:lnTo>
                  <a:lnTo>
                    <a:pt x="190" y="238"/>
                  </a:lnTo>
                  <a:lnTo>
                    <a:pt x="190" y="248"/>
                  </a:lnTo>
                  <a:lnTo>
                    <a:pt x="182" y="248"/>
                  </a:lnTo>
                  <a:lnTo>
                    <a:pt x="182" y="262"/>
                  </a:lnTo>
                  <a:lnTo>
                    <a:pt x="182" y="276"/>
                  </a:lnTo>
                  <a:lnTo>
                    <a:pt x="173" y="276"/>
                  </a:lnTo>
                  <a:lnTo>
                    <a:pt x="173" y="285"/>
                  </a:lnTo>
                  <a:lnTo>
                    <a:pt x="165" y="285"/>
                  </a:lnTo>
                  <a:lnTo>
                    <a:pt x="165" y="299"/>
                  </a:lnTo>
                  <a:lnTo>
                    <a:pt x="156" y="299"/>
                  </a:lnTo>
                  <a:lnTo>
                    <a:pt x="152" y="299"/>
                  </a:lnTo>
                  <a:lnTo>
                    <a:pt x="152" y="308"/>
                  </a:lnTo>
                  <a:lnTo>
                    <a:pt x="143" y="308"/>
                  </a:lnTo>
                  <a:lnTo>
                    <a:pt x="135" y="308"/>
                  </a:lnTo>
                  <a:lnTo>
                    <a:pt x="135" y="323"/>
                  </a:lnTo>
                  <a:lnTo>
                    <a:pt x="127" y="323"/>
                  </a:lnTo>
                  <a:lnTo>
                    <a:pt x="118" y="323"/>
                  </a:lnTo>
                  <a:lnTo>
                    <a:pt x="110" y="323"/>
                  </a:lnTo>
                  <a:lnTo>
                    <a:pt x="101" y="323"/>
                  </a:lnTo>
                  <a:lnTo>
                    <a:pt x="93" y="323"/>
                  </a:lnTo>
                  <a:lnTo>
                    <a:pt x="84" y="323"/>
                  </a:lnTo>
                  <a:lnTo>
                    <a:pt x="76" y="323"/>
                  </a:lnTo>
                  <a:lnTo>
                    <a:pt x="67" y="323"/>
                  </a:lnTo>
                  <a:lnTo>
                    <a:pt x="59" y="308"/>
                  </a:lnTo>
                  <a:lnTo>
                    <a:pt x="50" y="308"/>
                  </a:lnTo>
                  <a:lnTo>
                    <a:pt x="42" y="299"/>
                  </a:lnTo>
                  <a:lnTo>
                    <a:pt x="33" y="299"/>
                  </a:lnTo>
                  <a:lnTo>
                    <a:pt x="33" y="285"/>
                  </a:lnTo>
                  <a:lnTo>
                    <a:pt x="25" y="285"/>
                  </a:lnTo>
                  <a:lnTo>
                    <a:pt x="25" y="276"/>
                  </a:lnTo>
                  <a:lnTo>
                    <a:pt x="16" y="276"/>
                  </a:lnTo>
                  <a:lnTo>
                    <a:pt x="16" y="262"/>
                  </a:lnTo>
                  <a:lnTo>
                    <a:pt x="8" y="248"/>
                  </a:lnTo>
                  <a:lnTo>
                    <a:pt x="8" y="238"/>
                  </a:lnTo>
                  <a:lnTo>
                    <a:pt x="8" y="224"/>
                  </a:lnTo>
                  <a:lnTo>
                    <a:pt x="0" y="224"/>
                  </a:lnTo>
                  <a:lnTo>
                    <a:pt x="0" y="215"/>
                  </a:lnTo>
                  <a:lnTo>
                    <a:pt x="0" y="201"/>
                  </a:lnTo>
                  <a:lnTo>
                    <a:pt x="0" y="191"/>
                  </a:lnTo>
                  <a:lnTo>
                    <a:pt x="0" y="177"/>
                  </a:lnTo>
                  <a:lnTo>
                    <a:pt x="0" y="168"/>
                  </a:lnTo>
                  <a:lnTo>
                    <a:pt x="0" y="168"/>
                  </a:lnTo>
                  <a:close/>
                  <a:moveTo>
                    <a:pt x="33" y="168"/>
                  </a:moveTo>
                  <a:lnTo>
                    <a:pt x="33" y="177"/>
                  </a:lnTo>
                  <a:lnTo>
                    <a:pt x="33" y="191"/>
                  </a:lnTo>
                  <a:lnTo>
                    <a:pt x="33" y="201"/>
                  </a:lnTo>
                  <a:lnTo>
                    <a:pt x="42" y="201"/>
                  </a:lnTo>
                  <a:lnTo>
                    <a:pt x="42" y="215"/>
                  </a:lnTo>
                  <a:lnTo>
                    <a:pt x="42" y="224"/>
                  </a:lnTo>
                  <a:lnTo>
                    <a:pt x="42" y="238"/>
                  </a:lnTo>
                  <a:lnTo>
                    <a:pt x="50" y="238"/>
                  </a:lnTo>
                  <a:lnTo>
                    <a:pt x="50" y="248"/>
                  </a:lnTo>
                  <a:lnTo>
                    <a:pt x="59" y="248"/>
                  </a:lnTo>
                  <a:lnTo>
                    <a:pt x="59" y="262"/>
                  </a:lnTo>
                  <a:lnTo>
                    <a:pt x="67" y="262"/>
                  </a:lnTo>
                  <a:lnTo>
                    <a:pt x="67" y="276"/>
                  </a:lnTo>
                  <a:lnTo>
                    <a:pt x="76" y="276"/>
                  </a:lnTo>
                  <a:lnTo>
                    <a:pt x="84" y="276"/>
                  </a:lnTo>
                  <a:lnTo>
                    <a:pt x="93" y="276"/>
                  </a:lnTo>
                  <a:lnTo>
                    <a:pt x="93" y="285"/>
                  </a:lnTo>
                  <a:lnTo>
                    <a:pt x="101" y="285"/>
                  </a:lnTo>
                  <a:lnTo>
                    <a:pt x="101" y="276"/>
                  </a:lnTo>
                  <a:lnTo>
                    <a:pt x="110" y="276"/>
                  </a:lnTo>
                  <a:lnTo>
                    <a:pt x="118" y="276"/>
                  </a:lnTo>
                  <a:lnTo>
                    <a:pt x="127" y="276"/>
                  </a:lnTo>
                  <a:lnTo>
                    <a:pt x="135" y="262"/>
                  </a:lnTo>
                  <a:lnTo>
                    <a:pt x="143" y="262"/>
                  </a:lnTo>
                  <a:lnTo>
                    <a:pt x="143" y="248"/>
                  </a:lnTo>
                  <a:lnTo>
                    <a:pt x="152" y="248"/>
                  </a:lnTo>
                  <a:lnTo>
                    <a:pt x="152" y="238"/>
                  </a:lnTo>
                  <a:lnTo>
                    <a:pt x="152" y="224"/>
                  </a:lnTo>
                  <a:lnTo>
                    <a:pt x="156" y="224"/>
                  </a:lnTo>
                  <a:lnTo>
                    <a:pt x="156" y="215"/>
                  </a:lnTo>
                  <a:lnTo>
                    <a:pt x="156" y="201"/>
                  </a:lnTo>
                  <a:lnTo>
                    <a:pt x="156" y="191"/>
                  </a:lnTo>
                  <a:lnTo>
                    <a:pt x="156" y="177"/>
                  </a:lnTo>
                  <a:lnTo>
                    <a:pt x="156" y="168"/>
                  </a:lnTo>
                  <a:lnTo>
                    <a:pt x="156" y="154"/>
                  </a:lnTo>
                  <a:lnTo>
                    <a:pt x="156" y="145"/>
                  </a:lnTo>
                  <a:lnTo>
                    <a:pt x="156" y="131"/>
                  </a:lnTo>
                  <a:lnTo>
                    <a:pt x="156" y="121"/>
                  </a:lnTo>
                  <a:lnTo>
                    <a:pt x="156" y="107"/>
                  </a:lnTo>
                  <a:lnTo>
                    <a:pt x="156" y="98"/>
                  </a:lnTo>
                  <a:lnTo>
                    <a:pt x="152" y="98"/>
                  </a:lnTo>
                  <a:lnTo>
                    <a:pt x="152" y="84"/>
                  </a:lnTo>
                  <a:lnTo>
                    <a:pt x="152" y="70"/>
                  </a:lnTo>
                  <a:lnTo>
                    <a:pt x="143" y="70"/>
                  </a:lnTo>
                  <a:lnTo>
                    <a:pt x="143" y="60"/>
                  </a:lnTo>
                  <a:lnTo>
                    <a:pt x="135" y="60"/>
                  </a:lnTo>
                  <a:lnTo>
                    <a:pt x="127" y="60"/>
                  </a:lnTo>
                  <a:lnTo>
                    <a:pt x="127" y="46"/>
                  </a:lnTo>
                  <a:lnTo>
                    <a:pt x="118" y="46"/>
                  </a:lnTo>
                  <a:lnTo>
                    <a:pt x="110" y="46"/>
                  </a:lnTo>
                  <a:lnTo>
                    <a:pt x="101" y="46"/>
                  </a:lnTo>
                  <a:lnTo>
                    <a:pt x="93" y="46"/>
                  </a:lnTo>
                  <a:lnTo>
                    <a:pt x="84" y="46"/>
                  </a:lnTo>
                  <a:lnTo>
                    <a:pt x="76" y="46"/>
                  </a:lnTo>
                  <a:lnTo>
                    <a:pt x="67" y="46"/>
                  </a:lnTo>
                  <a:lnTo>
                    <a:pt x="67" y="60"/>
                  </a:lnTo>
                  <a:lnTo>
                    <a:pt x="59" y="60"/>
                  </a:lnTo>
                  <a:lnTo>
                    <a:pt x="59" y="70"/>
                  </a:lnTo>
                  <a:lnTo>
                    <a:pt x="50" y="70"/>
                  </a:lnTo>
                  <a:lnTo>
                    <a:pt x="50" y="84"/>
                  </a:lnTo>
                  <a:lnTo>
                    <a:pt x="42" y="98"/>
                  </a:lnTo>
                  <a:lnTo>
                    <a:pt x="42" y="107"/>
                  </a:lnTo>
                  <a:lnTo>
                    <a:pt x="42" y="121"/>
                  </a:lnTo>
                  <a:lnTo>
                    <a:pt x="33" y="121"/>
                  </a:lnTo>
                  <a:lnTo>
                    <a:pt x="33" y="131"/>
                  </a:lnTo>
                  <a:lnTo>
                    <a:pt x="33" y="145"/>
                  </a:lnTo>
                  <a:lnTo>
                    <a:pt x="33" y="154"/>
                  </a:lnTo>
                  <a:lnTo>
                    <a:pt x="33" y="168"/>
                  </a:lnTo>
                  <a:lnTo>
                    <a:pt x="33" y="168"/>
                  </a:lnTo>
                  <a:close/>
                </a:path>
              </a:pathLst>
            </a:custGeom>
            <a:solidFill>
              <a:srgbClr val="000000"/>
            </a:solidFill>
            <a:ln w="9525">
              <a:noFill/>
              <a:round/>
              <a:headEnd/>
              <a:tailEnd/>
            </a:ln>
          </p:spPr>
          <p:txBody>
            <a:bodyPr wrap="none" anchor="ctr"/>
            <a:lstStyle/>
            <a:p>
              <a:endParaRPr lang="en-US"/>
            </a:p>
          </p:txBody>
        </p:sp>
        <p:sp>
          <p:nvSpPr>
            <p:cNvPr id="38" name="AutoShape 48"/>
            <p:cNvSpPr>
              <a:spLocks noChangeArrowheads="1"/>
            </p:cNvSpPr>
            <p:nvPr/>
          </p:nvSpPr>
          <p:spPr bwMode="auto">
            <a:xfrm>
              <a:off x="6591300" y="3195638"/>
              <a:ext cx="284163" cy="404812"/>
            </a:xfrm>
            <a:prstGeom prst="roundRect">
              <a:avLst>
                <a:gd name="adj" fmla="val 560"/>
              </a:avLst>
            </a:prstGeom>
            <a:noFill/>
            <a:ln w="9525">
              <a:solidFill>
                <a:srgbClr val="000000"/>
              </a:solidFill>
              <a:round/>
              <a:headEnd/>
              <a:tailEnd/>
            </a:ln>
          </p:spPr>
          <p:txBody>
            <a:bodyPr wrap="none" anchor="ctr"/>
            <a:lstStyle/>
            <a:p>
              <a:endParaRPr lang="en-US"/>
            </a:p>
          </p:txBody>
        </p:sp>
        <p:sp>
          <p:nvSpPr>
            <p:cNvPr id="39" name="Freeform 49"/>
            <p:cNvSpPr>
              <a:spLocks noChangeArrowheads="1"/>
            </p:cNvSpPr>
            <p:nvPr/>
          </p:nvSpPr>
          <p:spPr bwMode="auto">
            <a:xfrm>
              <a:off x="6411913" y="3348038"/>
              <a:ext cx="68262" cy="100012"/>
            </a:xfrm>
            <a:custGeom>
              <a:avLst/>
              <a:gdLst/>
              <a:ahLst/>
              <a:cxnLst>
                <a:cxn ang="0">
                  <a:pos x="88" y="0"/>
                </a:cxn>
                <a:cxn ang="0">
                  <a:pos x="130" y="14"/>
                </a:cxn>
                <a:cxn ang="0">
                  <a:pos x="164" y="37"/>
                </a:cxn>
                <a:cxn ang="0">
                  <a:pos x="181" y="85"/>
                </a:cxn>
                <a:cxn ang="0">
                  <a:pos x="190" y="146"/>
                </a:cxn>
                <a:cxn ang="0">
                  <a:pos x="181" y="193"/>
                </a:cxn>
                <a:cxn ang="0">
                  <a:pos x="164" y="241"/>
                </a:cxn>
                <a:cxn ang="0">
                  <a:pos x="130" y="264"/>
                </a:cxn>
                <a:cxn ang="0">
                  <a:pos x="88" y="279"/>
                </a:cxn>
                <a:cxn ang="0">
                  <a:pos x="59" y="264"/>
                </a:cxn>
                <a:cxn ang="0">
                  <a:pos x="25" y="241"/>
                </a:cxn>
                <a:cxn ang="0">
                  <a:pos x="8" y="193"/>
                </a:cxn>
                <a:cxn ang="0">
                  <a:pos x="0" y="146"/>
                </a:cxn>
                <a:cxn ang="0">
                  <a:pos x="8" y="85"/>
                </a:cxn>
                <a:cxn ang="0">
                  <a:pos x="25" y="37"/>
                </a:cxn>
                <a:cxn ang="0">
                  <a:pos x="59" y="14"/>
                </a:cxn>
                <a:cxn ang="0">
                  <a:pos x="88" y="0"/>
                </a:cxn>
              </a:cxnLst>
              <a:rect l="0" t="0" r="r" b="b"/>
              <a:pathLst>
                <a:path w="191" h="280">
                  <a:moveTo>
                    <a:pt x="88" y="0"/>
                  </a:moveTo>
                  <a:lnTo>
                    <a:pt x="130" y="14"/>
                  </a:lnTo>
                  <a:lnTo>
                    <a:pt x="164" y="37"/>
                  </a:lnTo>
                  <a:lnTo>
                    <a:pt x="181" y="85"/>
                  </a:lnTo>
                  <a:lnTo>
                    <a:pt x="190" y="146"/>
                  </a:lnTo>
                  <a:lnTo>
                    <a:pt x="181" y="193"/>
                  </a:lnTo>
                  <a:lnTo>
                    <a:pt x="164" y="241"/>
                  </a:lnTo>
                  <a:lnTo>
                    <a:pt x="130" y="264"/>
                  </a:lnTo>
                  <a:lnTo>
                    <a:pt x="88" y="279"/>
                  </a:lnTo>
                  <a:lnTo>
                    <a:pt x="59" y="264"/>
                  </a:lnTo>
                  <a:lnTo>
                    <a:pt x="25" y="241"/>
                  </a:lnTo>
                  <a:lnTo>
                    <a:pt x="8" y="193"/>
                  </a:lnTo>
                  <a:lnTo>
                    <a:pt x="0" y="146"/>
                  </a:lnTo>
                  <a:lnTo>
                    <a:pt x="8" y="85"/>
                  </a:lnTo>
                  <a:lnTo>
                    <a:pt x="25" y="37"/>
                  </a:lnTo>
                  <a:lnTo>
                    <a:pt x="59" y="14"/>
                  </a:lnTo>
                  <a:lnTo>
                    <a:pt x="88" y="0"/>
                  </a:lnTo>
                </a:path>
              </a:pathLst>
            </a:custGeom>
            <a:noFill/>
            <a:ln w="9525">
              <a:solidFill>
                <a:srgbClr val="000000"/>
              </a:solidFill>
              <a:round/>
              <a:headEnd/>
              <a:tailEnd/>
            </a:ln>
          </p:spPr>
          <p:txBody>
            <a:bodyPr/>
            <a:lstStyle/>
            <a:p>
              <a:endParaRPr lang="en-US"/>
            </a:p>
          </p:txBody>
        </p:sp>
        <p:sp>
          <p:nvSpPr>
            <p:cNvPr id="40" name="Line 50"/>
            <p:cNvSpPr>
              <a:spLocks noChangeShapeType="1"/>
            </p:cNvSpPr>
            <p:nvPr/>
          </p:nvSpPr>
          <p:spPr bwMode="auto">
            <a:xfrm flipH="1">
              <a:off x="6478588" y="3400425"/>
              <a:ext cx="114300" cy="1588"/>
            </a:xfrm>
            <a:prstGeom prst="line">
              <a:avLst/>
            </a:prstGeom>
            <a:noFill/>
            <a:ln w="9525">
              <a:solidFill>
                <a:srgbClr val="000000"/>
              </a:solidFill>
              <a:round/>
              <a:headEnd/>
              <a:tailEnd/>
            </a:ln>
          </p:spPr>
          <p:txBody>
            <a:bodyPr/>
            <a:lstStyle/>
            <a:p>
              <a:endParaRPr lang="en-US"/>
            </a:p>
          </p:txBody>
        </p:sp>
        <p:sp>
          <p:nvSpPr>
            <p:cNvPr id="41" name="Freeform 51"/>
            <p:cNvSpPr>
              <a:spLocks noChangeArrowheads="1"/>
            </p:cNvSpPr>
            <p:nvPr/>
          </p:nvSpPr>
          <p:spPr bwMode="auto">
            <a:xfrm>
              <a:off x="3332163" y="2714625"/>
              <a:ext cx="46037" cy="158750"/>
            </a:xfrm>
            <a:custGeom>
              <a:avLst/>
              <a:gdLst/>
              <a:ahLst/>
              <a:cxnLst>
                <a:cxn ang="0">
                  <a:pos x="34" y="442"/>
                </a:cxn>
                <a:cxn ang="0">
                  <a:pos x="34" y="164"/>
                </a:cxn>
                <a:cxn ang="0">
                  <a:pos x="0" y="164"/>
                </a:cxn>
                <a:cxn ang="0">
                  <a:pos x="0" y="131"/>
                </a:cxn>
                <a:cxn ang="0">
                  <a:pos x="34" y="131"/>
                </a:cxn>
                <a:cxn ang="0">
                  <a:pos x="34" y="94"/>
                </a:cxn>
                <a:cxn ang="0">
                  <a:pos x="34" y="84"/>
                </a:cxn>
                <a:cxn ang="0">
                  <a:pos x="34" y="70"/>
                </a:cxn>
                <a:cxn ang="0">
                  <a:pos x="34" y="56"/>
                </a:cxn>
                <a:cxn ang="0">
                  <a:pos x="34" y="47"/>
                </a:cxn>
                <a:cxn ang="0">
                  <a:pos x="34" y="32"/>
                </a:cxn>
                <a:cxn ang="0">
                  <a:pos x="43" y="32"/>
                </a:cxn>
                <a:cxn ang="0">
                  <a:pos x="43" y="23"/>
                </a:cxn>
                <a:cxn ang="0">
                  <a:pos x="51" y="23"/>
                </a:cxn>
                <a:cxn ang="0">
                  <a:pos x="51" y="9"/>
                </a:cxn>
                <a:cxn ang="0">
                  <a:pos x="60" y="9"/>
                </a:cxn>
                <a:cxn ang="0">
                  <a:pos x="68" y="9"/>
                </a:cxn>
                <a:cxn ang="0">
                  <a:pos x="68" y="0"/>
                </a:cxn>
                <a:cxn ang="0">
                  <a:pos x="77" y="0"/>
                </a:cxn>
                <a:cxn ang="0">
                  <a:pos x="86" y="0"/>
                </a:cxn>
                <a:cxn ang="0">
                  <a:pos x="94" y="0"/>
                </a:cxn>
                <a:cxn ang="0">
                  <a:pos x="103" y="0"/>
                </a:cxn>
                <a:cxn ang="0">
                  <a:pos x="111" y="0"/>
                </a:cxn>
                <a:cxn ang="0">
                  <a:pos x="120" y="0"/>
                </a:cxn>
                <a:cxn ang="0">
                  <a:pos x="120" y="9"/>
                </a:cxn>
                <a:cxn ang="0">
                  <a:pos x="129" y="9"/>
                </a:cxn>
                <a:cxn ang="0">
                  <a:pos x="120" y="47"/>
                </a:cxn>
                <a:cxn ang="0">
                  <a:pos x="111" y="47"/>
                </a:cxn>
                <a:cxn ang="0">
                  <a:pos x="103" y="47"/>
                </a:cxn>
                <a:cxn ang="0">
                  <a:pos x="94" y="47"/>
                </a:cxn>
                <a:cxn ang="0">
                  <a:pos x="86" y="47"/>
                </a:cxn>
                <a:cxn ang="0">
                  <a:pos x="86" y="56"/>
                </a:cxn>
                <a:cxn ang="0">
                  <a:pos x="77" y="56"/>
                </a:cxn>
                <a:cxn ang="0">
                  <a:pos x="68" y="56"/>
                </a:cxn>
                <a:cxn ang="0">
                  <a:pos x="68" y="70"/>
                </a:cxn>
                <a:cxn ang="0">
                  <a:pos x="68" y="84"/>
                </a:cxn>
                <a:cxn ang="0">
                  <a:pos x="68" y="94"/>
                </a:cxn>
                <a:cxn ang="0">
                  <a:pos x="68" y="131"/>
                </a:cxn>
                <a:cxn ang="0">
                  <a:pos x="111" y="131"/>
                </a:cxn>
                <a:cxn ang="0">
                  <a:pos x="111" y="164"/>
                </a:cxn>
                <a:cxn ang="0">
                  <a:pos x="68" y="164"/>
                </a:cxn>
                <a:cxn ang="0">
                  <a:pos x="68" y="442"/>
                </a:cxn>
                <a:cxn ang="0">
                  <a:pos x="34" y="442"/>
                </a:cxn>
                <a:cxn ang="0">
                  <a:pos x="34" y="442"/>
                </a:cxn>
              </a:cxnLst>
              <a:rect l="0" t="0" r="r" b="b"/>
              <a:pathLst>
                <a:path w="130" h="443">
                  <a:moveTo>
                    <a:pt x="34" y="442"/>
                  </a:moveTo>
                  <a:lnTo>
                    <a:pt x="34" y="164"/>
                  </a:lnTo>
                  <a:lnTo>
                    <a:pt x="0" y="164"/>
                  </a:lnTo>
                  <a:lnTo>
                    <a:pt x="0" y="131"/>
                  </a:lnTo>
                  <a:lnTo>
                    <a:pt x="34" y="131"/>
                  </a:lnTo>
                  <a:lnTo>
                    <a:pt x="34" y="94"/>
                  </a:lnTo>
                  <a:lnTo>
                    <a:pt x="34" y="84"/>
                  </a:lnTo>
                  <a:lnTo>
                    <a:pt x="34" y="70"/>
                  </a:lnTo>
                  <a:lnTo>
                    <a:pt x="34" y="56"/>
                  </a:lnTo>
                  <a:lnTo>
                    <a:pt x="34" y="47"/>
                  </a:lnTo>
                  <a:lnTo>
                    <a:pt x="34" y="32"/>
                  </a:lnTo>
                  <a:lnTo>
                    <a:pt x="43" y="32"/>
                  </a:lnTo>
                  <a:lnTo>
                    <a:pt x="43" y="23"/>
                  </a:lnTo>
                  <a:lnTo>
                    <a:pt x="51" y="23"/>
                  </a:lnTo>
                  <a:lnTo>
                    <a:pt x="51" y="9"/>
                  </a:lnTo>
                  <a:lnTo>
                    <a:pt x="60" y="9"/>
                  </a:lnTo>
                  <a:lnTo>
                    <a:pt x="68" y="9"/>
                  </a:lnTo>
                  <a:lnTo>
                    <a:pt x="68" y="0"/>
                  </a:lnTo>
                  <a:lnTo>
                    <a:pt x="77" y="0"/>
                  </a:lnTo>
                  <a:lnTo>
                    <a:pt x="86" y="0"/>
                  </a:lnTo>
                  <a:lnTo>
                    <a:pt x="94" y="0"/>
                  </a:lnTo>
                  <a:lnTo>
                    <a:pt x="103" y="0"/>
                  </a:lnTo>
                  <a:lnTo>
                    <a:pt x="111" y="0"/>
                  </a:lnTo>
                  <a:lnTo>
                    <a:pt x="120" y="0"/>
                  </a:lnTo>
                  <a:lnTo>
                    <a:pt x="120" y="9"/>
                  </a:lnTo>
                  <a:lnTo>
                    <a:pt x="129" y="9"/>
                  </a:lnTo>
                  <a:lnTo>
                    <a:pt x="120" y="47"/>
                  </a:lnTo>
                  <a:lnTo>
                    <a:pt x="111" y="47"/>
                  </a:lnTo>
                  <a:lnTo>
                    <a:pt x="103" y="47"/>
                  </a:lnTo>
                  <a:lnTo>
                    <a:pt x="94" y="47"/>
                  </a:lnTo>
                  <a:lnTo>
                    <a:pt x="86" y="47"/>
                  </a:lnTo>
                  <a:lnTo>
                    <a:pt x="86" y="56"/>
                  </a:lnTo>
                  <a:lnTo>
                    <a:pt x="77" y="56"/>
                  </a:lnTo>
                  <a:lnTo>
                    <a:pt x="68" y="56"/>
                  </a:lnTo>
                  <a:lnTo>
                    <a:pt x="68" y="70"/>
                  </a:lnTo>
                  <a:lnTo>
                    <a:pt x="68" y="84"/>
                  </a:lnTo>
                  <a:lnTo>
                    <a:pt x="68" y="94"/>
                  </a:lnTo>
                  <a:lnTo>
                    <a:pt x="68" y="131"/>
                  </a:lnTo>
                  <a:lnTo>
                    <a:pt x="111" y="131"/>
                  </a:lnTo>
                  <a:lnTo>
                    <a:pt x="111" y="164"/>
                  </a:lnTo>
                  <a:lnTo>
                    <a:pt x="68" y="164"/>
                  </a:lnTo>
                  <a:lnTo>
                    <a:pt x="68" y="442"/>
                  </a:lnTo>
                  <a:lnTo>
                    <a:pt x="34" y="442"/>
                  </a:lnTo>
                  <a:lnTo>
                    <a:pt x="34" y="442"/>
                  </a:lnTo>
                </a:path>
              </a:pathLst>
            </a:custGeom>
            <a:solidFill>
              <a:srgbClr val="000000"/>
            </a:solidFill>
            <a:ln w="9525">
              <a:noFill/>
              <a:round/>
              <a:headEnd/>
              <a:tailEnd/>
            </a:ln>
          </p:spPr>
          <p:txBody>
            <a:bodyPr wrap="none" anchor="ctr"/>
            <a:lstStyle/>
            <a:p>
              <a:endParaRPr lang="en-US"/>
            </a:p>
          </p:txBody>
        </p:sp>
        <p:sp>
          <p:nvSpPr>
            <p:cNvPr id="42" name="Freeform 52"/>
            <p:cNvSpPr>
              <a:spLocks noChangeArrowheads="1"/>
            </p:cNvSpPr>
            <p:nvPr/>
          </p:nvSpPr>
          <p:spPr bwMode="auto">
            <a:xfrm>
              <a:off x="3378200" y="2757488"/>
              <a:ext cx="69850" cy="115887"/>
            </a:xfrm>
            <a:custGeom>
              <a:avLst/>
              <a:gdLst/>
              <a:ahLst/>
              <a:cxnLst>
                <a:cxn ang="0">
                  <a:pos x="186" y="224"/>
                </a:cxn>
                <a:cxn ang="0">
                  <a:pos x="178" y="248"/>
                </a:cxn>
                <a:cxn ang="0">
                  <a:pos x="169" y="271"/>
                </a:cxn>
                <a:cxn ang="0">
                  <a:pos x="161" y="299"/>
                </a:cxn>
                <a:cxn ang="0">
                  <a:pos x="144" y="308"/>
                </a:cxn>
                <a:cxn ang="0">
                  <a:pos x="127" y="323"/>
                </a:cxn>
                <a:cxn ang="0">
                  <a:pos x="101" y="323"/>
                </a:cxn>
                <a:cxn ang="0">
                  <a:pos x="76" y="323"/>
                </a:cxn>
                <a:cxn ang="0">
                  <a:pos x="50" y="308"/>
                </a:cxn>
                <a:cxn ang="0">
                  <a:pos x="33" y="299"/>
                </a:cxn>
                <a:cxn ang="0">
                  <a:pos x="25" y="271"/>
                </a:cxn>
                <a:cxn ang="0">
                  <a:pos x="16" y="248"/>
                </a:cxn>
                <a:cxn ang="0">
                  <a:pos x="8" y="224"/>
                </a:cxn>
                <a:cxn ang="0">
                  <a:pos x="0" y="191"/>
                </a:cxn>
                <a:cxn ang="0">
                  <a:pos x="0" y="154"/>
                </a:cxn>
                <a:cxn ang="0">
                  <a:pos x="0" y="117"/>
                </a:cxn>
                <a:cxn ang="0">
                  <a:pos x="8" y="93"/>
                </a:cxn>
                <a:cxn ang="0">
                  <a:pos x="16" y="70"/>
                </a:cxn>
                <a:cxn ang="0">
                  <a:pos x="25" y="37"/>
                </a:cxn>
                <a:cxn ang="0">
                  <a:pos x="42" y="23"/>
                </a:cxn>
                <a:cxn ang="0">
                  <a:pos x="59" y="14"/>
                </a:cxn>
                <a:cxn ang="0">
                  <a:pos x="76" y="0"/>
                </a:cxn>
                <a:cxn ang="0">
                  <a:pos x="101" y="0"/>
                </a:cxn>
                <a:cxn ang="0">
                  <a:pos x="127" y="0"/>
                </a:cxn>
                <a:cxn ang="0">
                  <a:pos x="144" y="14"/>
                </a:cxn>
                <a:cxn ang="0">
                  <a:pos x="161" y="23"/>
                </a:cxn>
                <a:cxn ang="0">
                  <a:pos x="169" y="46"/>
                </a:cxn>
                <a:cxn ang="0">
                  <a:pos x="178" y="70"/>
                </a:cxn>
                <a:cxn ang="0">
                  <a:pos x="186" y="93"/>
                </a:cxn>
                <a:cxn ang="0">
                  <a:pos x="144" y="84"/>
                </a:cxn>
                <a:cxn ang="0">
                  <a:pos x="135" y="60"/>
                </a:cxn>
                <a:cxn ang="0">
                  <a:pos x="118" y="46"/>
                </a:cxn>
                <a:cxn ang="0">
                  <a:pos x="93" y="46"/>
                </a:cxn>
                <a:cxn ang="0">
                  <a:pos x="76" y="60"/>
                </a:cxn>
                <a:cxn ang="0">
                  <a:pos x="59" y="70"/>
                </a:cxn>
                <a:cxn ang="0">
                  <a:pos x="50" y="93"/>
                </a:cxn>
                <a:cxn ang="0">
                  <a:pos x="42" y="117"/>
                </a:cxn>
                <a:cxn ang="0">
                  <a:pos x="42" y="154"/>
                </a:cxn>
                <a:cxn ang="0">
                  <a:pos x="42" y="191"/>
                </a:cxn>
                <a:cxn ang="0">
                  <a:pos x="42" y="224"/>
                </a:cxn>
                <a:cxn ang="0">
                  <a:pos x="59" y="248"/>
                </a:cxn>
                <a:cxn ang="0">
                  <a:pos x="67" y="271"/>
                </a:cxn>
                <a:cxn ang="0">
                  <a:pos x="84" y="285"/>
                </a:cxn>
                <a:cxn ang="0">
                  <a:pos x="110" y="285"/>
                </a:cxn>
                <a:cxn ang="0">
                  <a:pos x="127" y="271"/>
                </a:cxn>
                <a:cxn ang="0">
                  <a:pos x="144" y="248"/>
                </a:cxn>
                <a:cxn ang="0">
                  <a:pos x="152" y="224"/>
                </a:cxn>
                <a:cxn ang="0">
                  <a:pos x="152" y="201"/>
                </a:cxn>
              </a:cxnLst>
              <a:rect l="0" t="0" r="r" b="b"/>
              <a:pathLst>
                <a:path w="196" h="324">
                  <a:moveTo>
                    <a:pt x="152" y="201"/>
                  </a:moveTo>
                  <a:lnTo>
                    <a:pt x="195" y="215"/>
                  </a:lnTo>
                  <a:lnTo>
                    <a:pt x="186" y="224"/>
                  </a:lnTo>
                  <a:lnTo>
                    <a:pt x="186" y="238"/>
                  </a:lnTo>
                  <a:lnTo>
                    <a:pt x="186" y="248"/>
                  </a:lnTo>
                  <a:lnTo>
                    <a:pt x="178" y="248"/>
                  </a:lnTo>
                  <a:lnTo>
                    <a:pt x="178" y="262"/>
                  </a:lnTo>
                  <a:lnTo>
                    <a:pt x="178" y="271"/>
                  </a:lnTo>
                  <a:lnTo>
                    <a:pt x="169" y="271"/>
                  </a:lnTo>
                  <a:lnTo>
                    <a:pt x="169" y="285"/>
                  </a:lnTo>
                  <a:lnTo>
                    <a:pt x="161" y="285"/>
                  </a:lnTo>
                  <a:lnTo>
                    <a:pt x="161" y="299"/>
                  </a:lnTo>
                  <a:lnTo>
                    <a:pt x="152" y="299"/>
                  </a:lnTo>
                  <a:lnTo>
                    <a:pt x="152" y="308"/>
                  </a:lnTo>
                  <a:lnTo>
                    <a:pt x="144" y="308"/>
                  </a:lnTo>
                  <a:lnTo>
                    <a:pt x="135" y="308"/>
                  </a:lnTo>
                  <a:lnTo>
                    <a:pt x="135" y="323"/>
                  </a:lnTo>
                  <a:lnTo>
                    <a:pt x="127" y="323"/>
                  </a:lnTo>
                  <a:lnTo>
                    <a:pt x="118" y="323"/>
                  </a:lnTo>
                  <a:lnTo>
                    <a:pt x="110" y="323"/>
                  </a:lnTo>
                  <a:lnTo>
                    <a:pt x="101" y="323"/>
                  </a:lnTo>
                  <a:lnTo>
                    <a:pt x="93" y="323"/>
                  </a:lnTo>
                  <a:lnTo>
                    <a:pt x="84" y="323"/>
                  </a:lnTo>
                  <a:lnTo>
                    <a:pt x="76" y="323"/>
                  </a:lnTo>
                  <a:lnTo>
                    <a:pt x="67" y="323"/>
                  </a:lnTo>
                  <a:lnTo>
                    <a:pt x="59" y="308"/>
                  </a:lnTo>
                  <a:lnTo>
                    <a:pt x="50" y="308"/>
                  </a:lnTo>
                  <a:lnTo>
                    <a:pt x="42" y="308"/>
                  </a:lnTo>
                  <a:lnTo>
                    <a:pt x="42" y="299"/>
                  </a:lnTo>
                  <a:lnTo>
                    <a:pt x="33" y="299"/>
                  </a:lnTo>
                  <a:lnTo>
                    <a:pt x="33" y="285"/>
                  </a:lnTo>
                  <a:lnTo>
                    <a:pt x="25" y="285"/>
                  </a:lnTo>
                  <a:lnTo>
                    <a:pt x="25" y="271"/>
                  </a:lnTo>
                  <a:lnTo>
                    <a:pt x="16" y="271"/>
                  </a:lnTo>
                  <a:lnTo>
                    <a:pt x="16" y="262"/>
                  </a:lnTo>
                  <a:lnTo>
                    <a:pt x="16" y="248"/>
                  </a:lnTo>
                  <a:lnTo>
                    <a:pt x="8" y="248"/>
                  </a:lnTo>
                  <a:lnTo>
                    <a:pt x="8" y="238"/>
                  </a:lnTo>
                  <a:lnTo>
                    <a:pt x="8" y="224"/>
                  </a:lnTo>
                  <a:lnTo>
                    <a:pt x="0" y="215"/>
                  </a:lnTo>
                  <a:lnTo>
                    <a:pt x="0" y="201"/>
                  </a:lnTo>
                  <a:lnTo>
                    <a:pt x="0" y="191"/>
                  </a:lnTo>
                  <a:lnTo>
                    <a:pt x="0" y="177"/>
                  </a:lnTo>
                  <a:lnTo>
                    <a:pt x="0" y="168"/>
                  </a:lnTo>
                  <a:lnTo>
                    <a:pt x="0" y="154"/>
                  </a:lnTo>
                  <a:lnTo>
                    <a:pt x="0" y="145"/>
                  </a:lnTo>
                  <a:lnTo>
                    <a:pt x="0" y="131"/>
                  </a:lnTo>
                  <a:lnTo>
                    <a:pt x="0" y="117"/>
                  </a:lnTo>
                  <a:lnTo>
                    <a:pt x="0" y="107"/>
                  </a:lnTo>
                  <a:lnTo>
                    <a:pt x="8" y="107"/>
                  </a:lnTo>
                  <a:lnTo>
                    <a:pt x="8" y="93"/>
                  </a:lnTo>
                  <a:lnTo>
                    <a:pt x="8" y="84"/>
                  </a:lnTo>
                  <a:lnTo>
                    <a:pt x="8" y="70"/>
                  </a:lnTo>
                  <a:lnTo>
                    <a:pt x="16" y="70"/>
                  </a:lnTo>
                  <a:lnTo>
                    <a:pt x="16" y="60"/>
                  </a:lnTo>
                  <a:lnTo>
                    <a:pt x="25" y="46"/>
                  </a:lnTo>
                  <a:lnTo>
                    <a:pt x="25" y="37"/>
                  </a:lnTo>
                  <a:lnTo>
                    <a:pt x="33" y="37"/>
                  </a:lnTo>
                  <a:lnTo>
                    <a:pt x="33" y="23"/>
                  </a:lnTo>
                  <a:lnTo>
                    <a:pt x="42" y="23"/>
                  </a:lnTo>
                  <a:lnTo>
                    <a:pt x="50" y="23"/>
                  </a:lnTo>
                  <a:lnTo>
                    <a:pt x="50" y="14"/>
                  </a:lnTo>
                  <a:lnTo>
                    <a:pt x="59" y="14"/>
                  </a:lnTo>
                  <a:lnTo>
                    <a:pt x="67" y="14"/>
                  </a:lnTo>
                  <a:lnTo>
                    <a:pt x="76" y="14"/>
                  </a:lnTo>
                  <a:lnTo>
                    <a:pt x="76" y="0"/>
                  </a:lnTo>
                  <a:lnTo>
                    <a:pt x="84" y="0"/>
                  </a:lnTo>
                  <a:lnTo>
                    <a:pt x="93" y="0"/>
                  </a:lnTo>
                  <a:lnTo>
                    <a:pt x="101" y="0"/>
                  </a:lnTo>
                  <a:lnTo>
                    <a:pt x="110" y="0"/>
                  </a:lnTo>
                  <a:lnTo>
                    <a:pt x="118" y="0"/>
                  </a:lnTo>
                  <a:lnTo>
                    <a:pt x="127" y="0"/>
                  </a:lnTo>
                  <a:lnTo>
                    <a:pt x="127" y="14"/>
                  </a:lnTo>
                  <a:lnTo>
                    <a:pt x="135" y="14"/>
                  </a:lnTo>
                  <a:lnTo>
                    <a:pt x="144" y="14"/>
                  </a:lnTo>
                  <a:lnTo>
                    <a:pt x="152" y="14"/>
                  </a:lnTo>
                  <a:lnTo>
                    <a:pt x="152" y="23"/>
                  </a:lnTo>
                  <a:lnTo>
                    <a:pt x="161" y="23"/>
                  </a:lnTo>
                  <a:lnTo>
                    <a:pt x="161" y="37"/>
                  </a:lnTo>
                  <a:lnTo>
                    <a:pt x="169" y="37"/>
                  </a:lnTo>
                  <a:lnTo>
                    <a:pt x="169" y="46"/>
                  </a:lnTo>
                  <a:lnTo>
                    <a:pt x="178" y="46"/>
                  </a:lnTo>
                  <a:lnTo>
                    <a:pt x="178" y="60"/>
                  </a:lnTo>
                  <a:lnTo>
                    <a:pt x="178" y="70"/>
                  </a:lnTo>
                  <a:lnTo>
                    <a:pt x="186" y="70"/>
                  </a:lnTo>
                  <a:lnTo>
                    <a:pt x="186" y="84"/>
                  </a:lnTo>
                  <a:lnTo>
                    <a:pt x="186" y="93"/>
                  </a:lnTo>
                  <a:lnTo>
                    <a:pt x="152" y="107"/>
                  </a:lnTo>
                  <a:lnTo>
                    <a:pt x="152" y="93"/>
                  </a:lnTo>
                  <a:lnTo>
                    <a:pt x="144" y="84"/>
                  </a:lnTo>
                  <a:lnTo>
                    <a:pt x="144" y="70"/>
                  </a:lnTo>
                  <a:lnTo>
                    <a:pt x="135" y="70"/>
                  </a:lnTo>
                  <a:lnTo>
                    <a:pt x="135" y="60"/>
                  </a:lnTo>
                  <a:lnTo>
                    <a:pt x="127" y="60"/>
                  </a:lnTo>
                  <a:lnTo>
                    <a:pt x="127" y="46"/>
                  </a:lnTo>
                  <a:lnTo>
                    <a:pt x="118" y="46"/>
                  </a:lnTo>
                  <a:lnTo>
                    <a:pt x="110" y="46"/>
                  </a:lnTo>
                  <a:lnTo>
                    <a:pt x="101" y="46"/>
                  </a:lnTo>
                  <a:lnTo>
                    <a:pt x="93" y="46"/>
                  </a:lnTo>
                  <a:lnTo>
                    <a:pt x="84" y="46"/>
                  </a:lnTo>
                  <a:lnTo>
                    <a:pt x="76" y="46"/>
                  </a:lnTo>
                  <a:lnTo>
                    <a:pt x="76" y="60"/>
                  </a:lnTo>
                  <a:lnTo>
                    <a:pt x="67" y="60"/>
                  </a:lnTo>
                  <a:lnTo>
                    <a:pt x="59" y="60"/>
                  </a:lnTo>
                  <a:lnTo>
                    <a:pt x="59" y="70"/>
                  </a:lnTo>
                  <a:lnTo>
                    <a:pt x="50" y="70"/>
                  </a:lnTo>
                  <a:lnTo>
                    <a:pt x="50" y="84"/>
                  </a:lnTo>
                  <a:lnTo>
                    <a:pt x="50" y="93"/>
                  </a:lnTo>
                  <a:lnTo>
                    <a:pt x="42" y="93"/>
                  </a:lnTo>
                  <a:lnTo>
                    <a:pt x="42" y="107"/>
                  </a:lnTo>
                  <a:lnTo>
                    <a:pt x="42" y="117"/>
                  </a:lnTo>
                  <a:lnTo>
                    <a:pt x="42" y="131"/>
                  </a:lnTo>
                  <a:lnTo>
                    <a:pt x="42" y="145"/>
                  </a:lnTo>
                  <a:lnTo>
                    <a:pt x="42" y="154"/>
                  </a:lnTo>
                  <a:lnTo>
                    <a:pt x="42" y="168"/>
                  </a:lnTo>
                  <a:lnTo>
                    <a:pt x="42" y="177"/>
                  </a:lnTo>
                  <a:lnTo>
                    <a:pt x="42" y="191"/>
                  </a:lnTo>
                  <a:lnTo>
                    <a:pt x="42" y="201"/>
                  </a:lnTo>
                  <a:lnTo>
                    <a:pt x="42" y="215"/>
                  </a:lnTo>
                  <a:lnTo>
                    <a:pt x="42" y="224"/>
                  </a:lnTo>
                  <a:lnTo>
                    <a:pt x="50" y="238"/>
                  </a:lnTo>
                  <a:lnTo>
                    <a:pt x="50" y="248"/>
                  </a:lnTo>
                  <a:lnTo>
                    <a:pt x="59" y="248"/>
                  </a:lnTo>
                  <a:lnTo>
                    <a:pt x="59" y="262"/>
                  </a:lnTo>
                  <a:lnTo>
                    <a:pt x="67" y="262"/>
                  </a:lnTo>
                  <a:lnTo>
                    <a:pt x="67" y="271"/>
                  </a:lnTo>
                  <a:lnTo>
                    <a:pt x="76" y="271"/>
                  </a:lnTo>
                  <a:lnTo>
                    <a:pt x="84" y="271"/>
                  </a:lnTo>
                  <a:lnTo>
                    <a:pt x="84" y="285"/>
                  </a:lnTo>
                  <a:lnTo>
                    <a:pt x="93" y="285"/>
                  </a:lnTo>
                  <a:lnTo>
                    <a:pt x="101" y="285"/>
                  </a:lnTo>
                  <a:lnTo>
                    <a:pt x="110" y="285"/>
                  </a:lnTo>
                  <a:lnTo>
                    <a:pt x="110" y="271"/>
                  </a:lnTo>
                  <a:lnTo>
                    <a:pt x="118" y="271"/>
                  </a:lnTo>
                  <a:lnTo>
                    <a:pt x="127" y="271"/>
                  </a:lnTo>
                  <a:lnTo>
                    <a:pt x="135" y="262"/>
                  </a:lnTo>
                  <a:lnTo>
                    <a:pt x="144" y="262"/>
                  </a:lnTo>
                  <a:lnTo>
                    <a:pt x="144" y="248"/>
                  </a:lnTo>
                  <a:lnTo>
                    <a:pt x="144" y="238"/>
                  </a:lnTo>
                  <a:lnTo>
                    <a:pt x="152" y="238"/>
                  </a:lnTo>
                  <a:lnTo>
                    <a:pt x="152" y="224"/>
                  </a:lnTo>
                  <a:lnTo>
                    <a:pt x="152" y="215"/>
                  </a:lnTo>
                  <a:lnTo>
                    <a:pt x="152" y="201"/>
                  </a:lnTo>
                  <a:lnTo>
                    <a:pt x="152" y="201"/>
                  </a:lnTo>
                </a:path>
              </a:pathLst>
            </a:custGeom>
            <a:solidFill>
              <a:srgbClr val="000000"/>
            </a:solidFill>
            <a:ln w="9525">
              <a:noFill/>
              <a:round/>
              <a:headEnd/>
              <a:tailEnd/>
            </a:ln>
          </p:spPr>
          <p:txBody>
            <a:bodyPr wrap="none" anchor="ctr"/>
            <a:lstStyle/>
            <a:p>
              <a:endParaRPr lang="en-US"/>
            </a:p>
          </p:txBody>
        </p:sp>
        <p:sp>
          <p:nvSpPr>
            <p:cNvPr id="43" name="Freeform 53"/>
            <p:cNvSpPr>
              <a:spLocks noChangeArrowheads="1"/>
            </p:cNvSpPr>
            <p:nvPr/>
          </p:nvSpPr>
          <p:spPr bwMode="auto">
            <a:xfrm>
              <a:off x="3451225" y="2722563"/>
              <a:ext cx="38100" cy="150812"/>
            </a:xfrm>
            <a:custGeom>
              <a:avLst/>
              <a:gdLst/>
              <a:ahLst/>
              <a:cxnLst>
                <a:cxn ang="0">
                  <a:pos x="98" y="368"/>
                </a:cxn>
                <a:cxn ang="0">
                  <a:pos x="107" y="420"/>
                </a:cxn>
                <a:cxn ang="0">
                  <a:pos x="98" y="420"/>
                </a:cxn>
                <a:cxn ang="0">
                  <a:pos x="89" y="420"/>
                </a:cxn>
                <a:cxn ang="0">
                  <a:pos x="81" y="420"/>
                </a:cxn>
                <a:cxn ang="0">
                  <a:pos x="72" y="420"/>
                </a:cxn>
                <a:cxn ang="0">
                  <a:pos x="64" y="420"/>
                </a:cxn>
                <a:cxn ang="0">
                  <a:pos x="55" y="420"/>
                </a:cxn>
                <a:cxn ang="0">
                  <a:pos x="51" y="420"/>
                </a:cxn>
                <a:cxn ang="0">
                  <a:pos x="51" y="405"/>
                </a:cxn>
                <a:cxn ang="0">
                  <a:pos x="42" y="405"/>
                </a:cxn>
                <a:cxn ang="0">
                  <a:pos x="42" y="396"/>
                </a:cxn>
                <a:cxn ang="0">
                  <a:pos x="34" y="396"/>
                </a:cxn>
                <a:cxn ang="0">
                  <a:pos x="34" y="382"/>
                </a:cxn>
                <a:cxn ang="0">
                  <a:pos x="25" y="368"/>
                </a:cxn>
                <a:cxn ang="0">
                  <a:pos x="25" y="358"/>
                </a:cxn>
                <a:cxn ang="0">
                  <a:pos x="25" y="344"/>
                </a:cxn>
                <a:cxn ang="0">
                  <a:pos x="25" y="335"/>
                </a:cxn>
                <a:cxn ang="0">
                  <a:pos x="25" y="320"/>
                </a:cxn>
                <a:cxn ang="0">
                  <a:pos x="25" y="141"/>
                </a:cxn>
                <a:cxn ang="0">
                  <a:pos x="0" y="141"/>
                </a:cxn>
                <a:cxn ang="0">
                  <a:pos x="0" y="108"/>
                </a:cxn>
                <a:cxn ang="0">
                  <a:pos x="25" y="108"/>
                </a:cxn>
                <a:cxn ang="0">
                  <a:pos x="25" y="23"/>
                </a:cxn>
                <a:cxn ang="0">
                  <a:pos x="64" y="0"/>
                </a:cxn>
                <a:cxn ang="0">
                  <a:pos x="64" y="108"/>
                </a:cxn>
                <a:cxn ang="0">
                  <a:pos x="98" y="108"/>
                </a:cxn>
                <a:cxn ang="0">
                  <a:pos x="98" y="141"/>
                </a:cxn>
                <a:cxn ang="0">
                  <a:pos x="64" y="141"/>
                </a:cxn>
                <a:cxn ang="0">
                  <a:pos x="64" y="320"/>
                </a:cxn>
                <a:cxn ang="0">
                  <a:pos x="64" y="335"/>
                </a:cxn>
                <a:cxn ang="0">
                  <a:pos x="64" y="344"/>
                </a:cxn>
                <a:cxn ang="0">
                  <a:pos x="64" y="358"/>
                </a:cxn>
                <a:cxn ang="0">
                  <a:pos x="64" y="368"/>
                </a:cxn>
                <a:cxn ang="0">
                  <a:pos x="72" y="368"/>
                </a:cxn>
                <a:cxn ang="0">
                  <a:pos x="81" y="368"/>
                </a:cxn>
                <a:cxn ang="0">
                  <a:pos x="89" y="368"/>
                </a:cxn>
                <a:cxn ang="0">
                  <a:pos x="98" y="368"/>
                </a:cxn>
                <a:cxn ang="0">
                  <a:pos x="98" y="368"/>
                </a:cxn>
              </a:cxnLst>
              <a:rect l="0" t="0" r="r" b="b"/>
              <a:pathLst>
                <a:path w="108" h="421">
                  <a:moveTo>
                    <a:pt x="98" y="368"/>
                  </a:moveTo>
                  <a:lnTo>
                    <a:pt x="107" y="420"/>
                  </a:lnTo>
                  <a:lnTo>
                    <a:pt x="98" y="420"/>
                  </a:lnTo>
                  <a:lnTo>
                    <a:pt x="89" y="420"/>
                  </a:lnTo>
                  <a:lnTo>
                    <a:pt x="81" y="420"/>
                  </a:lnTo>
                  <a:lnTo>
                    <a:pt x="72" y="420"/>
                  </a:lnTo>
                  <a:lnTo>
                    <a:pt x="64" y="420"/>
                  </a:lnTo>
                  <a:lnTo>
                    <a:pt x="55" y="420"/>
                  </a:lnTo>
                  <a:lnTo>
                    <a:pt x="51" y="420"/>
                  </a:lnTo>
                  <a:lnTo>
                    <a:pt x="51" y="405"/>
                  </a:lnTo>
                  <a:lnTo>
                    <a:pt x="42" y="405"/>
                  </a:lnTo>
                  <a:lnTo>
                    <a:pt x="42" y="396"/>
                  </a:lnTo>
                  <a:lnTo>
                    <a:pt x="34" y="396"/>
                  </a:lnTo>
                  <a:lnTo>
                    <a:pt x="34" y="382"/>
                  </a:lnTo>
                  <a:lnTo>
                    <a:pt x="25" y="368"/>
                  </a:lnTo>
                  <a:lnTo>
                    <a:pt x="25" y="358"/>
                  </a:lnTo>
                  <a:lnTo>
                    <a:pt x="25" y="344"/>
                  </a:lnTo>
                  <a:lnTo>
                    <a:pt x="25" y="335"/>
                  </a:lnTo>
                  <a:lnTo>
                    <a:pt x="25" y="320"/>
                  </a:lnTo>
                  <a:lnTo>
                    <a:pt x="25" y="141"/>
                  </a:lnTo>
                  <a:lnTo>
                    <a:pt x="0" y="141"/>
                  </a:lnTo>
                  <a:lnTo>
                    <a:pt x="0" y="108"/>
                  </a:lnTo>
                  <a:lnTo>
                    <a:pt x="25" y="108"/>
                  </a:lnTo>
                  <a:lnTo>
                    <a:pt x="25" y="23"/>
                  </a:lnTo>
                  <a:lnTo>
                    <a:pt x="64" y="0"/>
                  </a:lnTo>
                  <a:lnTo>
                    <a:pt x="64" y="108"/>
                  </a:lnTo>
                  <a:lnTo>
                    <a:pt x="98" y="108"/>
                  </a:lnTo>
                  <a:lnTo>
                    <a:pt x="98" y="141"/>
                  </a:lnTo>
                  <a:lnTo>
                    <a:pt x="64" y="141"/>
                  </a:lnTo>
                  <a:lnTo>
                    <a:pt x="64" y="320"/>
                  </a:lnTo>
                  <a:lnTo>
                    <a:pt x="64" y="335"/>
                  </a:lnTo>
                  <a:lnTo>
                    <a:pt x="64" y="344"/>
                  </a:lnTo>
                  <a:lnTo>
                    <a:pt x="64" y="358"/>
                  </a:lnTo>
                  <a:lnTo>
                    <a:pt x="64" y="368"/>
                  </a:lnTo>
                  <a:lnTo>
                    <a:pt x="72" y="368"/>
                  </a:lnTo>
                  <a:lnTo>
                    <a:pt x="81" y="368"/>
                  </a:lnTo>
                  <a:lnTo>
                    <a:pt x="89" y="368"/>
                  </a:lnTo>
                  <a:lnTo>
                    <a:pt x="98" y="368"/>
                  </a:lnTo>
                  <a:lnTo>
                    <a:pt x="98" y="368"/>
                  </a:lnTo>
                </a:path>
              </a:pathLst>
            </a:custGeom>
            <a:solidFill>
              <a:srgbClr val="000000"/>
            </a:solidFill>
            <a:ln w="9525">
              <a:noFill/>
              <a:round/>
              <a:headEnd/>
              <a:tailEnd/>
            </a:ln>
          </p:spPr>
          <p:txBody>
            <a:bodyPr wrap="none" anchor="ctr"/>
            <a:lstStyle/>
            <a:p>
              <a:endParaRPr lang="en-US"/>
            </a:p>
          </p:txBody>
        </p:sp>
        <p:sp>
          <p:nvSpPr>
            <p:cNvPr id="44" name="Freeform 54"/>
            <p:cNvSpPr>
              <a:spLocks noChangeArrowheads="1"/>
            </p:cNvSpPr>
            <p:nvPr/>
          </p:nvSpPr>
          <p:spPr bwMode="auto">
            <a:xfrm>
              <a:off x="3505200" y="2717800"/>
              <a:ext cx="42863" cy="155575"/>
            </a:xfrm>
            <a:custGeom>
              <a:avLst/>
              <a:gdLst/>
              <a:ahLst/>
              <a:cxnLst>
                <a:cxn ang="0">
                  <a:pos x="120" y="433"/>
                </a:cxn>
                <a:cxn ang="0">
                  <a:pos x="77" y="433"/>
                </a:cxn>
                <a:cxn ang="0">
                  <a:pos x="77" y="98"/>
                </a:cxn>
                <a:cxn ang="0">
                  <a:pos x="68" y="98"/>
                </a:cxn>
                <a:cxn ang="0">
                  <a:pos x="68" y="108"/>
                </a:cxn>
                <a:cxn ang="0">
                  <a:pos x="60" y="108"/>
                </a:cxn>
                <a:cxn ang="0">
                  <a:pos x="60" y="122"/>
                </a:cxn>
                <a:cxn ang="0">
                  <a:pos x="51" y="122"/>
                </a:cxn>
                <a:cxn ang="0">
                  <a:pos x="42" y="122"/>
                </a:cxn>
                <a:cxn ang="0">
                  <a:pos x="42" y="131"/>
                </a:cxn>
                <a:cxn ang="0">
                  <a:pos x="34" y="131"/>
                </a:cxn>
                <a:cxn ang="0">
                  <a:pos x="34" y="145"/>
                </a:cxn>
                <a:cxn ang="0">
                  <a:pos x="25" y="145"/>
                </a:cxn>
                <a:cxn ang="0">
                  <a:pos x="17" y="145"/>
                </a:cxn>
                <a:cxn ang="0">
                  <a:pos x="8" y="145"/>
                </a:cxn>
                <a:cxn ang="0">
                  <a:pos x="8" y="155"/>
                </a:cxn>
                <a:cxn ang="0">
                  <a:pos x="0" y="155"/>
                </a:cxn>
                <a:cxn ang="0">
                  <a:pos x="0" y="108"/>
                </a:cxn>
                <a:cxn ang="0">
                  <a:pos x="8" y="108"/>
                </a:cxn>
                <a:cxn ang="0">
                  <a:pos x="8" y="98"/>
                </a:cxn>
                <a:cxn ang="0">
                  <a:pos x="17" y="98"/>
                </a:cxn>
                <a:cxn ang="0">
                  <a:pos x="25" y="98"/>
                </a:cxn>
                <a:cxn ang="0">
                  <a:pos x="25" y="84"/>
                </a:cxn>
                <a:cxn ang="0">
                  <a:pos x="34" y="84"/>
                </a:cxn>
                <a:cxn ang="0">
                  <a:pos x="34" y="75"/>
                </a:cxn>
                <a:cxn ang="0">
                  <a:pos x="42" y="75"/>
                </a:cxn>
                <a:cxn ang="0">
                  <a:pos x="51" y="75"/>
                </a:cxn>
                <a:cxn ang="0">
                  <a:pos x="51" y="61"/>
                </a:cxn>
                <a:cxn ang="0">
                  <a:pos x="60" y="61"/>
                </a:cxn>
                <a:cxn ang="0">
                  <a:pos x="60" y="47"/>
                </a:cxn>
                <a:cxn ang="0">
                  <a:pos x="68" y="47"/>
                </a:cxn>
                <a:cxn ang="0">
                  <a:pos x="68" y="37"/>
                </a:cxn>
                <a:cxn ang="0">
                  <a:pos x="77" y="37"/>
                </a:cxn>
                <a:cxn ang="0">
                  <a:pos x="77" y="23"/>
                </a:cxn>
                <a:cxn ang="0">
                  <a:pos x="85" y="23"/>
                </a:cxn>
                <a:cxn ang="0">
                  <a:pos x="85" y="14"/>
                </a:cxn>
                <a:cxn ang="0">
                  <a:pos x="85" y="0"/>
                </a:cxn>
                <a:cxn ang="0">
                  <a:pos x="94" y="0"/>
                </a:cxn>
                <a:cxn ang="0">
                  <a:pos x="120" y="0"/>
                </a:cxn>
                <a:cxn ang="0">
                  <a:pos x="120" y="433"/>
                </a:cxn>
                <a:cxn ang="0">
                  <a:pos x="120" y="433"/>
                </a:cxn>
              </a:cxnLst>
              <a:rect l="0" t="0" r="r" b="b"/>
              <a:pathLst>
                <a:path w="121" h="434">
                  <a:moveTo>
                    <a:pt x="120" y="433"/>
                  </a:moveTo>
                  <a:lnTo>
                    <a:pt x="77" y="433"/>
                  </a:lnTo>
                  <a:lnTo>
                    <a:pt x="77" y="98"/>
                  </a:lnTo>
                  <a:lnTo>
                    <a:pt x="68" y="98"/>
                  </a:lnTo>
                  <a:lnTo>
                    <a:pt x="68" y="108"/>
                  </a:lnTo>
                  <a:lnTo>
                    <a:pt x="60" y="108"/>
                  </a:lnTo>
                  <a:lnTo>
                    <a:pt x="60" y="122"/>
                  </a:lnTo>
                  <a:lnTo>
                    <a:pt x="51" y="122"/>
                  </a:lnTo>
                  <a:lnTo>
                    <a:pt x="42" y="122"/>
                  </a:lnTo>
                  <a:lnTo>
                    <a:pt x="42" y="131"/>
                  </a:lnTo>
                  <a:lnTo>
                    <a:pt x="34" y="131"/>
                  </a:lnTo>
                  <a:lnTo>
                    <a:pt x="34" y="145"/>
                  </a:lnTo>
                  <a:lnTo>
                    <a:pt x="25" y="145"/>
                  </a:lnTo>
                  <a:lnTo>
                    <a:pt x="17" y="145"/>
                  </a:lnTo>
                  <a:lnTo>
                    <a:pt x="8" y="145"/>
                  </a:lnTo>
                  <a:lnTo>
                    <a:pt x="8" y="155"/>
                  </a:lnTo>
                  <a:lnTo>
                    <a:pt x="0" y="155"/>
                  </a:lnTo>
                  <a:lnTo>
                    <a:pt x="0" y="108"/>
                  </a:lnTo>
                  <a:lnTo>
                    <a:pt x="8" y="108"/>
                  </a:lnTo>
                  <a:lnTo>
                    <a:pt x="8" y="98"/>
                  </a:lnTo>
                  <a:lnTo>
                    <a:pt x="17" y="98"/>
                  </a:lnTo>
                  <a:lnTo>
                    <a:pt x="25" y="98"/>
                  </a:lnTo>
                  <a:lnTo>
                    <a:pt x="25" y="84"/>
                  </a:lnTo>
                  <a:lnTo>
                    <a:pt x="34" y="84"/>
                  </a:lnTo>
                  <a:lnTo>
                    <a:pt x="34" y="75"/>
                  </a:lnTo>
                  <a:lnTo>
                    <a:pt x="42" y="75"/>
                  </a:lnTo>
                  <a:lnTo>
                    <a:pt x="51" y="75"/>
                  </a:lnTo>
                  <a:lnTo>
                    <a:pt x="51" y="61"/>
                  </a:lnTo>
                  <a:lnTo>
                    <a:pt x="60" y="61"/>
                  </a:lnTo>
                  <a:lnTo>
                    <a:pt x="60" y="47"/>
                  </a:lnTo>
                  <a:lnTo>
                    <a:pt x="68" y="47"/>
                  </a:lnTo>
                  <a:lnTo>
                    <a:pt x="68" y="37"/>
                  </a:lnTo>
                  <a:lnTo>
                    <a:pt x="77" y="37"/>
                  </a:lnTo>
                  <a:lnTo>
                    <a:pt x="77" y="23"/>
                  </a:lnTo>
                  <a:lnTo>
                    <a:pt x="85" y="23"/>
                  </a:lnTo>
                  <a:lnTo>
                    <a:pt x="85" y="14"/>
                  </a:lnTo>
                  <a:lnTo>
                    <a:pt x="85" y="0"/>
                  </a:lnTo>
                  <a:lnTo>
                    <a:pt x="94" y="0"/>
                  </a:lnTo>
                  <a:lnTo>
                    <a:pt x="120" y="0"/>
                  </a:lnTo>
                  <a:lnTo>
                    <a:pt x="120" y="433"/>
                  </a:lnTo>
                  <a:lnTo>
                    <a:pt x="120" y="433"/>
                  </a:lnTo>
                </a:path>
              </a:pathLst>
            </a:custGeom>
            <a:solidFill>
              <a:srgbClr val="000000"/>
            </a:solidFill>
            <a:ln w="9525">
              <a:noFill/>
              <a:round/>
              <a:headEnd/>
              <a:tailEnd/>
            </a:ln>
          </p:spPr>
          <p:txBody>
            <a:bodyPr wrap="none" anchor="ctr"/>
            <a:lstStyle/>
            <a:p>
              <a:endParaRPr lang="en-US"/>
            </a:p>
          </p:txBody>
        </p:sp>
        <p:sp>
          <p:nvSpPr>
            <p:cNvPr id="45" name="Freeform 55"/>
            <p:cNvSpPr>
              <a:spLocks noChangeArrowheads="1"/>
            </p:cNvSpPr>
            <p:nvPr/>
          </p:nvSpPr>
          <p:spPr bwMode="auto">
            <a:xfrm>
              <a:off x="3832225" y="2744788"/>
              <a:ext cx="73025" cy="101600"/>
            </a:xfrm>
            <a:custGeom>
              <a:avLst/>
              <a:gdLst/>
              <a:ahLst/>
              <a:cxnLst>
                <a:cxn ang="0">
                  <a:pos x="102" y="0"/>
                </a:cxn>
                <a:cxn ang="0">
                  <a:pos x="136" y="9"/>
                </a:cxn>
                <a:cxn ang="0">
                  <a:pos x="170" y="33"/>
                </a:cxn>
                <a:cxn ang="0">
                  <a:pos x="195" y="80"/>
                </a:cxn>
                <a:cxn ang="0">
                  <a:pos x="204" y="141"/>
                </a:cxn>
                <a:cxn ang="0">
                  <a:pos x="195" y="188"/>
                </a:cxn>
                <a:cxn ang="0">
                  <a:pos x="170" y="235"/>
                </a:cxn>
                <a:cxn ang="0">
                  <a:pos x="136" y="273"/>
                </a:cxn>
                <a:cxn ang="0">
                  <a:pos x="102" y="283"/>
                </a:cxn>
                <a:cxn ang="0">
                  <a:pos x="59" y="273"/>
                </a:cxn>
                <a:cxn ang="0">
                  <a:pos x="25" y="235"/>
                </a:cxn>
                <a:cxn ang="0">
                  <a:pos x="8" y="188"/>
                </a:cxn>
                <a:cxn ang="0">
                  <a:pos x="0" y="141"/>
                </a:cxn>
                <a:cxn ang="0">
                  <a:pos x="8" y="80"/>
                </a:cxn>
                <a:cxn ang="0">
                  <a:pos x="25" y="33"/>
                </a:cxn>
                <a:cxn ang="0">
                  <a:pos x="59" y="9"/>
                </a:cxn>
                <a:cxn ang="0">
                  <a:pos x="102" y="0"/>
                </a:cxn>
              </a:cxnLst>
              <a:rect l="0" t="0" r="r" b="b"/>
              <a:pathLst>
                <a:path w="205" h="284">
                  <a:moveTo>
                    <a:pt x="102" y="0"/>
                  </a:moveTo>
                  <a:lnTo>
                    <a:pt x="136" y="9"/>
                  </a:lnTo>
                  <a:lnTo>
                    <a:pt x="170" y="33"/>
                  </a:lnTo>
                  <a:lnTo>
                    <a:pt x="195" y="80"/>
                  </a:lnTo>
                  <a:lnTo>
                    <a:pt x="204" y="141"/>
                  </a:lnTo>
                  <a:lnTo>
                    <a:pt x="195" y="188"/>
                  </a:lnTo>
                  <a:lnTo>
                    <a:pt x="170" y="235"/>
                  </a:lnTo>
                  <a:lnTo>
                    <a:pt x="136" y="273"/>
                  </a:lnTo>
                  <a:lnTo>
                    <a:pt x="102" y="283"/>
                  </a:lnTo>
                  <a:lnTo>
                    <a:pt x="59" y="273"/>
                  </a:lnTo>
                  <a:lnTo>
                    <a:pt x="25" y="235"/>
                  </a:lnTo>
                  <a:lnTo>
                    <a:pt x="8" y="188"/>
                  </a:lnTo>
                  <a:lnTo>
                    <a:pt x="0" y="141"/>
                  </a:lnTo>
                  <a:lnTo>
                    <a:pt x="8" y="80"/>
                  </a:lnTo>
                  <a:lnTo>
                    <a:pt x="25" y="33"/>
                  </a:lnTo>
                  <a:lnTo>
                    <a:pt x="59" y="9"/>
                  </a:lnTo>
                  <a:lnTo>
                    <a:pt x="102" y="0"/>
                  </a:lnTo>
                </a:path>
              </a:pathLst>
            </a:custGeom>
            <a:noFill/>
            <a:ln w="9525">
              <a:solidFill>
                <a:srgbClr val="000000"/>
              </a:solidFill>
              <a:round/>
              <a:headEnd/>
              <a:tailEnd/>
            </a:ln>
          </p:spPr>
          <p:txBody>
            <a:bodyPr/>
            <a:lstStyle/>
            <a:p>
              <a:endParaRPr lang="en-US"/>
            </a:p>
          </p:txBody>
        </p:sp>
        <p:sp>
          <p:nvSpPr>
            <p:cNvPr id="46" name="Line 56"/>
            <p:cNvSpPr>
              <a:spLocks noChangeShapeType="1"/>
            </p:cNvSpPr>
            <p:nvPr/>
          </p:nvSpPr>
          <p:spPr bwMode="auto">
            <a:xfrm flipH="1">
              <a:off x="3722688" y="2795588"/>
              <a:ext cx="111125" cy="1587"/>
            </a:xfrm>
            <a:prstGeom prst="line">
              <a:avLst/>
            </a:prstGeom>
            <a:noFill/>
            <a:ln w="9525">
              <a:solidFill>
                <a:srgbClr val="000000"/>
              </a:solidFill>
              <a:round/>
              <a:headEnd/>
              <a:tailEnd/>
            </a:ln>
          </p:spPr>
          <p:txBody>
            <a:bodyPr/>
            <a:lstStyle/>
            <a:p>
              <a:endParaRPr lang="en-US"/>
            </a:p>
          </p:txBody>
        </p:sp>
        <p:sp>
          <p:nvSpPr>
            <p:cNvPr id="47" name="Freeform 57"/>
            <p:cNvSpPr>
              <a:spLocks noChangeArrowheads="1"/>
            </p:cNvSpPr>
            <p:nvPr/>
          </p:nvSpPr>
          <p:spPr bwMode="auto">
            <a:xfrm>
              <a:off x="2971800" y="2944813"/>
              <a:ext cx="73025" cy="101600"/>
            </a:xfrm>
            <a:custGeom>
              <a:avLst/>
              <a:gdLst/>
              <a:ahLst/>
              <a:cxnLst>
                <a:cxn ang="0">
                  <a:pos x="99" y="0"/>
                </a:cxn>
                <a:cxn ang="0">
                  <a:pos x="143" y="9"/>
                </a:cxn>
                <a:cxn ang="0">
                  <a:pos x="169" y="47"/>
                </a:cxn>
                <a:cxn ang="0">
                  <a:pos x="195" y="80"/>
                </a:cxn>
                <a:cxn ang="0">
                  <a:pos x="203" y="141"/>
                </a:cxn>
                <a:cxn ang="0">
                  <a:pos x="195" y="202"/>
                </a:cxn>
                <a:cxn ang="0">
                  <a:pos x="169" y="235"/>
                </a:cxn>
                <a:cxn ang="0">
                  <a:pos x="143" y="273"/>
                </a:cxn>
                <a:cxn ang="0">
                  <a:pos x="99" y="283"/>
                </a:cxn>
                <a:cxn ang="0">
                  <a:pos x="69" y="273"/>
                </a:cxn>
                <a:cxn ang="0">
                  <a:pos x="34" y="235"/>
                </a:cxn>
                <a:cxn ang="0">
                  <a:pos x="8" y="202"/>
                </a:cxn>
                <a:cxn ang="0">
                  <a:pos x="0" y="141"/>
                </a:cxn>
                <a:cxn ang="0">
                  <a:pos x="8" y="80"/>
                </a:cxn>
                <a:cxn ang="0">
                  <a:pos x="34" y="47"/>
                </a:cxn>
                <a:cxn ang="0">
                  <a:pos x="69" y="9"/>
                </a:cxn>
                <a:cxn ang="0">
                  <a:pos x="99" y="0"/>
                </a:cxn>
              </a:cxnLst>
              <a:rect l="0" t="0" r="r" b="b"/>
              <a:pathLst>
                <a:path w="204" h="284">
                  <a:moveTo>
                    <a:pt x="99" y="0"/>
                  </a:moveTo>
                  <a:lnTo>
                    <a:pt x="143" y="9"/>
                  </a:lnTo>
                  <a:lnTo>
                    <a:pt x="169" y="47"/>
                  </a:lnTo>
                  <a:lnTo>
                    <a:pt x="195" y="80"/>
                  </a:lnTo>
                  <a:lnTo>
                    <a:pt x="203" y="141"/>
                  </a:lnTo>
                  <a:lnTo>
                    <a:pt x="195" y="202"/>
                  </a:lnTo>
                  <a:lnTo>
                    <a:pt x="169" y="235"/>
                  </a:lnTo>
                  <a:lnTo>
                    <a:pt x="143" y="273"/>
                  </a:lnTo>
                  <a:lnTo>
                    <a:pt x="99" y="283"/>
                  </a:lnTo>
                  <a:lnTo>
                    <a:pt x="69" y="273"/>
                  </a:lnTo>
                  <a:lnTo>
                    <a:pt x="34" y="235"/>
                  </a:lnTo>
                  <a:lnTo>
                    <a:pt x="8" y="202"/>
                  </a:lnTo>
                  <a:lnTo>
                    <a:pt x="0" y="141"/>
                  </a:lnTo>
                  <a:lnTo>
                    <a:pt x="8" y="80"/>
                  </a:lnTo>
                  <a:lnTo>
                    <a:pt x="34" y="47"/>
                  </a:lnTo>
                  <a:lnTo>
                    <a:pt x="69" y="9"/>
                  </a:lnTo>
                  <a:lnTo>
                    <a:pt x="99" y="0"/>
                  </a:lnTo>
                </a:path>
              </a:pathLst>
            </a:custGeom>
            <a:noFill/>
            <a:ln w="9525">
              <a:solidFill>
                <a:srgbClr val="000000"/>
              </a:solidFill>
              <a:round/>
              <a:headEnd/>
              <a:tailEnd/>
            </a:ln>
          </p:spPr>
          <p:txBody>
            <a:bodyPr/>
            <a:lstStyle/>
            <a:p>
              <a:endParaRPr lang="en-US"/>
            </a:p>
          </p:txBody>
        </p:sp>
        <p:sp>
          <p:nvSpPr>
            <p:cNvPr id="48" name="Line 58"/>
            <p:cNvSpPr>
              <a:spLocks noChangeShapeType="1"/>
            </p:cNvSpPr>
            <p:nvPr/>
          </p:nvSpPr>
          <p:spPr bwMode="auto">
            <a:xfrm flipH="1">
              <a:off x="3043238" y="2995613"/>
              <a:ext cx="109537" cy="1587"/>
            </a:xfrm>
            <a:prstGeom prst="line">
              <a:avLst/>
            </a:prstGeom>
            <a:noFill/>
            <a:ln w="9525">
              <a:solidFill>
                <a:srgbClr val="000000"/>
              </a:solidFill>
              <a:round/>
              <a:headEnd/>
              <a:tailEnd/>
            </a:ln>
          </p:spPr>
          <p:txBody>
            <a:bodyPr/>
            <a:lstStyle/>
            <a:p>
              <a:endParaRPr lang="en-US"/>
            </a:p>
          </p:txBody>
        </p:sp>
        <p:sp>
          <p:nvSpPr>
            <p:cNvPr id="49" name="Freeform 59"/>
            <p:cNvSpPr>
              <a:spLocks noChangeArrowheads="1"/>
            </p:cNvSpPr>
            <p:nvPr/>
          </p:nvSpPr>
          <p:spPr bwMode="auto">
            <a:xfrm>
              <a:off x="2971800" y="2543175"/>
              <a:ext cx="73025" cy="100013"/>
            </a:xfrm>
            <a:custGeom>
              <a:avLst/>
              <a:gdLst/>
              <a:ahLst/>
              <a:cxnLst>
                <a:cxn ang="0">
                  <a:pos x="99" y="0"/>
                </a:cxn>
                <a:cxn ang="0">
                  <a:pos x="143" y="14"/>
                </a:cxn>
                <a:cxn ang="0">
                  <a:pos x="169" y="37"/>
                </a:cxn>
                <a:cxn ang="0">
                  <a:pos x="195" y="85"/>
                </a:cxn>
                <a:cxn ang="0">
                  <a:pos x="203" y="132"/>
                </a:cxn>
                <a:cxn ang="0">
                  <a:pos x="195" y="193"/>
                </a:cxn>
                <a:cxn ang="0">
                  <a:pos x="169" y="241"/>
                </a:cxn>
                <a:cxn ang="0">
                  <a:pos x="143" y="264"/>
                </a:cxn>
                <a:cxn ang="0">
                  <a:pos x="99" y="279"/>
                </a:cxn>
                <a:cxn ang="0">
                  <a:pos x="69" y="264"/>
                </a:cxn>
                <a:cxn ang="0">
                  <a:pos x="34" y="241"/>
                </a:cxn>
                <a:cxn ang="0">
                  <a:pos x="8" y="193"/>
                </a:cxn>
                <a:cxn ang="0">
                  <a:pos x="0" y="132"/>
                </a:cxn>
                <a:cxn ang="0">
                  <a:pos x="8" y="85"/>
                </a:cxn>
                <a:cxn ang="0">
                  <a:pos x="34" y="37"/>
                </a:cxn>
                <a:cxn ang="0">
                  <a:pos x="69" y="14"/>
                </a:cxn>
                <a:cxn ang="0">
                  <a:pos x="99" y="0"/>
                </a:cxn>
              </a:cxnLst>
              <a:rect l="0" t="0" r="r" b="b"/>
              <a:pathLst>
                <a:path w="204" h="280">
                  <a:moveTo>
                    <a:pt x="99" y="0"/>
                  </a:moveTo>
                  <a:lnTo>
                    <a:pt x="143" y="14"/>
                  </a:lnTo>
                  <a:lnTo>
                    <a:pt x="169" y="37"/>
                  </a:lnTo>
                  <a:lnTo>
                    <a:pt x="195" y="85"/>
                  </a:lnTo>
                  <a:lnTo>
                    <a:pt x="203" y="132"/>
                  </a:lnTo>
                  <a:lnTo>
                    <a:pt x="195" y="193"/>
                  </a:lnTo>
                  <a:lnTo>
                    <a:pt x="169" y="241"/>
                  </a:lnTo>
                  <a:lnTo>
                    <a:pt x="143" y="264"/>
                  </a:lnTo>
                  <a:lnTo>
                    <a:pt x="99" y="279"/>
                  </a:lnTo>
                  <a:lnTo>
                    <a:pt x="69" y="264"/>
                  </a:lnTo>
                  <a:lnTo>
                    <a:pt x="34" y="241"/>
                  </a:lnTo>
                  <a:lnTo>
                    <a:pt x="8" y="193"/>
                  </a:lnTo>
                  <a:lnTo>
                    <a:pt x="0" y="132"/>
                  </a:lnTo>
                  <a:lnTo>
                    <a:pt x="8" y="85"/>
                  </a:lnTo>
                  <a:lnTo>
                    <a:pt x="34" y="37"/>
                  </a:lnTo>
                  <a:lnTo>
                    <a:pt x="69" y="14"/>
                  </a:lnTo>
                  <a:lnTo>
                    <a:pt x="99" y="0"/>
                  </a:lnTo>
                </a:path>
              </a:pathLst>
            </a:custGeom>
            <a:noFill/>
            <a:ln w="9525">
              <a:solidFill>
                <a:srgbClr val="000000"/>
              </a:solidFill>
              <a:round/>
              <a:headEnd/>
              <a:tailEnd/>
            </a:ln>
          </p:spPr>
          <p:txBody>
            <a:bodyPr/>
            <a:lstStyle/>
            <a:p>
              <a:endParaRPr lang="en-US"/>
            </a:p>
          </p:txBody>
        </p:sp>
        <p:sp>
          <p:nvSpPr>
            <p:cNvPr id="50" name="Line 60"/>
            <p:cNvSpPr>
              <a:spLocks noChangeShapeType="1"/>
            </p:cNvSpPr>
            <p:nvPr/>
          </p:nvSpPr>
          <p:spPr bwMode="auto">
            <a:xfrm flipH="1">
              <a:off x="3043238" y="2590800"/>
              <a:ext cx="109537" cy="1588"/>
            </a:xfrm>
            <a:prstGeom prst="line">
              <a:avLst/>
            </a:prstGeom>
            <a:noFill/>
            <a:ln w="9525">
              <a:solidFill>
                <a:srgbClr val="000000"/>
              </a:solidFill>
              <a:round/>
              <a:headEnd/>
              <a:tailEnd/>
            </a:ln>
          </p:spPr>
          <p:txBody>
            <a:bodyPr/>
            <a:lstStyle/>
            <a:p>
              <a:endParaRPr lang="en-US"/>
            </a:p>
          </p:txBody>
        </p:sp>
        <p:sp>
          <p:nvSpPr>
            <p:cNvPr id="51" name="Freeform 61"/>
            <p:cNvSpPr>
              <a:spLocks noChangeArrowheads="1"/>
            </p:cNvSpPr>
            <p:nvPr/>
          </p:nvSpPr>
          <p:spPr bwMode="auto">
            <a:xfrm>
              <a:off x="5611813" y="3319463"/>
              <a:ext cx="46037" cy="155575"/>
            </a:xfrm>
            <a:custGeom>
              <a:avLst/>
              <a:gdLst/>
              <a:ahLst/>
              <a:cxnLst>
                <a:cxn ang="0">
                  <a:pos x="34" y="429"/>
                </a:cxn>
                <a:cxn ang="0">
                  <a:pos x="34" y="165"/>
                </a:cxn>
                <a:cxn ang="0">
                  <a:pos x="0" y="165"/>
                </a:cxn>
                <a:cxn ang="0">
                  <a:pos x="0" y="127"/>
                </a:cxn>
                <a:cxn ang="0">
                  <a:pos x="34" y="127"/>
                </a:cxn>
                <a:cxn ang="0">
                  <a:pos x="34" y="94"/>
                </a:cxn>
                <a:cxn ang="0">
                  <a:pos x="34" y="80"/>
                </a:cxn>
                <a:cxn ang="0">
                  <a:pos x="34" y="70"/>
                </a:cxn>
                <a:cxn ang="0">
                  <a:pos x="34" y="56"/>
                </a:cxn>
                <a:cxn ang="0">
                  <a:pos x="34" y="47"/>
                </a:cxn>
                <a:cxn ang="0">
                  <a:pos x="43" y="47"/>
                </a:cxn>
                <a:cxn ang="0">
                  <a:pos x="43" y="33"/>
                </a:cxn>
                <a:cxn ang="0">
                  <a:pos x="43" y="23"/>
                </a:cxn>
                <a:cxn ang="0">
                  <a:pos x="51" y="23"/>
                </a:cxn>
                <a:cxn ang="0">
                  <a:pos x="51" y="9"/>
                </a:cxn>
                <a:cxn ang="0">
                  <a:pos x="60" y="9"/>
                </a:cxn>
                <a:cxn ang="0">
                  <a:pos x="68" y="9"/>
                </a:cxn>
                <a:cxn ang="0">
                  <a:pos x="68" y="0"/>
                </a:cxn>
                <a:cxn ang="0">
                  <a:pos x="77" y="0"/>
                </a:cxn>
                <a:cxn ang="0">
                  <a:pos x="86" y="0"/>
                </a:cxn>
                <a:cxn ang="0">
                  <a:pos x="94" y="0"/>
                </a:cxn>
                <a:cxn ang="0">
                  <a:pos x="103" y="0"/>
                </a:cxn>
                <a:cxn ang="0">
                  <a:pos x="111" y="0"/>
                </a:cxn>
                <a:cxn ang="0">
                  <a:pos x="120" y="0"/>
                </a:cxn>
                <a:cxn ang="0">
                  <a:pos x="129" y="0"/>
                </a:cxn>
                <a:cxn ang="0">
                  <a:pos x="129" y="47"/>
                </a:cxn>
                <a:cxn ang="0">
                  <a:pos x="120" y="47"/>
                </a:cxn>
                <a:cxn ang="0">
                  <a:pos x="111" y="47"/>
                </a:cxn>
                <a:cxn ang="0">
                  <a:pos x="103" y="47"/>
                </a:cxn>
                <a:cxn ang="0">
                  <a:pos x="94" y="47"/>
                </a:cxn>
                <a:cxn ang="0">
                  <a:pos x="86" y="47"/>
                </a:cxn>
                <a:cxn ang="0">
                  <a:pos x="86" y="56"/>
                </a:cxn>
                <a:cxn ang="0">
                  <a:pos x="77" y="56"/>
                </a:cxn>
                <a:cxn ang="0">
                  <a:pos x="77" y="70"/>
                </a:cxn>
                <a:cxn ang="0">
                  <a:pos x="77" y="80"/>
                </a:cxn>
                <a:cxn ang="0">
                  <a:pos x="77" y="94"/>
                </a:cxn>
                <a:cxn ang="0">
                  <a:pos x="77" y="127"/>
                </a:cxn>
                <a:cxn ang="0">
                  <a:pos x="120" y="127"/>
                </a:cxn>
                <a:cxn ang="0">
                  <a:pos x="120" y="165"/>
                </a:cxn>
                <a:cxn ang="0">
                  <a:pos x="77" y="165"/>
                </a:cxn>
                <a:cxn ang="0">
                  <a:pos x="77" y="429"/>
                </a:cxn>
                <a:cxn ang="0">
                  <a:pos x="34" y="429"/>
                </a:cxn>
                <a:cxn ang="0">
                  <a:pos x="34" y="429"/>
                </a:cxn>
              </a:cxnLst>
              <a:rect l="0" t="0" r="r" b="b"/>
              <a:pathLst>
                <a:path w="130" h="430">
                  <a:moveTo>
                    <a:pt x="34" y="429"/>
                  </a:moveTo>
                  <a:lnTo>
                    <a:pt x="34" y="165"/>
                  </a:lnTo>
                  <a:lnTo>
                    <a:pt x="0" y="165"/>
                  </a:lnTo>
                  <a:lnTo>
                    <a:pt x="0" y="127"/>
                  </a:lnTo>
                  <a:lnTo>
                    <a:pt x="34" y="127"/>
                  </a:lnTo>
                  <a:lnTo>
                    <a:pt x="34" y="94"/>
                  </a:lnTo>
                  <a:lnTo>
                    <a:pt x="34" y="80"/>
                  </a:lnTo>
                  <a:lnTo>
                    <a:pt x="34" y="70"/>
                  </a:lnTo>
                  <a:lnTo>
                    <a:pt x="34" y="56"/>
                  </a:lnTo>
                  <a:lnTo>
                    <a:pt x="34" y="47"/>
                  </a:lnTo>
                  <a:lnTo>
                    <a:pt x="43" y="47"/>
                  </a:lnTo>
                  <a:lnTo>
                    <a:pt x="43" y="33"/>
                  </a:lnTo>
                  <a:lnTo>
                    <a:pt x="43" y="23"/>
                  </a:lnTo>
                  <a:lnTo>
                    <a:pt x="51" y="23"/>
                  </a:lnTo>
                  <a:lnTo>
                    <a:pt x="51" y="9"/>
                  </a:lnTo>
                  <a:lnTo>
                    <a:pt x="60" y="9"/>
                  </a:lnTo>
                  <a:lnTo>
                    <a:pt x="68" y="9"/>
                  </a:lnTo>
                  <a:lnTo>
                    <a:pt x="68" y="0"/>
                  </a:lnTo>
                  <a:lnTo>
                    <a:pt x="77" y="0"/>
                  </a:lnTo>
                  <a:lnTo>
                    <a:pt x="86" y="0"/>
                  </a:lnTo>
                  <a:lnTo>
                    <a:pt x="94" y="0"/>
                  </a:lnTo>
                  <a:lnTo>
                    <a:pt x="103" y="0"/>
                  </a:lnTo>
                  <a:lnTo>
                    <a:pt x="111" y="0"/>
                  </a:lnTo>
                  <a:lnTo>
                    <a:pt x="120" y="0"/>
                  </a:lnTo>
                  <a:lnTo>
                    <a:pt x="129" y="0"/>
                  </a:lnTo>
                  <a:lnTo>
                    <a:pt x="129" y="47"/>
                  </a:lnTo>
                  <a:lnTo>
                    <a:pt x="120" y="47"/>
                  </a:lnTo>
                  <a:lnTo>
                    <a:pt x="111" y="47"/>
                  </a:lnTo>
                  <a:lnTo>
                    <a:pt x="103" y="47"/>
                  </a:lnTo>
                  <a:lnTo>
                    <a:pt x="94" y="47"/>
                  </a:lnTo>
                  <a:lnTo>
                    <a:pt x="86" y="47"/>
                  </a:lnTo>
                  <a:lnTo>
                    <a:pt x="86" y="56"/>
                  </a:lnTo>
                  <a:lnTo>
                    <a:pt x="77" y="56"/>
                  </a:lnTo>
                  <a:lnTo>
                    <a:pt x="77" y="70"/>
                  </a:lnTo>
                  <a:lnTo>
                    <a:pt x="77" y="80"/>
                  </a:lnTo>
                  <a:lnTo>
                    <a:pt x="77" y="94"/>
                  </a:lnTo>
                  <a:lnTo>
                    <a:pt x="77" y="127"/>
                  </a:lnTo>
                  <a:lnTo>
                    <a:pt x="120" y="127"/>
                  </a:lnTo>
                  <a:lnTo>
                    <a:pt x="120" y="165"/>
                  </a:lnTo>
                  <a:lnTo>
                    <a:pt x="77" y="165"/>
                  </a:lnTo>
                  <a:lnTo>
                    <a:pt x="77" y="429"/>
                  </a:lnTo>
                  <a:lnTo>
                    <a:pt x="34" y="429"/>
                  </a:lnTo>
                  <a:lnTo>
                    <a:pt x="34" y="429"/>
                  </a:lnTo>
                </a:path>
              </a:pathLst>
            </a:custGeom>
            <a:solidFill>
              <a:srgbClr val="000000"/>
            </a:solidFill>
            <a:ln w="9525">
              <a:noFill/>
              <a:round/>
              <a:headEnd/>
              <a:tailEnd/>
            </a:ln>
          </p:spPr>
          <p:txBody>
            <a:bodyPr wrap="none" anchor="ctr"/>
            <a:lstStyle/>
            <a:p>
              <a:endParaRPr lang="en-US"/>
            </a:p>
          </p:txBody>
        </p:sp>
        <p:sp>
          <p:nvSpPr>
            <p:cNvPr id="52" name="Freeform 62"/>
            <p:cNvSpPr>
              <a:spLocks noChangeArrowheads="1"/>
            </p:cNvSpPr>
            <p:nvPr/>
          </p:nvSpPr>
          <p:spPr bwMode="auto">
            <a:xfrm>
              <a:off x="5661025" y="3362325"/>
              <a:ext cx="65088" cy="115888"/>
            </a:xfrm>
            <a:custGeom>
              <a:avLst/>
              <a:gdLst/>
              <a:ahLst/>
              <a:cxnLst>
                <a:cxn ang="0">
                  <a:pos x="182" y="225"/>
                </a:cxn>
                <a:cxn ang="0">
                  <a:pos x="173" y="262"/>
                </a:cxn>
                <a:cxn ang="0">
                  <a:pos x="156" y="286"/>
                </a:cxn>
                <a:cxn ang="0">
                  <a:pos x="139" y="309"/>
                </a:cxn>
                <a:cxn ang="0">
                  <a:pos x="122" y="319"/>
                </a:cxn>
                <a:cxn ang="0">
                  <a:pos x="97" y="319"/>
                </a:cxn>
                <a:cxn ang="0">
                  <a:pos x="71" y="319"/>
                </a:cxn>
                <a:cxn ang="0">
                  <a:pos x="46" y="309"/>
                </a:cxn>
                <a:cxn ang="0">
                  <a:pos x="29" y="295"/>
                </a:cxn>
                <a:cxn ang="0">
                  <a:pos x="21" y="272"/>
                </a:cxn>
                <a:cxn ang="0">
                  <a:pos x="4" y="248"/>
                </a:cxn>
                <a:cxn ang="0">
                  <a:pos x="0" y="215"/>
                </a:cxn>
                <a:cxn ang="0">
                  <a:pos x="0" y="178"/>
                </a:cxn>
                <a:cxn ang="0">
                  <a:pos x="0" y="140"/>
                </a:cxn>
                <a:cxn ang="0">
                  <a:pos x="0" y="107"/>
                </a:cxn>
                <a:cxn ang="0">
                  <a:pos x="4" y="84"/>
                </a:cxn>
                <a:cxn ang="0">
                  <a:pos x="12" y="60"/>
                </a:cxn>
                <a:cxn ang="0">
                  <a:pos x="21" y="37"/>
                </a:cxn>
                <a:cxn ang="0">
                  <a:pos x="38" y="23"/>
                </a:cxn>
                <a:cxn ang="0">
                  <a:pos x="55" y="9"/>
                </a:cxn>
                <a:cxn ang="0">
                  <a:pos x="71" y="0"/>
                </a:cxn>
                <a:cxn ang="0">
                  <a:pos x="97" y="0"/>
                </a:cxn>
                <a:cxn ang="0">
                  <a:pos x="122" y="0"/>
                </a:cxn>
                <a:cxn ang="0">
                  <a:pos x="148" y="9"/>
                </a:cxn>
                <a:cxn ang="0">
                  <a:pos x="156" y="37"/>
                </a:cxn>
                <a:cxn ang="0">
                  <a:pos x="173" y="46"/>
                </a:cxn>
                <a:cxn ang="0">
                  <a:pos x="173" y="84"/>
                </a:cxn>
                <a:cxn ang="0">
                  <a:pos x="148" y="107"/>
                </a:cxn>
                <a:cxn ang="0">
                  <a:pos x="139" y="84"/>
                </a:cxn>
                <a:cxn ang="0">
                  <a:pos x="131" y="60"/>
                </a:cxn>
                <a:cxn ang="0">
                  <a:pos x="114" y="46"/>
                </a:cxn>
                <a:cxn ang="0">
                  <a:pos x="88" y="46"/>
                </a:cxn>
                <a:cxn ang="0">
                  <a:pos x="63" y="46"/>
                </a:cxn>
                <a:cxn ang="0">
                  <a:pos x="55" y="70"/>
                </a:cxn>
                <a:cxn ang="0">
                  <a:pos x="38" y="84"/>
                </a:cxn>
                <a:cxn ang="0">
                  <a:pos x="38" y="117"/>
                </a:cxn>
                <a:cxn ang="0">
                  <a:pos x="29" y="140"/>
                </a:cxn>
                <a:cxn ang="0">
                  <a:pos x="29" y="178"/>
                </a:cxn>
                <a:cxn ang="0">
                  <a:pos x="38" y="201"/>
                </a:cxn>
                <a:cxn ang="0">
                  <a:pos x="38" y="239"/>
                </a:cxn>
                <a:cxn ang="0">
                  <a:pos x="55" y="248"/>
                </a:cxn>
                <a:cxn ang="0">
                  <a:pos x="63" y="272"/>
                </a:cxn>
                <a:cxn ang="0">
                  <a:pos x="88" y="272"/>
                </a:cxn>
                <a:cxn ang="0">
                  <a:pos x="114" y="272"/>
                </a:cxn>
                <a:cxn ang="0">
                  <a:pos x="131" y="262"/>
                </a:cxn>
                <a:cxn ang="0">
                  <a:pos x="139" y="239"/>
                </a:cxn>
                <a:cxn ang="0">
                  <a:pos x="148" y="215"/>
                </a:cxn>
              </a:cxnLst>
              <a:rect l="0" t="0" r="r" b="b"/>
              <a:pathLst>
                <a:path w="183" h="320">
                  <a:moveTo>
                    <a:pt x="148" y="201"/>
                  </a:moveTo>
                  <a:lnTo>
                    <a:pt x="182" y="215"/>
                  </a:lnTo>
                  <a:lnTo>
                    <a:pt x="182" y="225"/>
                  </a:lnTo>
                  <a:lnTo>
                    <a:pt x="182" y="239"/>
                  </a:lnTo>
                  <a:lnTo>
                    <a:pt x="173" y="248"/>
                  </a:lnTo>
                  <a:lnTo>
                    <a:pt x="173" y="262"/>
                  </a:lnTo>
                  <a:lnTo>
                    <a:pt x="165" y="272"/>
                  </a:lnTo>
                  <a:lnTo>
                    <a:pt x="165" y="286"/>
                  </a:lnTo>
                  <a:lnTo>
                    <a:pt x="156" y="286"/>
                  </a:lnTo>
                  <a:lnTo>
                    <a:pt x="156" y="295"/>
                  </a:lnTo>
                  <a:lnTo>
                    <a:pt x="148" y="295"/>
                  </a:lnTo>
                  <a:lnTo>
                    <a:pt x="139" y="309"/>
                  </a:lnTo>
                  <a:lnTo>
                    <a:pt x="131" y="309"/>
                  </a:lnTo>
                  <a:lnTo>
                    <a:pt x="122" y="309"/>
                  </a:lnTo>
                  <a:lnTo>
                    <a:pt x="122" y="319"/>
                  </a:lnTo>
                  <a:lnTo>
                    <a:pt x="114" y="319"/>
                  </a:lnTo>
                  <a:lnTo>
                    <a:pt x="105" y="319"/>
                  </a:lnTo>
                  <a:lnTo>
                    <a:pt x="97" y="319"/>
                  </a:lnTo>
                  <a:lnTo>
                    <a:pt x="88" y="319"/>
                  </a:lnTo>
                  <a:lnTo>
                    <a:pt x="80" y="319"/>
                  </a:lnTo>
                  <a:lnTo>
                    <a:pt x="71" y="319"/>
                  </a:lnTo>
                  <a:lnTo>
                    <a:pt x="63" y="319"/>
                  </a:lnTo>
                  <a:lnTo>
                    <a:pt x="55" y="309"/>
                  </a:lnTo>
                  <a:lnTo>
                    <a:pt x="46" y="309"/>
                  </a:lnTo>
                  <a:lnTo>
                    <a:pt x="38" y="309"/>
                  </a:lnTo>
                  <a:lnTo>
                    <a:pt x="38" y="295"/>
                  </a:lnTo>
                  <a:lnTo>
                    <a:pt x="29" y="295"/>
                  </a:lnTo>
                  <a:lnTo>
                    <a:pt x="29" y="286"/>
                  </a:lnTo>
                  <a:lnTo>
                    <a:pt x="21" y="286"/>
                  </a:lnTo>
                  <a:lnTo>
                    <a:pt x="21" y="272"/>
                  </a:lnTo>
                  <a:lnTo>
                    <a:pt x="12" y="272"/>
                  </a:lnTo>
                  <a:lnTo>
                    <a:pt x="12" y="262"/>
                  </a:lnTo>
                  <a:lnTo>
                    <a:pt x="4" y="248"/>
                  </a:lnTo>
                  <a:lnTo>
                    <a:pt x="4" y="239"/>
                  </a:lnTo>
                  <a:lnTo>
                    <a:pt x="0" y="225"/>
                  </a:lnTo>
                  <a:lnTo>
                    <a:pt x="0" y="215"/>
                  </a:lnTo>
                  <a:lnTo>
                    <a:pt x="0" y="201"/>
                  </a:lnTo>
                  <a:lnTo>
                    <a:pt x="0" y="187"/>
                  </a:lnTo>
                  <a:lnTo>
                    <a:pt x="0" y="178"/>
                  </a:lnTo>
                  <a:lnTo>
                    <a:pt x="0" y="164"/>
                  </a:lnTo>
                  <a:lnTo>
                    <a:pt x="0" y="154"/>
                  </a:lnTo>
                  <a:lnTo>
                    <a:pt x="0" y="140"/>
                  </a:lnTo>
                  <a:lnTo>
                    <a:pt x="0" y="131"/>
                  </a:lnTo>
                  <a:lnTo>
                    <a:pt x="0" y="117"/>
                  </a:lnTo>
                  <a:lnTo>
                    <a:pt x="0" y="107"/>
                  </a:lnTo>
                  <a:lnTo>
                    <a:pt x="0" y="93"/>
                  </a:lnTo>
                  <a:lnTo>
                    <a:pt x="4" y="93"/>
                  </a:lnTo>
                  <a:lnTo>
                    <a:pt x="4" y="84"/>
                  </a:lnTo>
                  <a:lnTo>
                    <a:pt x="4" y="70"/>
                  </a:lnTo>
                  <a:lnTo>
                    <a:pt x="4" y="60"/>
                  </a:lnTo>
                  <a:lnTo>
                    <a:pt x="12" y="60"/>
                  </a:lnTo>
                  <a:lnTo>
                    <a:pt x="12" y="46"/>
                  </a:lnTo>
                  <a:lnTo>
                    <a:pt x="21" y="46"/>
                  </a:lnTo>
                  <a:lnTo>
                    <a:pt x="21" y="37"/>
                  </a:lnTo>
                  <a:lnTo>
                    <a:pt x="29" y="37"/>
                  </a:lnTo>
                  <a:lnTo>
                    <a:pt x="29" y="23"/>
                  </a:lnTo>
                  <a:lnTo>
                    <a:pt x="38" y="23"/>
                  </a:lnTo>
                  <a:lnTo>
                    <a:pt x="38" y="9"/>
                  </a:lnTo>
                  <a:lnTo>
                    <a:pt x="46" y="9"/>
                  </a:lnTo>
                  <a:lnTo>
                    <a:pt x="55" y="9"/>
                  </a:lnTo>
                  <a:lnTo>
                    <a:pt x="63" y="9"/>
                  </a:lnTo>
                  <a:lnTo>
                    <a:pt x="63" y="0"/>
                  </a:lnTo>
                  <a:lnTo>
                    <a:pt x="71" y="0"/>
                  </a:lnTo>
                  <a:lnTo>
                    <a:pt x="80" y="0"/>
                  </a:lnTo>
                  <a:lnTo>
                    <a:pt x="88" y="0"/>
                  </a:lnTo>
                  <a:lnTo>
                    <a:pt x="97" y="0"/>
                  </a:lnTo>
                  <a:lnTo>
                    <a:pt x="105" y="0"/>
                  </a:lnTo>
                  <a:lnTo>
                    <a:pt x="114" y="0"/>
                  </a:lnTo>
                  <a:lnTo>
                    <a:pt x="122" y="0"/>
                  </a:lnTo>
                  <a:lnTo>
                    <a:pt x="131" y="9"/>
                  </a:lnTo>
                  <a:lnTo>
                    <a:pt x="139" y="9"/>
                  </a:lnTo>
                  <a:lnTo>
                    <a:pt x="148" y="9"/>
                  </a:lnTo>
                  <a:lnTo>
                    <a:pt x="148" y="23"/>
                  </a:lnTo>
                  <a:lnTo>
                    <a:pt x="156" y="23"/>
                  </a:lnTo>
                  <a:lnTo>
                    <a:pt x="156" y="37"/>
                  </a:lnTo>
                  <a:lnTo>
                    <a:pt x="165" y="37"/>
                  </a:lnTo>
                  <a:lnTo>
                    <a:pt x="165" y="46"/>
                  </a:lnTo>
                  <a:lnTo>
                    <a:pt x="173" y="46"/>
                  </a:lnTo>
                  <a:lnTo>
                    <a:pt x="173" y="60"/>
                  </a:lnTo>
                  <a:lnTo>
                    <a:pt x="173" y="70"/>
                  </a:lnTo>
                  <a:lnTo>
                    <a:pt x="173" y="84"/>
                  </a:lnTo>
                  <a:lnTo>
                    <a:pt x="182" y="84"/>
                  </a:lnTo>
                  <a:lnTo>
                    <a:pt x="182" y="93"/>
                  </a:lnTo>
                  <a:lnTo>
                    <a:pt x="148" y="107"/>
                  </a:lnTo>
                  <a:lnTo>
                    <a:pt x="148" y="93"/>
                  </a:lnTo>
                  <a:lnTo>
                    <a:pt x="139" y="93"/>
                  </a:lnTo>
                  <a:lnTo>
                    <a:pt x="139" y="84"/>
                  </a:lnTo>
                  <a:lnTo>
                    <a:pt x="139" y="70"/>
                  </a:lnTo>
                  <a:lnTo>
                    <a:pt x="131" y="70"/>
                  </a:lnTo>
                  <a:lnTo>
                    <a:pt x="131" y="60"/>
                  </a:lnTo>
                  <a:lnTo>
                    <a:pt x="122" y="60"/>
                  </a:lnTo>
                  <a:lnTo>
                    <a:pt x="122" y="46"/>
                  </a:lnTo>
                  <a:lnTo>
                    <a:pt x="114" y="46"/>
                  </a:lnTo>
                  <a:lnTo>
                    <a:pt x="105" y="46"/>
                  </a:lnTo>
                  <a:lnTo>
                    <a:pt x="97" y="46"/>
                  </a:lnTo>
                  <a:lnTo>
                    <a:pt x="88" y="46"/>
                  </a:lnTo>
                  <a:lnTo>
                    <a:pt x="80" y="46"/>
                  </a:lnTo>
                  <a:lnTo>
                    <a:pt x="71" y="46"/>
                  </a:lnTo>
                  <a:lnTo>
                    <a:pt x="63" y="46"/>
                  </a:lnTo>
                  <a:lnTo>
                    <a:pt x="63" y="60"/>
                  </a:lnTo>
                  <a:lnTo>
                    <a:pt x="55" y="60"/>
                  </a:lnTo>
                  <a:lnTo>
                    <a:pt x="55" y="70"/>
                  </a:lnTo>
                  <a:lnTo>
                    <a:pt x="46" y="70"/>
                  </a:lnTo>
                  <a:lnTo>
                    <a:pt x="46" y="84"/>
                  </a:lnTo>
                  <a:lnTo>
                    <a:pt x="38" y="84"/>
                  </a:lnTo>
                  <a:lnTo>
                    <a:pt x="38" y="93"/>
                  </a:lnTo>
                  <a:lnTo>
                    <a:pt x="38" y="107"/>
                  </a:lnTo>
                  <a:lnTo>
                    <a:pt x="38" y="117"/>
                  </a:lnTo>
                  <a:lnTo>
                    <a:pt x="29" y="117"/>
                  </a:lnTo>
                  <a:lnTo>
                    <a:pt x="29" y="131"/>
                  </a:lnTo>
                  <a:lnTo>
                    <a:pt x="29" y="140"/>
                  </a:lnTo>
                  <a:lnTo>
                    <a:pt x="29" y="154"/>
                  </a:lnTo>
                  <a:lnTo>
                    <a:pt x="29" y="164"/>
                  </a:lnTo>
                  <a:lnTo>
                    <a:pt x="29" y="178"/>
                  </a:lnTo>
                  <a:lnTo>
                    <a:pt x="29" y="187"/>
                  </a:lnTo>
                  <a:lnTo>
                    <a:pt x="29" y="201"/>
                  </a:lnTo>
                  <a:lnTo>
                    <a:pt x="38" y="201"/>
                  </a:lnTo>
                  <a:lnTo>
                    <a:pt x="38" y="215"/>
                  </a:lnTo>
                  <a:lnTo>
                    <a:pt x="38" y="225"/>
                  </a:lnTo>
                  <a:lnTo>
                    <a:pt x="38" y="239"/>
                  </a:lnTo>
                  <a:lnTo>
                    <a:pt x="46" y="239"/>
                  </a:lnTo>
                  <a:lnTo>
                    <a:pt x="46" y="248"/>
                  </a:lnTo>
                  <a:lnTo>
                    <a:pt x="55" y="248"/>
                  </a:lnTo>
                  <a:lnTo>
                    <a:pt x="55" y="262"/>
                  </a:lnTo>
                  <a:lnTo>
                    <a:pt x="63" y="262"/>
                  </a:lnTo>
                  <a:lnTo>
                    <a:pt x="63" y="272"/>
                  </a:lnTo>
                  <a:lnTo>
                    <a:pt x="71" y="272"/>
                  </a:lnTo>
                  <a:lnTo>
                    <a:pt x="80" y="272"/>
                  </a:lnTo>
                  <a:lnTo>
                    <a:pt x="88" y="272"/>
                  </a:lnTo>
                  <a:lnTo>
                    <a:pt x="97" y="272"/>
                  </a:lnTo>
                  <a:lnTo>
                    <a:pt x="105" y="272"/>
                  </a:lnTo>
                  <a:lnTo>
                    <a:pt x="114" y="272"/>
                  </a:lnTo>
                  <a:lnTo>
                    <a:pt x="122" y="272"/>
                  </a:lnTo>
                  <a:lnTo>
                    <a:pt x="122" y="262"/>
                  </a:lnTo>
                  <a:lnTo>
                    <a:pt x="131" y="262"/>
                  </a:lnTo>
                  <a:lnTo>
                    <a:pt x="131" y="248"/>
                  </a:lnTo>
                  <a:lnTo>
                    <a:pt x="139" y="248"/>
                  </a:lnTo>
                  <a:lnTo>
                    <a:pt x="139" y="239"/>
                  </a:lnTo>
                  <a:lnTo>
                    <a:pt x="139" y="225"/>
                  </a:lnTo>
                  <a:lnTo>
                    <a:pt x="148" y="225"/>
                  </a:lnTo>
                  <a:lnTo>
                    <a:pt x="148" y="215"/>
                  </a:lnTo>
                  <a:lnTo>
                    <a:pt x="148" y="201"/>
                  </a:lnTo>
                  <a:lnTo>
                    <a:pt x="148" y="201"/>
                  </a:lnTo>
                </a:path>
              </a:pathLst>
            </a:custGeom>
            <a:solidFill>
              <a:srgbClr val="000000"/>
            </a:solidFill>
            <a:ln w="9525">
              <a:noFill/>
              <a:round/>
              <a:headEnd/>
              <a:tailEnd/>
            </a:ln>
          </p:spPr>
          <p:txBody>
            <a:bodyPr wrap="none" anchor="ctr"/>
            <a:lstStyle/>
            <a:p>
              <a:endParaRPr lang="en-US"/>
            </a:p>
          </p:txBody>
        </p:sp>
        <p:sp>
          <p:nvSpPr>
            <p:cNvPr id="53" name="Freeform 63"/>
            <p:cNvSpPr>
              <a:spLocks noChangeArrowheads="1"/>
            </p:cNvSpPr>
            <p:nvPr/>
          </p:nvSpPr>
          <p:spPr bwMode="auto">
            <a:xfrm>
              <a:off x="5732463" y="3322638"/>
              <a:ext cx="36512" cy="155575"/>
            </a:xfrm>
            <a:custGeom>
              <a:avLst/>
              <a:gdLst/>
              <a:ahLst/>
              <a:cxnLst>
                <a:cxn ang="0">
                  <a:pos x="102" y="381"/>
                </a:cxn>
                <a:cxn ang="0">
                  <a:pos x="102" y="419"/>
                </a:cxn>
                <a:cxn ang="0">
                  <a:pos x="102" y="429"/>
                </a:cxn>
                <a:cxn ang="0">
                  <a:pos x="93" y="429"/>
                </a:cxn>
                <a:cxn ang="0">
                  <a:pos x="85" y="429"/>
                </a:cxn>
                <a:cxn ang="0">
                  <a:pos x="76" y="429"/>
                </a:cxn>
                <a:cxn ang="0">
                  <a:pos x="68" y="429"/>
                </a:cxn>
                <a:cxn ang="0">
                  <a:pos x="59" y="429"/>
                </a:cxn>
                <a:cxn ang="0">
                  <a:pos x="51" y="429"/>
                </a:cxn>
                <a:cxn ang="0">
                  <a:pos x="51" y="419"/>
                </a:cxn>
                <a:cxn ang="0">
                  <a:pos x="42" y="419"/>
                </a:cxn>
                <a:cxn ang="0">
                  <a:pos x="34" y="419"/>
                </a:cxn>
                <a:cxn ang="0">
                  <a:pos x="34" y="405"/>
                </a:cxn>
                <a:cxn ang="0">
                  <a:pos x="34" y="396"/>
                </a:cxn>
                <a:cxn ang="0">
                  <a:pos x="25" y="396"/>
                </a:cxn>
                <a:cxn ang="0">
                  <a:pos x="25" y="381"/>
                </a:cxn>
                <a:cxn ang="0">
                  <a:pos x="25" y="372"/>
                </a:cxn>
                <a:cxn ang="0">
                  <a:pos x="25" y="358"/>
                </a:cxn>
                <a:cxn ang="0">
                  <a:pos x="25" y="348"/>
                </a:cxn>
                <a:cxn ang="0">
                  <a:pos x="25" y="334"/>
                </a:cxn>
                <a:cxn ang="0">
                  <a:pos x="25" y="155"/>
                </a:cxn>
                <a:cxn ang="0">
                  <a:pos x="0" y="155"/>
                </a:cxn>
                <a:cxn ang="0">
                  <a:pos x="0" y="117"/>
                </a:cxn>
                <a:cxn ang="0">
                  <a:pos x="25" y="117"/>
                </a:cxn>
                <a:cxn ang="0">
                  <a:pos x="25" y="37"/>
                </a:cxn>
                <a:cxn ang="0">
                  <a:pos x="59" y="0"/>
                </a:cxn>
                <a:cxn ang="0">
                  <a:pos x="59" y="117"/>
                </a:cxn>
                <a:cxn ang="0">
                  <a:pos x="102" y="117"/>
                </a:cxn>
                <a:cxn ang="0">
                  <a:pos x="102" y="155"/>
                </a:cxn>
                <a:cxn ang="0">
                  <a:pos x="59" y="155"/>
                </a:cxn>
                <a:cxn ang="0">
                  <a:pos x="59" y="334"/>
                </a:cxn>
                <a:cxn ang="0">
                  <a:pos x="59" y="348"/>
                </a:cxn>
                <a:cxn ang="0">
                  <a:pos x="59" y="358"/>
                </a:cxn>
                <a:cxn ang="0">
                  <a:pos x="59" y="372"/>
                </a:cxn>
                <a:cxn ang="0">
                  <a:pos x="68" y="372"/>
                </a:cxn>
                <a:cxn ang="0">
                  <a:pos x="68" y="381"/>
                </a:cxn>
                <a:cxn ang="0">
                  <a:pos x="76" y="381"/>
                </a:cxn>
                <a:cxn ang="0">
                  <a:pos x="85" y="381"/>
                </a:cxn>
                <a:cxn ang="0">
                  <a:pos x="93" y="381"/>
                </a:cxn>
                <a:cxn ang="0">
                  <a:pos x="102" y="381"/>
                </a:cxn>
                <a:cxn ang="0">
                  <a:pos x="102" y="381"/>
                </a:cxn>
              </a:cxnLst>
              <a:rect l="0" t="0" r="r" b="b"/>
              <a:pathLst>
                <a:path w="103" h="430">
                  <a:moveTo>
                    <a:pt x="102" y="381"/>
                  </a:moveTo>
                  <a:lnTo>
                    <a:pt x="102" y="419"/>
                  </a:lnTo>
                  <a:lnTo>
                    <a:pt x="102" y="429"/>
                  </a:lnTo>
                  <a:lnTo>
                    <a:pt x="93" y="429"/>
                  </a:lnTo>
                  <a:lnTo>
                    <a:pt x="85" y="429"/>
                  </a:lnTo>
                  <a:lnTo>
                    <a:pt x="76" y="429"/>
                  </a:lnTo>
                  <a:lnTo>
                    <a:pt x="68" y="429"/>
                  </a:lnTo>
                  <a:lnTo>
                    <a:pt x="59" y="429"/>
                  </a:lnTo>
                  <a:lnTo>
                    <a:pt x="51" y="429"/>
                  </a:lnTo>
                  <a:lnTo>
                    <a:pt x="51" y="419"/>
                  </a:lnTo>
                  <a:lnTo>
                    <a:pt x="42" y="419"/>
                  </a:lnTo>
                  <a:lnTo>
                    <a:pt x="34" y="419"/>
                  </a:lnTo>
                  <a:lnTo>
                    <a:pt x="34" y="405"/>
                  </a:lnTo>
                  <a:lnTo>
                    <a:pt x="34" y="396"/>
                  </a:lnTo>
                  <a:lnTo>
                    <a:pt x="25" y="396"/>
                  </a:lnTo>
                  <a:lnTo>
                    <a:pt x="25" y="381"/>
                  </a:lnTo>
                  <a:lnTo>
                    <a:pt x="25" y="372"/>
                  </a:lnTo>
                  <a:lnTo>
                    <a:pt x="25" y="358"/>
                  </a:lnTo>
                  <a:lnTo>
                    <a:pt x="25" y="348"/>
                  </a:lnTo>
                  <a:lnTo>
                    <a:pt x="25" y="334"/>
                  </a:lnTo>
                  <a:lnTo>
                    <a:pt x="25" y="155"/>
                  </a:lnTo>
                  <a:lnTo>
                    <a:pt x="0" y="155"/>
                  </a:lnTo>
                  <a:lnTo>
                    <a:pt x="0" y="117"/>
                  </a:lnTo>
                  <a:lnTo>
                    <a:pt x="25" y="117"/>
                  </a:lnTo>
                  <a:lnTo>
                    <a:pt x="25" y="37"/>
                  </a:lnTo>
                  <a:lnTo>
                    <a:pt x="59" y="0"/>
                  </a:lnTo>
                  <a:lnTo>
                    <a:pt x="59" y="117"/>
                  </a:lnTo>
                  <a:lnTo>
                    <a:pt x="102" y="117"/>
                  </a:lnTo>
                  <a:lnTo>
                    <a:pt x="102" y="155"/>
                  </a:lnTo>
                  <a:lnTo>
                    <a:pt x="59" y="155"/>
                  </a:lnTo>
                  <a:lnTo>
                    <a:pt x="59" y="334"/>
                  </a:lnTo>
                  <a:lnTo>
                    <a:pt x="59" y="348"/>
                  </a:lnTo>
                  <a:lnTo>
                    <a:pt x="59" y="358"/>
                  </a:lnTo>
                  <a:lnTo>
                    <a:pt x="59" y="372"/>
                  </a:lnTo>
                  <a:lnTo>
                    <a:pt x="68" y="372"/>
                  </a:lnTo>
                  <a:lnTo>
                    <a:pt x="68" y="381"/>
                  </a:lnTo>
                  <a:lnTo>
                    <a:pt x="76" y="381"/>
                  </a:lnTo>
                  <a:lnTo>
                    <a:pt x="85" y="381"/>
                  </a:lnTo>
                  <a:lnTo>
                    <a:pt x="93" y="381"/>
                  </a:lnTo>
                  <a:lnTo>
                    <a:pt x="102" y="381"/>
                  </a:lnTo>
                  <a:lnTo>
                    <a:pt x="102" y="381"/>
                  </a:lnTo>
                </a:path>
              </a:pathLst>
            </a:custGeom>
            <a:solidFill>
              <a:srgbClr val="000000"/>
            </a:solidFill>
            <a:ln w="9525">
              <a:noFill/>
              <a:round/>
              <a:headEnd/>
              <a:tailEnd/>
            </a:ln>
          </p:spPr>
          <p:txBody>
            <a:bodyPr wrap="none" anchor="ctr"/>
            <a:lstStyle/>
            <a:p>
              <a:endParaRPr lang="en-US"/>
            </a:p>
          </p:txBody>
        </p:sp>
        <p:sp>
          <p:nvSpPr>
            <p:cNvPr id="54" name="Freeform 64"/>
            <p:cNvSpPr>
              <a:spLocks noChangeArrowheads="1"/>
            </p:cNvSpPr>
            <p:nvPr/>
          </p:nvSpPr>
          <p:spPr bwMode="auto">
            <a:xfrm>
              <a:off x="5778500" y="3322638"/>
              <a:ext cx="69850" cy="155575"/>
            </a:xfrm>
            <a:custGeom>
              <a:avLst/>
              <a:gdLst/>
              <a:ahLst/>
              <a:cxnLst>
                <a:cxn ang="0">
                  <a:pos x="33" y="325"/>
                </a:cxn>
                <a:cxn ang="0">
                  <a:pos x="42" y="348"/>
                </a:cxn>
                <a:cxn ang="0">
                  <a:pos x="50" y="372"/>
                </a:cxn>
                <a:cxn ang="0">
                  <a:pos x="67" y="381"/>
                </a:cxn>
                <a:cxn ang="0">
                  <a:pos x="93" y="381"/>
                </a:cxn>
                <a:cxn ang="0">
                  <a:pos x="114" y="381"/>
                </a:cxn>
                <a:cxn ang="0">
                  <a:pos x="131" y="372"/>
                </a:cxn>
                <a:cxn ang="0">
                  <a:pos x="140" y="348"/>
                </a:cxn>
                <a:cxn ang="0">
                  <a:pos x="148" y="325"/>
                </a:cxn>
                <a:cxn ang="0">
                  <a:pos x="157" y="297"/>
                </a:cxn>
                <a:cxn ang="0">
                  <a:pos x="157" y="264"/>
                </a:cxn>
                <a:cxn ang="0">
                  <a:pos x="148" y="240"/>
                </a:cxn>
                <a:cxn ang="0">
                  <a:pos x="140" y="216"/>
                </a:cxn>
                <a:cxn ang="0">
                  <a:pos x="123" y="202"/>
                </a:cxn>
                <a:cxn ang="0">
                  <a:pos x="106" y="193"/>
                </a:cxn>
                <a:cxn ang="0">
                  <a:pos x="84" y="193"/>
                </a:cxn>
                <a:cxn ang="0">
                  <a:pos x="59" y="202"/>
                </a:cxn>
                <a:cxn ang="0">
                  <a:pos x="42" y="216"/>
                </a:cxn>
                <a:cxn ang="0">
                  <a:pos x="33" y="0"/>
                </a:cxn>
                <a:cxn ang="0">
                  <a:pos x="59" y="47"/>
                </a:cxn>
                <a:cxn ang="0">
                  <a:pos x="59" y="155"/>
                </a:cxn>
                <a:cxn ang="0">
                  <a:pos x="76" y="146"/>
                </a:cxn>
                <a:cxn ang="0">
                  <a:pos x="101" y="146"/>
                </a:cxn>
                <a:cxn ang="0">
                  <a:pos x="123" y="146"/>
                </a:cxn>
                <a:cxn ang="0">
                  <a:pos x="148" y="155"/>
                </a:cxn>
                <a:cxn ang="0">
                  <a:pos x="165" y="179"/>
                </a:cxn>
                <a:cxn ang="0">
                  <a:pos x="182" y="202"/>
                </a:cxn>
                <a:cxn ang="0">
                  <a:pos x="191" y="226"/>
                </a:cxn>
                <a:cxn ang="0">
                  <a:pos x="191" y="264"/>
                </a:cxn>
                <a:cxn ang="0">
                  <a:pos x="191" y="297"/>
                </a:cxn>
                <a:cxn ang="0">
                  <a:pos x="191" y="334"/>
                </a:cxn>
                <a:cxn ang="0">
                  <a:pos x="174" y="372"/>
                </a:cxn>
                <a:cxn ang="0">
                  <a:pos x="165" y="396"/>
                </a:cxn>
                <a:cxn ang="0">
                  <a:pos x="148" y="405"/>
                </a:cxn>
                <a:cxn ang="0">
                  <a:pos x="123" y="419"/>
                </a:cxn>
                <a:cxn ang="0">
                  <a:pos x="106" y="429"/>
                </a:cxn>
                <a:cxn ang="0">
                  <a:pos x="84" y="429"/>
                </a:cxn>
                <a:cxn ang="0">
                  <a:pos x="59" y="429"/>
                </a:cxn>
                <a:cxn ang="0">
                  <a:pos x="42" y="419"/>
                </a:cxn>
                <a:cxn ang="0">
                  <a:pos x="25" y="405"/>
                </a:cxn>
                <a:cxn ang="0">
                  <a:pos x="16" y="372"/>
                </a:cxn>
                <a:cxn ang="0">
                  <a:pos x="8" y="348"/>
                </a:cxn>
                <a:cxn ang="0">
                  <a:pos x="0" y="325"/>
                </a:cxn>
              </a:cxnLst>
              <a:rect l="0" t="0" r="r" b="b"/>
              <a:pathLst>
                <a:path w="192" h="430">
                  <a:moveTo>
                    <a:pt x="0" y="311"/>
                  </a:moveTo>
                  <a:lnTo>
                    <a:pt x="33" y="311"/>
                  </a:lnTo>
                  <a:lnTo>
                    <a:pt x="33" y="325"/>
                  </a:lnTo>
                  <a:lnTo>
                    <a:pt x="42" y="325"/>
                  </a:lnTo>
                  <a:lnTo>
                    <a:pt x="42" y="334"/>
                  </a:lnTo>
                  <a:lnTo>
                    <a:pt x="42" y="348"/>
                  </a:lnTo>
                  <a:lnTo>
                    <a:pt x="50" y="348"/>
                  </a:lnTo>
                  <a:lnTo>
                    <a:pt x="50" y="358"/>
                  </a:lnTo>
                  <a:lnTo>
                    <a:pt x="50" y="372"/>
                  </a:lnTo>
                  <a:lnTo>
                    <a:pt x="59" y="372"/>
                  </a:lnTo>
                  <a:lnTo>
                    <a:pt x="67" y="372"/>
                  </a:lnTo>
                  <a:lnTo>
                    <a:pt x="67" y="381"/>
                  </a:lnTo>
                  <a:lnTo>
                    <a:pt x="76" y="381"/>
                  </a:lnTo>
                  <a:lnTo>
                    <a:pt x="84" y="381"/>
                  </a:lnTo>
                  <a:lnTo>
                    <a:pt x="93" y="381"/>
                  </a:lnTo>
                  <a:lnTo>
                    <a:pt x="101" y="381"/>
                  </a:lnTo>
                  <a:lnTo>
                    <a:pt x="106" y="381"/>
                  </a:lnTo>
                  <a:lnTo>
                    <a:pt x="114" y="381"/>
                  </a:lnTo>
                  <a:lnTo>
                    <a:pt x="123" y="381"/>
                  </a:lnTo>
                  <a:lnTo>
                    <a:pt x="123" y="372"/>
                  </a:lnTo>
                  <a:lnTo>
                    <a:pt x="131" y="372"/>
                  </a:lnTo>
                  <a:lnTo>
                    <a:pt x="131" y="358"/>
                  </a:lnTo>
                  <a:lnTo>
                    <a:pt x="140" y="358"/>
                  </a:lnTo>
                  <a:lnTo>
                    <a:pt x="140" y="348"/>
                  </a:lnTo>
                  <a:lnTo>
                    <a:pt x="148" y="348"/>
                  </a:lnTo>
                  <a:lnTo>
                    <a:pt x="148" y="334"/>
                  </a:lnTo>
                  <a:lnTo>
                    <a:pt x="148" y="325"/>
                  </a:lnTo>
                  <a:lnTo>
                    <a:pt x="148" y="311"/>
                  </a:lnTo>
                  <a:lnTo>
                    <a:pt x="157" y="311"/>
                  </a:lnTo>
                  <a:lnTo>
                    <a:pt x="157" y="297"/>
                  </a:lnTo>
                  <a:lnTo>
                    <a:pt x="157" y="287"/>
                  </a:lnTo>
                  <a:lnTo>
                    <a:pt x="157" y="273"/>
                  </a:lnTo>
                  <a:lnTo>
                    <a:pt x="157" y="264"/>
                  </a:lnTo>
                  <a:lnTo>
                    <a:pt x="157" y="249"/>
                  </a:lnTo>
                  <a:lnTo>
                    <a:pt x="148" y="249"/>
                  </a:lnTo>
                  <a:lnTo>
                    <a:pt x="148" y="240"/>
                  </a:lnTo>
                  <a:lnTo>
                    <a:pt x="148" y="226"/>
                  </a:lnTo>
                  <a:lnTo>
                    <a:pt x="140" y="226"/>
                  </a:lnTo>
                  <a:lnTo>
                    <a:pt x="140" y="216"/>
                  </a:lnTo>
                  <a:lnTo>
                    <a:pt x="131" y="216"/>
                  </a:lnTo>
                  <a:lnTo>
                    <a:pt x="131" y="202"/>
                  </a:lnTo>
                  <a:lnTo>
                    <a:pt x="123" y="202"/>
                  </a:lnTo>
                  <a:lnTo>
                    <a:pt x="123" y="193"/>
                  </a:lnTo>
                  <a:lnTo>
                    <a:pt x="114" y="193"/>
                  </a:lnTo>
                  <a:lnTo>
                    <a:pt x="106" y="193"/>
                  </a:lnTo>
                  <a:lnTo>
                    <a:pt x="101" y="193"/>
                  </a:lnTo>
                  <a:lnTo>
                    <a:pt x="93" y="193"/>
                  </a:lnTo>
                  <a:lnTo>
                    <a:pt x="84" y="193"/>
                  </a:lnTo>
                  <a:lnTo>
                    <a:pt x="76" y="193"/>
                  </a:lnTo>
                  <a:lnTo>
                    <a:pt x="67" y="193"/>
                  </a:lnTo>
                  <a:lnTo>
                    <a:pt x="59" y="202"/>
                  </a:lnTo>
                  <a:lnTo>
                    <a:pt x="50" y="202"/>
                  </a:lnTo>
                  <a:lnTo>
                    <a:pt x="50" y="216"/>
                  </a:lnTo>
                  <a:lnTo>
                    <a:pt x="42" y="216"/>
                  </a:lnTo>
                  <a:lnTo>
                    <a:pt x="42" y="226"/>
                  </a:lnTo>
                  <a:lnTo>
                    <a:pt x="0" y="226"/>
                  </a:lnTo>
                  <a:lnTo>
                    <a:pt x="33" y="0"/>
                  </a:lnTo>
                  <a:lnTo>
                    <a:pt x="182" y="0"/>
                  </a:lnTo>
                  <a:lnTo>
                    <a:pt x="182" y="47"/>
                  </a:lnTo>
                  <a:lnTo>
                    <a:pt x="59" y="47"/>
                  </a:lnTo>
                  <a:lnTo>
                    <a:pt x="50" y="169"/>
                  </a:lnTo>
                  <a:lnTo>
                    <a:pt x="50" y="155"/>
                  </a:lnTo>
                  <a:lnTo>
                    <a:pt x="59" y="155"/>
                  </a:lnTo>
                  <a:lnTo>
                    <a:pt x="67" y="155"/>
                  </a:lnTo>
                  <a:lnTo>
                    <a:pt x="67" y="146"/>
                  </a:lnTo>
                  <a:lnTo>
                    <a:pt x="76" y="146"/>
                  </a:lnTo>
                  <a:lnTo>
                    <a:pt x="84" y="146"/>
                  </a:lnTo>
                  <a:lnTo>
                    <a:pt x="93" y="146"/>
                  </a:lnTo>
                  <a:lnTo>
                    <a:pt x="101" y="146"/>
                  </a:lnTo>
                  <a:lnTo>
                    <a:pt x="106" y="146"/>
                  </a:lnTo>
                  <a:lnTo>
                    <a:pt x="114" y="146"/>
                  </a:lnTo>
                  <a:lnTo>
                    <a:pt x="123" y="146"/>
                  </a:lnTo>
                  <a:lnTo>
                    <a:pt x="131" y="146"/>
                  </a:lnTo>
                  <a:lnTo>
                    <a:pt x="140" y="155"/>
                  </a:lnTo>
                  <a:lnTo>
                    <a:pt x="148" y="155"/>
                  </a:lnTo>
                  <a:lnTo>
                    <a:pt x="157" y="169"/>
                  </a:lnTo>
                  <a:lnTo>
                    <a:pt x="165" y="169"/>
                  </a:lnTo>
                  <a:lnTo>
                    <a:pt x="165" y="179"/>
                  </a:lnTo>
                  <a:lnTo>
                    <a:pt x="174" y="179"/>
                  </a:lnTo>
                  <a:lnTo>
                    <a:pt x="174" y="193"/>
                  </a:lnTo>
                  <a:lnTo>
                    <a:pt x="182" y="202"/>
                  </a:lnTo>
                  <a:lnTo>
                    <a:pt x="182" y="216"/>
                  </a:lnTo>
                  <a:lnTo>
                    <a:pt x="191" y="216"/>
                  </a:lnTo>
                  <a:lnTo>
                    <a:pt x="191" y="226"/>
                  </a:lnTo>
                  <a:lnTo>
                    <a:pt x="191" y="240"/>
                  </a:lnTo>
                  <a:lnTo>
                    <a:pt x="191" y="249"/>
                  </a:lnTo>
                  <a:lnTo>
                    <a:pt x="191" y="264"/>
                  </a:lnTo>
                  <a:lnTo>
                    <a:pt x="191" y="273"/>
                  </a:lnTo>
                  <a:lnTo>
                    <a:pt x="191" y="287"/>
                  </a:lnTo>
                  <a:lnTo>
                    <a:pt x="191" y="297"/>
                  </a:lnTo>
                  <a:lnTo>
                    <a:pt x="191" y="311"/>
                  </a:lnTo>
                  <a:lnTo>
                    <a:pt x="191" y="325"/>
                  </a:lnTo>
                  <a:lnTo>
                    <a:pt x="191" y="334"/>
                  </a:lnTo>
                  <a:lnTo>
                    <a:pt x="182" y="348"/>
                  </a:lnTo>
                  <a:lnTo>
                    <a:pt x="182" y="358"/>
                  </a:lnTo>
                  <a:lnTo>
                    <a:pt x="174" y="372"/>
                  </a:lnTo>
                  <a:lnTo>
                    <a:pt x="174" y="381"/>
                  </a:lnTo>
                  <a:lnTo>
                    <a:pt x="165" y="381"/>
                  </a:lnTo>
                  <a:lnTo>
                    <a:pt x="165" y="396"/>
                  </a:lnTo>
                  <a:lnTo>
                    <a:pt x="157" y="396"/>
                  </a:lnTo>
                  <a:lnTo>
                    <a:pt x="157" y="405"/>
                  </a:lnTo>
                  <a:lnTo>
                    <a:pt x="148" y="405"/>
                  </a:lnTo>
                  <a:lnTo>
                    <a:pt x="140" y="419"/>
                  </a:lnTo>
                  <a:lnTo>
                    <a:pt x="131" y="419"/>
                  </a:lnTo>
                  <a:lnTo>
                    <a:pt x="123" y="419"/>
                  </a:lnTo>
                  <a:lnTo>
                    <a:pt x="123" y="429"/>
                  </a:lnTo>
                  <a:lnTo>
                    <a:pt x="114" y="429"/>
                  </a:lnTo>
                  <a:lnTo>
                    <a:pt x="106" y="429"/>
                  </a:lnTo>
                  <a:lnTo>
                    <a:pt x="101" y="429"/>
                  </a:lnTo>
                  <a:lnTo>
                    <a:pt x="93" y="429"/>
                  </a:lnTo>
                  <a:lnTo>
                    <a:pt x="84" y="429"/>
                  </a:lnTo>
                  <a:lnTo>
                    <a:pt x="76" y="429"/>
                  </a:lnTo>
                  <a:lnTo>
                    <a:pt x="67" y="429"/>
                  </a:lnTo>
                  <a:lnTo>
                    <a:pt x="59" y="429"/>
                  </a:lnTo>
                  <a:lnTo>
                    <a:pt x="59" y="419"/>
                  </a:lnTo>
                  <a:lnTo>
                    <a:pt x="50" y="419"/>
                  </a:lnTo>
                  <a:lnTo>
                    <a:pt x="42" y="419"/>
                  </a:lnTo>
                  <a:lnTo>
                    <a:pt x="42" y="405"/>
                  </a:lnTo>
                  <a:lnTo>
                    <a:pt x="33" y="405"/>
                  </a:lnTo>
                  <a:lnTo>
                    <a:pt x="25" y="405"/>
                  </a:lnTo>
                  <a:lnTo>
                    <a:pt x="25" y="396"/>
                  </a:lnTo>
                  <a:lnTo>
                    <a:pt x="16" y="381"/>
                  </a:lnTo>
                  <a:lnTo>
                    <a:pt x="16" y="372"/>
                  </a:lnTo>
                  <a:lnTo>
                    <a:pt x="8" y="372"/>
                  </a:lnTo>
                  <a:lnTo>
                    <a:pt x="8" y="358"/>
                  </a:lnTo>
                  <a:lnTo>
                    <a:pt x="8" y="348"/>
                  </a:lnTo>
                  <a:lnTo>
                    <a:pt x="0" y="348"/>
                  </a:lnTo>
                  <a:lnTo>
                    <a:pt x="0" y="334"/>
                  </a:lnTo>
                  <a:lnTo>
                    <a:pt x="0" y="325"/>
                  </a:lnTo>
                  <a:lnTo>
                    <a:pt x="0" y="311"/>
                  </a:lnTo>
                  <a:lnTo>
                    <a:pt x="0" y="311"/>
                  </a:lnTo>
                </a:path>
              </a:pathLst>
            </a:custGeom>
            <a:solidFill>
              <a:srgbClr val="000000"/>
            </a:solidFill>
            <a:ln w="9525">
              <a:noFill/>
              <a:round/>
              <a:headEnd/>
              <a:tailEnd/>
            </a:ln>
          </p:spPr>
          <p:txBody>
            <a:bodyPr wrap="none" anchor="ctr"/>
            <a:lstStyle/>
            <a:p>
              <a:endParaRPr lang="en-US"/>
            </a:p>
          </p:txBody>
        </p:sp>
        <p:sp>
          <p:nvSpPr>
            <p:cNvPr id="55" name="Freeform 65"/>
            <p:cNvSpPr>
              <a:spLocks noChangeArrowheads="1"/>
            </p:cNvSpPr>
            <p:nvPr/>
          </p:nvSpPr>
          <p:spPr bwMode="auto">
            <a:xfrm>
              <a:off x="6124575" y="3348038"/>
              <a:ext cx="71438" cy="100012"/>
            </a:xfrm>
            <a:custGeom>
              <a:avLst/>
              <a:gdLst/>
              <a:ahLst/>
              <a:cxnLst>
                <a:cxn ang="0">
                  <a:pos x="97" y="0"/>
                </a:cxn>
                <a:cxn ang="0">
                  <a:pos x="139" y="14"/>
                </a:cxn>
                <a:cxn ang="0">
                  <a:pos x="165" y="37"/>
                </a:cxn>
                <a:cxn ang="0">
                  <a:pos x="190" y="85"/>
                </a:cxn>
                <a:cxn ang="0">
                  <a:pos x="199" y="146"/>
                </a:cxn>
                <a:cxn ang="0">
                  <a:pos x="190" y="193"/>
                </a:cxn>
                <a:cxn ang="0">
                  <a:pos x="165" y="241"/>
                </a:cxn>
                <a:cxn ang="0">
                  <a:pos x="139" y="264"/>
                </a:cxn>
                <a:cxn ang="0">
                  <a:pos x="97" y="279"/>
                </a:cxn>
                <a:cxn ang="0">
                  <a:pos x="55" y="264"/>
                </a:cxn>
                <a:cxn ang="0">
                  <a:pos x="29" y="241"/>
                </a:cxn>
                <a:cxn ang="0">
                  <a:pos x="8" y="193"/>
                </a:cxn>
                <a:cxn ang="0">
                  <a:pos x="0" y="146"/>
                </a:cxn>
                <a:cxn ang="0">
                  <a:pos x="8" y="85"/>
                </a:cxn>
                <a:cxn ang="0">
                  <a:pos x="29" y="37"/>
                </a:cxn>
                <a:cxn ang="0">
                  <a:pos x="55" y="14"/>
                </a:cxn>
                <a:cxn ang="0">
                  <a:pos x="97" y="0"/>
                </a:cxn>
              </a:cxnLst>
              <a:rect l="0" t="0" r="r" b="b"/>
              <a:pathLst>
                <a:path w="200" h="280">
                  <a:moveTo>
                    <a:pt x="97" y="0"/>
                  </a:moveTo>
                  <a:lnTo>
                    <a:pt x="139" y="14"/>
                  </a:lnTo>
                  <a:lnTo>
                    <a:pt x="165" y="37"/>
                  </a:lnTo>
                  <a:lnTo>
                    <a:pt x="190" y="85"/>
                  </a:lnTo>
                  <a:lnTo>
                    <a:pt x="199" y="146"/>
                  </a:lnTo>
                  <a:lnTo>
                    <a:pt x="190" y="193"/>
                  </a:lnTo>
                  <a:lnTo>
                    <a:pt x="165" y="241"/>
                  </a:lnTo>
                  <a:lnTo>
                    <a:pt x="139" y="264"/>
                  </a:lnTo>
                  <a:lnTo>
                    <a:pt x="97" y="279"/>
                  </a:lnTo>
                  <a:lnTo>
                    <a:pt x="55" y="264"/>
                  </a:lnTo>
                  <a:lnTo>
                    <a:pt x="29" y="241"/>
                  </a:lnTo>
                  <a:lnTo>
                    <a:pt x="8" y="193"/>
                  </a:lnTo>
                  <a:lnTo>
                    <a:pt x="0" y="146"/>
                  </a:lnTo>
                  <a:lnTo>
                    <a:pt x="8" y="85"/>
                  </a:lnTo>
                  <a:lnTo>
                    <a:pt x="29" y="37"/>
                  </a:lnTo>
                  <a:lnTo>
                    <a:pt x="55" y="14"/>
                  </a:lnTo>
                  <a:lnTo>
                    <a:pt x="97" y="0"/>
                  </a:lnTo>
                </a:path>
              </a:pathLst>
            </a:custGeom>
            <a:noFill/>
            <a:ln w="9525">
              <a:solidFill>
                <a:srgbClr val="000000"/>
              </a:solidFill>
              <a:round/>
              <a:headEnd/>
              <a:tailEnd/>
            </a:ln>
          </p:spPr>
          <p:txBody>
            <a:bodyPr/>
            <a:lstStyle/>
            <a:p>
              <a:endParaRPr lang="en-US"/>
            </a:p>
          </p:txBody>
        </p:sp>
        <p:sp>
          <p:nvSpPr>
            <p:cNvPr id="56" name="Line 66"/>
            <p:cNvSpPr>
              <a:spLocks noChangeShapeType="1"/>
            </p:cNvSpPr>
            <p:nvPr/>
          </p:nvSpPr>
          <p:spPr bwMode="auto">
            <a:xfrm flipH="1">
              <a:off x="6015038" y="3400425"/>
              <a:ext cx="111125" cy="1588"/>
            </a:xfrm>
            <a:prstGeom prst="line">
              <a:avLst/>
            </a:prstGeom>
            <a:noFill/>
            <a:ln w="9525">
              <a:solidFill>
                <a:srgbClr val="000000"/>
              </a:solidFill>
              <a:round/>
              <a:headEnd/>
              <a:tailEnd/>
            </a:ln>
          </p:spPr>
          <p:txBody>
            <a:bodyPr/>
            <a:lstStyle/>
            <a:p>
              <a:endParaRPr lang="en-US"/>
            </a:p>
          </p:txBody>
        </p:sp>
        <p:sp>
          <p:nvSpPr>
            <p:cNvPr id="57" name="Freeform 67"/>
            <p:cNvSpPr>
              <a:spLocks noChangeArrowheads="1"/>
            </p:cNvSpPr>
            <p:nvPr/>
          </p:nvSpPr>
          <p:spPr bwMode="auto">
            <a:xfrm>
              <a:off x="5265738" y="3548063"/>
              <a:ext cx="69850" cy="104775"/>
            </a:xfrm>
            <a:custGeom>
              <a:avLst/>
              <a:gdLst/>
              <a:ahLst/>
              <a:cxnLst>
                <a:cxn ang="0">
                  <a:pos x="93" y="0"/>
                </a:cxn>
                <a:cxn ang="0">
                  <a:pos x="135" y="14"/>
                </a:cxn>
                <a:cxn ang="0">
                  <a:pos x="169" y="37"/>
                </a:cxn>
                <a:cxn ang="0">
                  <a:pos x="186" y="84"/>
                </a:cxn>
                <a:cxn ang="0">
                  <a:pos x="195" y="146"/>
                </a:cxn>
                <a:cxn ang="0">
                  <a:pos x="186" y="193"/>
                </a:cxn>
                <a:cxn ang="0">
                  <a:pos x="169" y="240"/>
                </a:cxn>
                <a:cxn ang="0">
                  <a:pos x="135" y="278"/>
                </a:cxn>
                <a:cxn ang="0">
                  <a:pos x="93" y="288"/>
                </a:cxn>
                <a:cxn ang="0">
                  <a:pos x="59" y="278"/>
                </a:cxn>
                <a:cxn ang="0">
                  <a:pos x="25" y="240"/>
                </a:cxn>
                <a:cxn ang="0">
                  <a:pos x="0" y="193"/>
                </a:cxn>
                <a:cxn ang="0">
                  <a:pos x="0" y="146"/>
                </a:cxn>
                <a:cxn ang="0">
                  <a:pos x="0" y="84"/>
                </a:cxn>
                <a:cxn ang="0">
                  <a:pos x="25" y="37"/>
                </a:cxn>
                <a:cxn ang="0">
                  <a:pos x="59" y="14"/>
                </a:cxn>
                <a:cxn ang="0">
                  <a:pos x="93" y="0"/>
                </a:cxn>
              </a:cxnLst>
              <a:rect l="0" t="0" r="r" b="b"/>
              <a:pathLst>
                <a:path w="196" h="289">
                  <a:moveTo>
                    <a:pt x="93" y="0"/>
                  </a:moveTo>
                  <a:lnTo>
                    <a:pt x="135" y="14"/>
                  </a:lnTo>
                  <a:lnTo>
                    <a:pt x="169" y="37"/>
                  </a:lnTo>
                  <a:lnTo>
                    <a:pt x="186" y="84"/>
                  </a:lnTo>
                  <a:lnTo>
                    <a:pt x="195" y="146"/>
                  </a:lnTo>
                  <a:lnTo>
                    <a:pt x="186" y="193"/>
                  </a:lnTo>
                  <a:lnTo>
                    <a:pt x="169" y="240"/>
                  </a:lnTo>
                  <a:lnTo>
                    <a:pt x="135" y="278"/>
                  </a:lnTo>
                  <a:lnTo>
                    <a:pt x="93" y="288"/>
                  </a:lnTo>
                  <a:lnTo>
                    <a:pt x="59" y="278"/>
                  </a:lnTo>
                  <a:lnTo>
                    <a:pt x="25" y="240"/>
                  </a:lnTo>
                  <a:lnTo>
                    <a:pt x="0" y="193"/>
                  </a:lnTo>
                  <a:lnTo>
                    <a:pt x="0" y="146"/>
                  </a:lnTo>
                  <a:lnTo>
                    <a:pt x="0" y="84"/>
                  </a:lnTo>
                  <a:lnTo>
                    <a:pt x="25" y="37"/>
                  </a:lnTo>
                  <a:lnTo>
                    <a:pt x="59" y="14"/>
                  </a:lnTo>
                  <a:lnTo>
                    <a:pt x="93" y="0"/>
                  </a:lnTo>
                </a:path>
              </a:pathLst>
            </a:custGeom>
            <a:noFill/>
            <a:ln w="9525">
              <a:solidFill>
                <a:srgbClr val="000000"/>
              </a:solidFill>
              <a:round/>
              <a:headEnd/>
              <a:tailEnd/>
            </a:ln>
          </p:spPr>
          <p:txBody>
            <a:bodyPr/>
            <a:lstStyle/>
            <a:p>
              <a:endParaRPr lang="en-US"/>
            </a:p>
          </p:txBody>
        </p:sp>
        <p:sp>
          <p:nvSpPr>
            <p:cNvPr id="58" name="Line 68"/>
            <p:cNvSpPr>
              <a:spLocks noChangeShapeType="1"/>
            </p:cNvSpPr>
            <p:nvPr/>
          </p:nvSpPr>
          <p:spPr bwMode="auto">
            <a:xfrm flipH="1">
              <a:off x="5334000" y="3600450"/>
              <a:ext cx="112713" cy="1588"/>
            </a:xfrm>
            <a:prstGeom prst="line">
              <a:avLst/>
            </a:prstGeom>
            <a:noFill/>
            <a:ln w="9525">
              <a:solidFill>
                <a:srgbClr val="000000"/>
              </a:solidFill>
              <a:round/>
              <a:headEnd/>
              <a:tailEnd/>
            </a:ln>
          </p:spPr>
          <p:txBody>
            <a:bodyPr/>
            <a:lstStyle/>
            <a:p>
              <a:endParaRPr lang="en-US"/>
            </a:p>
          </p:txBody>
        </p:sp>
        <p:sp>
          <p:nvSpPr>
            <p:cNvPr id="59" name="Freeform 69"/>
            <p:cNvSpPr>
              <a:spLocks noChangeArrowheads="1"/>
            </p:cNvSpPr>
            <p:nvPr/>
          </p:nvSpPr>
          <p:spPr bwMode="auto">
            <a:xfrm>
              <a:off x="5265738" y="3144838"/>
              <a:ext cx="69850" cy="104775"/>
            </a:xfrm>
            <a:custGeom>
              <a:avLst/>
              <a:gdLst/>
              <a:ahLst/>
              <a:cxnLst>
                <a:cxn ang="0">
                  <a:pos x="93" y="0"/>
                </a:cxn>
                <a:cxn ang="0">
                  <a:pos x="135" y="9"/>
                </a:cxn>
                <a:cxn ang="0">
                  <a:pos x="169" y="47"/>
                </a:cxn>
                <a:cxn ang="0">
                  <a:pos x="186" y="94"/>
                </a:cxn>
                <a:cxn ang="0">
                  <a:pos x="195" y="141"/>
                </a:cxn>
                <a:cxn ang="0">
                  <a:pos x="186" y="203"/>
                </a:cxn>
                <a:cxn ang="0">
                  <a:pos x="169" y="250"/>
                </a:cxn>
                <a:cxn ang="0">
                  <a:pos x="135" y="273"/>
                </a:cxn>
                <a:cxn ang="0">
                  <a:pos x="93" y="288"/>
                </a:cxn>
                <a:cxn ang="0">
                  <a:pos x="59" y="273"/>
                </a:cxn>
                <a:cxn ang="0">
                  <a:pos x="25" y="250"/>
                </a:cxn>
                <a:cxn ang="0">
                  <a:pos x="0" y="203"/>
                </a:cxn>
                <a:cxn ang="0">
                  <a:pos x="0" y="141"/>
                </a:cxn>
                <a:cxn ang="0">
                  <a:pos x="0" y="94"/>
                </a:cxn>
                <a:cxn ang="0">
                  <a:pos x="25" y="47"/>
                </a:cxn>
                <a:cxn ang="0">
                  <a:pos x="59" y="9"/>
                </a:cxn>
                <a:cxn ang="0">
                  <a:pos x="93" y="0"/>
                </a:cxn>
              </a:cxnLst>
              <a:rect l="0" t="0" r="r" b="b"/>
              <a:pathLst>
                <a:path w="196" h="289">
                  <a:moveTo>
                    <a:pt x="93" y="0"/>
                  </a:moveTo>
                  <a:lnTo>
                    <a:pt x="135" y="9"/>
                  </a:lnTo>
                  <a:lnTo>
                    <a:pt x="169" y="47"/>
                  </a:lnTo>
                  <a:lnTo>
                    <a:pt x="186" y="94"/>
                  </a:lnTo>
                  <a:lnTo>
                    <a:pt x="195" y="141"/>
                  </a:lnTo>
                  <a:lnTo>
                    <a:pt x="186" y="203"/>
                  </a:lnTo>
                  <a:lnTo>
                    <a:pt x="169" y="250"/>
                  </a:lnTo>
                  <a:lnTo>
                    <a:pt x="135" y="273"/>
                  </a:lnTo>
                  <a:lnTo>
                    <a:pt x="93" y="288"/>
                  </a:lnTo>
                  <a:lnTo>
                    <a:pt x="59" y="273"/>
                  </a:lnTo>
                  <a:lnTo>
                    <a:pt x="25" y="250"/>
                  </a:lnTo>
                  <a:lnTo>
                    <a:pt x="0" y="203"/>
                  </a:lnTo>
                  <a:lnTo>
                    <a:pt x="0" y="141"/>
                  </a:lnTo>
                  <a:lnTo>
                    <a:pt x="0" y="94"/>
                  </a:lnTo>
                  <a:lnTo>
                    <a:pt x="25" y="47"/>
                  </a:lnTo>
                  <a:lnTo>
                    <a:pt x="59" y="9"/>
                  </a:lnTo>
                  <a:lnTo>
                    <a:pt x="93" y="0"/>
                  </a:lnTo>
                </a:path>
              </a:pathLst>
            </a:custGeom>
            <a:noFill/>
            <a:ln w="9525">
              <a:solidFill>
                <a:srgbClr val="000000"/>
              </a:solidFill>
              <a:round/>
              <a:headEnd/>
              <a:tailEnd/>
            </a:ln>
          </p:spPr>
          <p:txBody>
            <a:bodyPr/>
            <a:lstStyle/>
            <a:p>
              <a:endParaRPr lang="en-US"/>
            </a:p>
          </p:txBody>
        </p:sp>
        <p:sp>
          <p:nvSpPr>
            <p:cNvPr id="60" name="Line 70"/>
            <p:cNvSpPr>
              <a:spLocks noChangeShapeType="1"/>
            </p:cNvSpPr>
            <p:nvPr/>
          </p:nvSpPr>
          <p:spPr bwMode="auto">
            <a:xfrm flipH="1">
              <a:off x="5334000" y="3195638"/>
              <a:ext cx="112713" cy="1587"/>
            </a:xfrm>
            <a:prstGeom prst="line">
              <a:avLst/>
            </a:prstGeom>
            <a:noFill/>
            <a:ln w="9525">
              <a:solidFill>
                <a:srgbClr val="000000"/>
              </a:solidFill>
              <a:round/>
              <a:headEnd/>
              <a:tailEnd/>
            </a:ln>
          </p:spPr>
          <p:txBody>
            <a:bodyPr/>
            <a:lstStyle/>
            <a:p>
              <a:endParaRPr lang="en-US"/>
            </a:p>
          </p:txBody>
        </p:sp>
        <p:sp>
          <p:nvSpPr>
            <p:cNvPr id="61" name="AutoShape 71"/>
            <p:cNvSpPr>
              <a:spLocks noChangeArrowheads="1"/>
            </p:cNvSpPr>
            <p:nvPr/>
          </p:nvSpPr>
          <p:spPr bwMode="auto">
            <a:xfrm>
              <a:off x="3151188" y="3600450"/>
              <a:ext cx="573087" cy="804863"/>
            </a:xfrm>
            <a:prstGeom prst="roundRect">
              <a:avLst>
                <a:gd name="adj" fmla="val 278"/>
              </a:avLst>
            </a:prstGeom>
            <a:solidFill>
              <a:srgbClr val="FFFFCC"/>
            </a:solidFill>
            <a:ln w="9525">
              <a:noFill/>
              <a:round/>
              <a:headEnd/>
              <a:tailEnd/>
            </a:ln>
          </p:spPr>
          <p:txBody>
            <a:bodyPr wrap="none" anchor="ctr"/>
            <a:lstStyle/>
            <a:p>
              <a:endParaRPr lang="en-US"/>
            </a:p>
          </p:txBody>
        </p:sp>
        <p:sp>
          <p:nvSpPr>
            <p:cNvPr id="62" name="AutoShape 72"/>
            <p:cNvSpPr>
              <a:spLocks noChangeArrowheads="1"/>
            </p:cNvSpPr>
            <p:nvPr/>
          </p:nvSpPr>
          <p:spPr bwMode="auto">
            <a:xfrm>
              <a:off x="3151188" y="3600450"/>
              <a:ext cx="573087" cy="804863"/>
            </a:xfrm>
            <a:prstGeom prst="roundRect">
              <a:avLst>
                <a:gd name="adj" fmla="val 278"/>
              </a:avLst>
            </a:prstGeom>
            <a:noFill/>
            <a:ln w="9525">
              <a:solidFill>
                <a:srgbClr val="000000"/>
              </a:solidFill>
              <a:round/>
              <a:headEnd/>
              <a:tailEnd/>
            </a:ln>
          </p:spPr>
          <p:txBody>
            <a:bodyPr wrap="none" anchor="ctr"/>
            <a:lstStyle/>
            <a:p>
              <a:endParaRPr lang="en-US"/>
            </a:p>
          </p:txBody>
        </p:sp>
        <p:sp>
          <p:nvSpPr>
            <p:cNvPr id="63" name="Freeform 73"/>
            <p:cNvSpPr>
              <a:spLocks noChangeArrowheads="1"/>
            </p:cNvSpPr>
            <p:nvPr/>
          </p:nvSpPr>
          <p:spPr bwMode="auto">
            <a:xfrm>
              <a:off x="3832225" y="3952875"/>
              <a:ext cx="73025" cy="98425"/>
            </a:xfrm>
            <a:custGeom>
              <a:avLst/>
              <a:gdLst/>
              <a:ahLst/>
              <a:cxnLst>
                <a:cxn ang="0">
                  <a:pos x="102" y="0"/>
                </a:cxn>
                <a:cxn ang="0">
                  <a:pos x="136" y="14"/>
                </a:cxn>
                <a:cxn ang="0">
                  <a:pos x="170" y="37"/>
                </a:cxn>
                <a:cxn ang="0">
                  <a:pos x="195" y="85"/>
                </a:cxn>
                <a:cxn ang="0">
                  <a:pos x="204" y="132"/>
                </a:cxn>
                <a:cxn ang="0">
                  <a:pos x="195" y="193"/>
                </a:cxn>
                <a:cxn ang="0">
                  <a:pos x="170" y="240"/>
                </a:cxn>
                <a:cxn ang="0">
                  <a:pos x="136" y="264"/>
                </a:cxn>
                <a:cxn ang="0">
                  <a:pos x="102" y="274"/>
                </a:cxn>
                <a:cxn ang="0">
                  <a:pos x="59" y="264"/>
                </a:cxn>
                <a:cxn ang="0">
                  <a:pos x="25" y="240"/>
                </a:cxn>
                <a:cxn ang="0">
                  <a:pos x="8" y="193"/>
                </a:cxn>
                <a:cxn ang="0">
                  <a:pos x="0" y="132"/>
                </a:cxn>
                <a:cxn ang="0">
                  <a:pos x="8" y="85"/>
                </a:cxn>
                <a:cxn ang="0">
                  <a:pos x="25" y="37"/>
                </a:cxn>
                <a:cxn ang="0">
                  <a:pos x="59" y="14"/>
                </a:cxn>
                <a:cxn ang="0">
                  <a:pos x="102" y="0"/>
                </a:cxn>
              </a:cxnLst>
              <a:rect l="0" t="0" r="r" b="b"/>
              <a:pathLst>
                <a:path w="205" h="275">
                  <a:moveTo>
                    <a:pt x="102" y="0"/>
                  </a:moveTo>
                  <a:lnTo>
                    <a:pt x="136" y="14"/>
                  </a:lnTo>
                  <a:lnTo>
                    <a:pt x="170" y="37"/>
                  </a:lnTo>
                  <a:lnTo>
                    <a:pt x="195" y="85"/>
                  </a:lnTo>
                  <a:lnTo>
                    <a:pt x="204" y="132"/>
                  </a:lnTo>
                  <a:lnTo>
                    <a:pt x="195" y="193"/>
                  </a:lnTo>
                  <a:lnTo>
                    <a:pt x="170" y="240"/>
                  </a:lnTo>
                  <a:lnTo>
                    <a:pt x="136" y="264"/>
                  </a:lnTo>
                  <a:lnTo>
                    <a:pt x="102" y="274"/>
                  </a:lnTo>
                  <a:lnTo>
                    <a:pt x="59" y="264"/>
                  </a:lnTo>
                  <a:lnTo>
                    <a:pt x="25" y="240"/>
                  </a:lnTo>
                  <a:lnTo>
                    <a:pt x="8" y="193"/>
                  </a:lnTo>
                  <a:lnTo>
                    <a:pt x="0" y="132"/>
                  </a:lnTo>
                  <a:lnTo>
                    <a:pt x="8" y="85"/>
                  </a:lnTo>
                  <a:lnTo>
                    <a:pt x="25" y="37"/>
                  </a:lnTo>
                  <a:lnTo>
                    <a:pt x="59" y="14"/>
                  </a:lnTo>
                  <a:lnTo>
                    <a:pt x="102" y="0"/>
                  </a:lnTo>
                </a:path>
              </a:pathLst>
            </a:custGeom>
            <a:noFill/>
            <a:ln w="9525">
              <a:solidFill>
                <a:srgbClr val="000000"/>
              </a:solidFill>
              <a:round/>
              <a:headEnd/>
              <a:tailEnd/>
            </a:ln>
          </p:spPr>
          <p:txBody>
            <a:bodyPr/>
            <a:lstStyle/>
            <a:p>
              <a:endParaRPr lang="en-US"/>
            </a:p>
          </p:txBody>
        </p:sp>
        <p:sp>
          <p:nvSpPr>
            <p:cNvPr id="64" name="Line 74"/>
            <p:cNvSpPr>
              <a:spLocks noChangeShapeType="1"/>
            </p:cNvSpPr>
            <p:nvPr/>
          </p:nvSpPr>
          <p:spPr bwMode="auto">
            <a:xfrm flipH="1">
              <a:off x="3722688" y="4000500"/>
              <a:ext cx="111125" cy="1588"/>
            </a:xfrm>
            <a:prstGeom prst="line">
              <a:avLst/>
            </a:prstGeom>
            <a:noFill/>
            <a:ln w="9525">
              <a:solidFill>
                <a:srgbClr val="000000"/>
              </a:solidFill>
              <a:round/>
              <a:headEnd/>
              <a:tailEnd/>
            </a:ln>
          </p:spPr>
          <p:txBody>
            <a:bodyPr/>
            <a:lstStyle/>
            <a:p>
              <a:endParaRPr lang="en-US"/>
            </a:p>
          </p:txBody>
        </p:sp>
        <p:sp>
          <p:nvSpPr>
            <p:cNvPr id="65" name="Freeform 75"/>
            <p:cNvSpPr>
              <a:spLocks noChangeArrowheads="1"/>
            </p:cNvSpPr>
            <p:nvPr/>
          </p:nvSpPr>
          <p:spPr bwMode="auto">
            <a:xfrm>
              <a:off x="2971800" y="4152900"/>
              <a:ext cx="73025" cy="104775"/>
            </a:xfrm>
            <a:custGeom>
              <a:avLst/>
              <a:gdLst/>
              <a:ahLst/>
              <a:cxnLst>
                <a:cxn ang="0">
                  <a:pos x="99" y="0"/>
                </a:cxn>
                <a:cxn ang="0">
                  <a:pos x="143" y="14"/>
                </a:cxn>
                <a:cxn ang="0">
                  <a:pos x="169" y="37"/>
                </a:cxn>
                <a:cxn ang="0">
                  <a:pos x="195" y="84"/>
                </a:cxn>
                <a:cxn ang="0">
                  <a:pos x="203" y="146"/>
                </a:cxn>
                <a:cxn ang="0">
                  <a:pos x="195" y="193"/>
                </a:cxn>
                <a:cxn ang="0">
                  <a:pos x="169" y="240"/>
                </a:cxn>
                <a:cxn ang="0">
                  <a:pos x="143" y="273"/>
                </a:cxn>
                <a:cxn ang="0">
                  <a:pos x="99" y="288"/>
                </a:cxn>
                <a:cxn ang="0">
                  <a:pos x="69" y="273"/>
                </a:cxn>
                <a:cxn ang="0">
                  <a:pos x="34" y="240"/>
                </a:cxn>
                <a:cxn ang="0">
                  <a:pos x="8" y="193"/>
                </a:cxn>
                <a:cxn ang="0">
                  <a:pos x="0" y="146"/>
                </a:cxn>
                <a:cxn ang="0">
                  <a:pos x="8" y="84"/>
                </a:cxn>
                <a:cxn ang="0">
                  <a:pos x="34" y="37"/>
                </a:cxn>
                <a:cxn ang="0">
                  <a:pos x="69" y="14"/>
                </a:cxn>
                <a:cxn ang="0">
                  <a:pos x="99" y="0"/>
                </a:cxn>
              </a:cxnLst>
              <a:rect l="0" t="0" r="r" b="b"/>
              <a:pathLst>
                <a:path w="204" h="289">
                  <a:moveTo>
                    <a:pt x="99" y="0"/>
                  </a:moveTo>
                  <a:lnTo>
                    <a:pt x="143" y="14"/>
                  </a:lnTo>
                  <a:lnTo>
                    <a:pt x="169" y="37"/>
                  </a:lnTo>
                  <a:lnTo>
                    <a:pt x="195" y="84"/>
                  </a:lnTo>
                  <a:lnTo>
                    <a:pt x="203" y="146"/>
                  </a:lnTo>
                  <a:lnTo>
                    <a:pt x="195" y="193"/>
                  </a:lnTo>
                  <a:lnTo>
                    <a:pt x="169" y="240"/>
                  </a:lnTo>
                  <a:lnTo>
                    <a:pt x="143" y="273"/>
                  </a:lnTo>
                  <a:lnTo>
                    <a:pt x="99" y="288"/>
                  </a:lnTo>
                  <a:lnTo>
                    <a:pt x="69" y="273"/>
                  </a:lnTo>
                  <a:lnTo>
                    <a:pt x="34" y="240"/>
                  </a:lnTo>
                  <a:lnTo>
                    <a:pt x="8" y="193"/>
                  </a:lnTo>
                  <a:lnTo>
                    <a:pt x="0" y="146"/>
                  </a:lnTo>
                  <a:lnTo>
                    <a:pt x="8" y="84"/>
                  </a:lnTo>
                  <a:lnTo>
                    <a:pt x="34" y="37"/>
                  </a:lnTo>
                  <a:lnTo>
                    <a:pt x="69" y="14"/>
                  </a:lnTo>
                  <a:lnTo>
                    <a:pt x="99" y="0"/>
                  </a:lnTo>
                </a:path>
              </a:pathLst>
            </a:custGeom>
            <a:noFill/>
            <a:ln w="9525">
              <a:solidFill>
                <a:srgbClr val="000000"/>
              </a:solidFill>
              <a:round/>
              <a:headEnd/>
              <a:tailEnd/>
            </a:ln>
          </p:spPr>
          <p:txBody>
            <a:bodyPr/>
            <a:lstStyle/>
            <a:p>
              <a:endParaRPr lang="en-US"/>
            </a:p>
          </p:txBody>
        </p:sp>
        <p:sp>
          <p:nvSpPr>
            <p:cNvPr id="66" name="Line 76"/>
            <p:cNvSpPr>
              <a:spLocks noChangeShapeType="1"/>
            </p:cNvSpPr>
            <p:nvPr/>
          </p:nvSpPr>
          <p:spPr bwMode="auto">
            <a:xfrm flipH="1">
              <a:off x="3043238" y="4205288"/>
              <a:ext cx="109537" cy="1587"/>
            </a:xfrm>
            <a:prstGeom prst="line">
              <a:avLst/>
            </a:prstGeom>
            <a:noFill/>
            <a:ln w="9525">
              <a:solidFill>
                <a:srgbClr val="000000"/>
              </a:solidFill>
              <a:round/>
              <a:headEnd/>
              <a:tailEnd/>
            </a:ln>
          </p:spPr>
          <p:txBody>
            <a:bodyPr/>
            <a:lstStyle/>
            <a:p>
              <a:endParaRPr lang="en-US"/>
            </a:p>
          </p:txBody>
        </p:sp>
        <p:sp>
          <p:nvSpPr>
            <p:cNvPr id="67" name="Freeform 77"/>
            <p:cNvSpPr>
              <a:spLocks noChangeArrowheads="1"/>
            </p:cNvSpPr>
            <p:nvPr/>
          </p:nvSpPr>
          <p:spPr bwMode="auto">
            <a:xfrm>
              <a:off x="2971800" y="3748088"/>
              <a:ext cx="73025" cy="104775"/>
            </a:xfrm>
            <a:custGeom>
              <a:avLst/>
              <a:gdLst/>
              <a:ahLst/>
              <a:cxnLst>
                <a:cxn ang="0">
                  <a:pos x="99" y="0"/>
                </a:cxn>
                <a:cxn ang="0">
                  <a:pos x="143" y="14"/>
                </a:cxn>
                <a:cxn ang="0">
                  <a:pos x="169" y="51"/>
                </a:cxn>
                <a:cxn ang="0">
                  <a:pos x="195" y="99"/>
                </a:cxn>
                <a:cxn ang="0">
                  <a:pos x="203" y="146"/>
                </a:cxn>
                <a:cxn ang="0">
                  <a:pos x="195" y="207"/>
                </a:cxn>
                <a:cxn ang="0">
                  <a:pos x="169" y="240"/>
                </a:cxn>
                <a:cxn ang="0">
                  <a:pos x="143" y="278"/>
                </a:cxn>
                <a:cxn ang="0">
                  <a:pos x="99" y="288"/>
                </a:cxn>
                <a:cxn ang="0">
                  <a:pos x="69" y="278"/>
                </a:cxn>
                <a:cxn ang="0">
                  <a:pos x="34" y="240"/>
                </a:cxn>
                <a:cxn ang="0">
                  <a:pos x="8" y="207"/>
                </a:cxn>
                <a:cxn ang="0">
                  <a:pos x="0" y="146"/>
                </a:cxn>
                <a:cxn ang="0">
                  <a:pos x="8" y="99"/>
                </a:cxn>
                <a:cxn ang="0">
                  <a:pos x="34" y="51"/>
                </a:cxn>
                <a:cxn ang="0">
                  <a:pos x="69" y="14"/>
                </a:cxn>
                <a:cxn ang="0">
                  <a:pos x="99" y="0"/>
                </a:cxn>
              </a:cxnLst>
              <a:rect l="0" t="0" r="r" b="b"/>
              <a:pathLst>
                <a:path w="204" h="289">
                  <a:moveTo>
                    <a:pt x="99" y="0"/>
                  </a:moveTo>
                  <a:lnTo>
                    <a:pt x="143" y="14"/>
                  </a:lnTo>
                  <a:lnTo>
                    <a:pt x="169" y="51"/>
                  </a:lnTo>
                  <a:lnTo>
                    <a:pt x="195" y="99"/>
                  </a:lnTo>
                  <a:lnTo>
                    <a:pt x="203" y="146"/>
                  </a:lnTo>
                  <a:lnTo>
                    <a:pt x="195" y="207"/>
                  </a:lnTo>
                  <a:lnTo>
                    <a:pt x="169" y="240"/>
                  </a:lnTo>
                  <a:lnTo>
                    <a:pt x="143" y="278"/>
                  </a:lnTo>
                  <a:lnTo>
                    <a:pt x="99" y="288"/>
                  </a:lnTo>
                  <a:lnTo>
                    <a:pt x="69" y="278"/>
                  </a:lnTo>
                  <a:lnTo>
                    <a:pt x="34" y="240"/>
                  </a:lnTo>
                  <a:lnTo>
                    <a:pt x="8" y="207"/>
                  </a:lnTo>
                  <a:lnTo>
                    <a:pt x="0" y="146"/>
                  </a:lnTo>
                  <a:lnTo>
                    <a:pt x="8" y="99"/>
                  </a:lnTo>
                  <a:lnTo>
                    <a:pt x="34" y="51"/>
                  </a:lnTo>
                  <a:lnTo>
                    <a:pt x="69" y="14"/>
                  </a:lnTo>
                  <a:lnTo>
                    <a:pt x="99" y="0"/>
                  </a:lnTo>
                </a:path>
              </a:pathLst>
            </a:custGeom>
            <a:noFill/>
            <a:ln w="9525">
              <a:solidFill>
                <a:srgbClr val="000000"/>
              </a:solidFill>
              <a:round/>
              <a:headEnd/>
              <a:tailEnd/>
            </a:ln>
          </p:spPr>
          <p:txBody>
            <a:bodyPr/>
            <a:lstStyle/>
            <a:p>
              <a:endParaRPr lang="en-US"/>
            </a:p>
          </p:txBody>
        </p:sp>
        <p:sp>
          <p:nvSpPr>
            <p:cNvPr id="68" name="Line 78"/>
            <p:cNvSpPr>
              <a:spLocks noChangeShapeType="1"/>
            </p:cNvSpPr>
            <p:nvPr/>
          </p:nvSpPr>
          <p:spPr bwMode="auto">
            <a:xfrm flipH="1">
              <a:off x="3043238" y="3800475"/>
              <a:ext cx="109537" cy="1588"/>
            </a:xfrm>
            <a:prstGeom prst="line">
              <a:avLst/>
            </a:prstGeom>
            <a:noFill/>
            <a:ln w="9525">
              <a:solidFill>
                <a:srgbClr val="000000"/>
              </a:solidFill>
              <a:round/>
              <a:headEnd/>
              <a:tailEnd/>
            </a:ln>
          </p:spPr>
          <p:txBody>
            <a:bodyPr/>
            <a:lstStyle/>
            <a:p>
              <a:endParaRPr lang="en-US"/>
            </a:p>
          </p:txBody>
        </p:sp>
        <p:sp>
          <p:nvSpPr>
            <p:cNvPr id="69" name="Freeform 79"/>
            <p:cNvSpPr>
              <a:spLocks noChangeArrowheads="1"/>
            </p:cNvSpPr>
            <p:nvPr/>
          </p:nvSpPr>
          <p:spPr bwMode="auto">
            <a:xfrm>
              <a:off x="2687638" y="4152900"/>
              <a:ext cx="68262" cy="104775"/>
            </a:xfrm>
            <a:custGeom>
              <a:avLst/>
              <a:gdLst/>
              <a:ahLst/>
              <a:cxnLst>
                <a:cxn ang="0">
                  <a:pos x="97" y="0"/>
                </a:cxn>
                <a:cxn ang="0">
                  <a:pos x="130" y="14"/>
                </a:cxn>
                <a:cxn ang="0">
                  <a:pos x="164" y="37"/>
                </a:cxn>
                <a:cxn ang="0">
                  <a:pos x="181" y="84"/>
                </a:cxn>
                <a:cxn ang="0">
                  <a:pos x="190" y="146"/>
                </a:cxn>
                <a:cxn ang="0">
                  <a:pos x="181" y="193"/>
                </a:cxn>
                <a:cxn ang="0">
                  <a:pos x="164" y="240"/>
                </a:cxn>
                <a:cxn ang="0">
                  <a:pos x="130" y="273"/>
                </a:cxn>
                <a:cxn ang="0">
                  <a:pos x="97" y="288"/>
                </a:cxn>
                <a:cxn ang="0">
                  <a:pos x="54" y="273"/>
                </a:cxn>
                <a:cxn ang="0">
                  <a:pos x="21" y="240"/>
                </a:cxn>
                <a:cxn ang="0">
                  <a:pos x="4" y="193"/>
                </a:cxn>
                <a:cxn ang="0">
                  <a:pos x="0" y="146"/>
                </a:cxn>
                <a:cxn ang="0">
                  <a:pos x="4" y="84"/>
                </a:cxn>
                <a:cxn ang="0">
                  <a:pos x="21" y="37"/>
                </a:cxn>
                <a:cxn ang="0">
                  <a:pos x="54" y="14"/>
                </a:cxn>
                <a:cxn ang="0">
                  <a:pos x="97" y="0"/>
                </a:cxn>
              </a:cxnLst>
              <a:rect l="0" t="0" r="r" b="b"/>
              <a:pathLst>
                <a:path w="191" h="289">
                  <a:moveTo>
                    <a:pt x="97" y="0"/>
                  </a:moveTo>
                  <a:lnTo>
                    <a:pt x="130" y="14"/>
                  </a:lnTo>
                  <a:lnTo>
                    <a:pt x="164" y="37"/>
                  </a:lnTo>
                  <a:lnTo>
                    <a:pt x="181" y="84"/>
                  </a:lnTo>
                  <a:lnTo>
                    <a:pt x="190" y="146"/>
                  </a:lnTo>
                  <a:lnTo>
                    <a:pt x="181" y="193"/>
                  </a:lnTo>
                  <a:lnTo>
                    <a:pt x="164" y="240"/>
                  </a:lnTo>
                  <a:lnTo>
                    <a:pt x="130" y="273"/>
                  </a:lnTo>
                  <a:lnTo>
                    <a:pt x="97" y="288"/>
                  </a:lnTo>
                  <a:lnTo>
                    <a:pt x="54" y="273"/>
                  </a:lnTo>
                  <a:lnTo>
                    <a:pt x="21" y="240"/>
                  </a:lnTo>
                  <a:lnTo>
                    <a:pt x="4" y="193"/>
                  </a:lnTo>
                  <a:lnTo>
                    <a:pt x="0" y="146"/>
                  </a:lnTo>
                  <a:lnTo>
                    <a:pt x="4" y="84"/>
                  </a:lnTo>
                  <a:lnTo>
                    <a:pt x="21" y="37"/>
                  </a:lnTo>
                  <a:lnTo>
                    <a:pt x="54" y="14"/>
                  </a:lnTo>
                  <a:lnTo>
                    <a:pt x="97" y="0"/>
                  </a:lnTo>
                </a:path>
              </a:pathLst>
            </a:custGeom>
            <a:noFill/>
            <a:ln w="9525">
              <a:solidFill>
                <a:srgbClr val="000000"/>
              </a:solidFill>
              <a:round/>
              <a:headEnd/>
              <a:tailEnd/>
            </a:ln>
          </p:spPr>
          <p:txBody>
            <a:bodyPr/>
            <a:lstStyle/>
            <a:p>
              <a:endParaRPr lang="en-US"/>
            </a:p>
          </p:txBody>
        </p:sp>
        <p:sp>
          <p:nvSpPr>
            <p:cNvPr id="70" name="Line 80"/>
            <p:cNvSpPr>
              <a:spLocks noChangeShapeType="1"/>
            </p:cNvSpPr>
            <p:nvPr/>
          </p:nvSpPr>
          <p:spPr bwMode="auto">
            <a:xfrm flipH="1">
              <a:off x="2576513" y="4205288"/>
              <a:ext cx="112712" cy="1587"/>
            </a:xfrm>
            <a:prstGeom prst="line">
              <a:avLst/>
            </a:prstGeom>
            <a:noFill/>
            <a:ln w="9525">
              <a:solidFill>
                <a:srgbClr val="000000"/>
              </a:solidFill>
              <a:round/>
              <a:headEnd/>
              <a:tailEnd/>
            </a:ln>
          </p:spPr>
          <p:txBody>
            <a:bodyPr/>
            <a:lstStyle/>
            <a:p>
              <a:endParaRPr lang="en-US"/>
            </a:p>
          </p:txBody>
        </p:sp>
        <p:sp>
          <p:nvSpPr>
            <p:cNvPr id="71" name="Freeform 81"/>
            <p:cNvSpPr>
              <a:spLocks noChangeArrowheads="1"/>
            </p:cNvSpPr>
            <p:nvPr/>
          </p:nvSpPr>
          <p:spPr bwMode="auto">
            <a:xfrm>
              <a:off x="2687638" y="2543175"/>
              <a:ext cx="68262" cy="100013"/>
            </a:xfrm>
            <a:custGeom>
              <a:avLst/>
              <a:gdLst/>
              <a:ahLst/>
              <a:cxnLst>
                <a:cxn ang="0">
                  <a:pos x="97" y="0"/>
                </a:cxn>
                <a:cxn ang="0">
                  <a:pos x="130" y="14"/>
                </a:cxn>
                <a:cxn ang="0">
                  <a:pos x="164" y="37"/>
                </a:cxn>
                <a:cxn ang="0">
                  <a:pos x="181" y="85"/>
                </a:cxn>
                <a:cxn ang="0">
                  <a:pos x="190" y="132"/>
                </a:cxn>
                <a:cxn ang="0">
                  <a:pos x="181" y="193"/>
                </a:cxn>
                <a:cxn ang="0">
                  <a:pos x="164" y="241"/>
                </a:cxn>
                <a:cxn ang="0">
                  <a:pos x="130" y="264"/>
                </a:cxn>
                <a:cxn ang="0">
                  <a:pos x="97" y="279"/>
                </a:cxn>
                <a:cxn ang="0">
                  <a:pos x="54" y="264"/>
                </a:cxn>
                <a:cxn ang="0">
                  <a:pos x="21" y="241"/>
                </a:cxn>
                <a:cxn ang="0">
                  <a:pos x="4" y="193"/>
                </a:cxn>
                <a:cxn ang="0">
                  <a:pos x="0" y="132"/>
                </a:cxn>
                <a:cxn ang="0">
                  <a:pos x="4" y="85"/>
                </a:cxn>
                <a:cxn ang="0">
                  <a:pos x="21" y="37"/>
                </a:cxn>
                <a:cxn ang="0">
                  <a:pos x="54" y="14"/>
                </a:cxn>
                <a:cxn ang="0">
                  <a:pos x="97" y="0"/>
                </a:cxn>
              </a:cxnLst>
              <a:rect l="0" t="0" r="r" b="b"/>
              <a:pathLst>
                <a:path w="191" h="280">
                  <a:moveTo>
                    <a:pt x="97" y="0"/>
                  </a:moveTo>
                  <a:lnTo>
                    <a:pt x="130" y="14"/>
                  </a:lnTo>
                  <a:lnTo>
                    <a:pt x="164" y="37"/>
                  </a:lnTo>
                  <a:lnTo>
                    <a:pt x="181" y="85"/>
                  </a:lnTo>
                  <a:lnTo>
                    <a:pt x="190" y="132"/>
                  </a:lnTo>
                  <a:lnTo>
                    <a:pt x="181" y="193"/>
                  </a:lnTo>
                  <a:lnTo>
                    <a:pt x="164" y="241"/>
                  </a:lnTo>
                  <a:lnTo>
                    <a:pt x="130" y="264"/>
                  </a:lnTo>
                  <a:lnTo>
                    <a:pt x="97" y="279"/>
                  </a:lnTo>
                  <a:lnTo>
                    <a:pt x="54" y="264"/>
                  </a:lnTo>
                  <a:lnTo>
                    <a:pt x="21" y="241"/>
                  </a:lnTo>
                  <a:lnTo>
                    <a:pt x="4" y="193"/>
                  </a:lnTo>
                  <a:lnTo>
                    <a:pt x="0" y="132"/>
                  </a:lnTo>
                  <a:lnTo>
                    <a:pt x="4" y="85"/>
                  </a:lnTo>
                  <a:lnTo>
                    <a:pt x="21" y="37"/>
                  </a:lnTo>
                  <a:lnTo>
                    <a:pt x="54" y="14"/>
                  </a:lnTo>
                  <a:lnTo>
                    <a:pt x="97" y="0"/>
                  </a:lnTo>
                </a:path>
              </a:pathLst>
            </a:custGeom>
            <a:noFill/>
            <a:ln w="9525">
              <a:solidFill>
                <a:srgbClr val="000000"/>
              </a:solidFill>
              <a:round/>
              <a:headEnd/>
              <a:tailEnd/>
            </a:ln>
          </p:spPr>
          <p:txBody>
            <a:bodyPr/>
            <a:lstStyle/>
            <a:p>
              <a:endParaRPr lang="en-US"/>
            </a:p>
          </p:txBody>
        </p:sp>
        <p:sp>
          <p:nvSpPr>
            <p:cNvPr id="72" name="Line 82"/>
            <p:cNvSpPr>
              <a:spLocks noChangeShapeType="1"/>
            </p:cNvSpPr>
            <p:nvPr/>
          </p:nvSpPr>
          <p:spPr bwMode="auto">
            <a:xfrm flipH="1">
              <a:off x="2576513" y="2590800"/>
              <a:ext cx="112712" cy="1588"/>
            </a:xfrm>
            <a:prstGeom prst="line">
              <a:avLst/>
            </a:prstGeom>
            <a:noFill/>
            <a:ln w="9525">
              <a:solidFill>
                <a:srgbClr val="000000"/>
              </a:solidFill>
              <a:round/>
              <a:headEnd/>
              <a:tailEnd/>
            </a:ln>
          </p:spPr>
          <p:txBody>
            <a:bodyPr/>
            <a:lstStyle/>
            <a:p>
              <a:endParaRPr lang="en-US"/>
            </a:p>
          </p:txBody>
        </p:sp>
        <p:sp>
          <p:nvSpPr>
            <p:cNvPr id="73" name="Freeform 83"/>
            <p:cNvSpPr>
              <a:spLocks noChangeArrowheads="1"/>
            </p:cNvSpPr>
            <p:nvPr/>
          </p:nvSpPr>
          <p:spPr bwMode="auto">
            <a:xfrm>
              <a:off x="2687638" y="3348038"/>
              <a:ext cx="68262" cy="100012"/>
            </a:xfrm>
            <a:custGeom>
              <a:avLst/>
              <a:gdLst/>
              <a:ahLst/>
              <a:cxnLst>
                <a:cxn ang="0">
                  <a:pos x="97" y="0"/>
                </a:cxn>
                <a:cxn ang="0">
                  <a:pos x="130" y="14"/>
                </a:cxn>
                <a:cxn ang="0">
                  <a:pos x="164" y="37"/>
                </a:cxn>
                <a:cxn ang="0">
                  <a:pos x="181" y="85"/>
                </a:cxn>
                <a:cxn ang="0">
                  <a:pos x="190" y="146"/>
                </a:cxn>
                <a:cxn ang="0">
                  <a:pos x="181" y="193"/>
                </a:cxn>
                <a:cxn ang="0">
                  <a:pos x="164" y="241"/>
                </a:cxn>
                <a:cxn ang="0">
                  <a:pos x="130" y="264"/>
                </a:cxn>
                <a:cxn ang="0">
                  <a:pos x="97" y="279"/>
                </a:cxn>
                <a:cxn ang="0">
                  <a:pos x="54" y="264"/>
                </a:cxn>
                <a:cxn ang="0">
                  <a:pos x="21" y="241"/>
                </a:cxn>
                <a:cxn ang="0">
                  <a:pos x="4" y="193"/>
                </a:cxn>
                <a:cxn ang="0">
                  <a:pos x="0" y="146"/>
                </a:cxn>
                <a:cxn ang="0">
                  <a:pos x="4" y="85"/>
                </a:cxn>
                <a:cxn ang="0">
                  <a:pos x="21" y="37"/>
                </a:cxn>
                <a:cxn ang="0">
                  <a:pos x="54" y="14"/>
                </a:cxn>
                <a:cxn ang="0">
                  <a:pos x="97" y="0"/>
                </a:cxn>
              </a:cxnLst>
              <a:rect l="0" t="0" r="r" b="b"/>
              <a:pathLst>
                <a:path w="191" h="280">
                  <a:moveTo>
                    <a:pt x="97" y="0"/>
                  </a:moveTo>
                  <a:lnTo>
                    <a:pt x="130" y="14"/>
                  </a:lnTo>
                  <a:lnTo>
                    <a:pt x="164" y="37"/>
                  </a:lnTo>
                  <a:lnTo>
                    <a:pt x="181" y="85"/>
                  </a:lnTo>
                  <a:lnTo>
                    <a:pt x="190" y="146"/>
                  </a:lnTo>
                  <a:lnTo>
                    <a:pt x="181" y="193"/>
                  </a:lnTo>
                  <a:lnTo>
                    <a:pt x="164" y="241"/>
                  </a:lnTo>
                  <a:lnTo>
                    <a:pt x="130" y="264"/>
                  </a:lnTo>
                  <a:lnTo>
                    <a:pt x="97" y="279"/>
                  </a:lnTo>
                  <a:lnTo>
                    <a:pt x="54" y="264"/>
                  </a:lnTo>
                  <a:lnTo>
                    <a:pt x="21" y="241"/>
                  </a:lnTo>
                  <a:lnTo>
                    <a:pt x="4" y="193"/>
                  </a:lnTo>
                  <a:lnTo>
                    <a:pt x="0" y="146"/>
                  </a:lnTo>
                  <a:lnTo>
                    <a:pt x="4" y="85"/>
                  </a:lnTo>
                  <a:lnTo>
                    <a:pt x="21" y="37"/>
                  </a:lnTo>
                  <a:lnTo>
                    <a:pt x="54" y="14"/>
                  </a:lnTo>
                  <a:lnTo>
                    <a:pt x="97" y="0"/>
                  </a:lnTo>
                </a:path>
              </a:pathLst>
            </a:custGeom>
            <a:noFill/>
            <a:ln w="9525">
              <a:solidFill>
                <a:srgbClr val="000000"/>
              </a:solidFill>
              <a:round/>
              <a:headEnd/>
              <a:tailEnd/>
            </a:ln>
          </p:spPr>
          <p:txBody>
            <a:bodyPr/>
            <a:lstStyle/>
            <a:p>
              <a:endParaRPr lang="en-US"/>
            </a:p>
          </p:txBody>
        </p:sp>
        <p:sp>
          <p:nvSpPr>
            <p:cNvPr id="74" name="Line 84"/>
            <p:cNvSpPr>
              <a:spLocks noChangeShapeType="1"/>
            </p:cNvSpPr>
            <p:nvPr/>
          </p:nvSpPr>
          <p:spPr bwMode="auto">
            <a:xfrm flipH="1">
              <a:off x="2576513" y="3400425"/>
              <a:ext cx="112712" cy="1588"/>
            </a:xfrm>
            <a:prstGeom prst="line">
              <a:avLst/>
            </a:prstGeom>
            <a:noFill/>
            <a:ln w="9525">
              <a:solidFill>
                <a:srgbClr val="000000"/>
              </a:solidFill>
              <a:round/>
              <a:headEnd/>
              <a:tailEnd/>
            </a:ln>
          </p:spPr>
          <p:txBody>
            <a:bodyPr/>
            <a:lstStyle/>
            <a:p>
              <a:endParaRPr lang="en-US"/>
            </a:p>
          </p:txBody>
        </p:sp>
        <p:sp>
          <p:nvSpPr>
            <p:cNvPr id="75" name="Line 85"/>
            <p:cNvSpPr>
              <a:spLocks noChangeShapeType="1"/>
            </p:cNvSpPr>
            <p:nvPr/>
          </p:nvSpPr>
          <p:spPr bwMode="auto">
            <a:xfrm>
              <a:off x="2755900" y="2590800"/>
              <a:ext cx="215900" cy="1588"/>
            </a:xfrm>
            <a:prstGeom prst="line">
              <a:avLst/>
            </a:prstGeom>
            <a:noFill/>
            <a:ln w="9525">
              <a:solidFill>
                <a:srgbClr val="000000"/>
              </a:solidFill>
              <a:round/>
              <a:headEnd/>
              <a:tailEnd/>
            </a:ln>
          </p:spPr>
          <p:txBody>
            <a:bodyPr/>
            <a:lstStyle/>
            <a:p>
              <a:endParaRPr lang="en-US"/>
            </a:p>
          </p:txBody>
        </p:sp>
        <p:sp>
          <p:nvSpPr>
            <p:cNvPr id="76" name="Line 86"/>
            <p:cNvSpPr>
              <a:spLocks noChangeShapeType="1"/>
            </p:cNvSpPr>
            <p:nvPr/>
          </p:nvSpPr>
          <p:spPr bwMode="auto">
            <a:xfrm>
              <a:off x="3905250" y="2795588"/>
              <a:ext cx="211138" cy="1587"/>
            </a:xfrm>
            <a:prstGeom prst="line">
              <a:avLst/>
            </a:prstGeom>
            <a:noFill/>
            <a:ln w="9525">
              <a:solidFill>
                <a:srgbClr val="000000"/>
              </a:solidFill>
              <a:round/>
              <a:headEnd/>
              <a:tailEnd/>
            </a:ln>
          </p:spPr>
          <p:txBody>
            <a:bodyPr/>
            <a:lstStyle/>
            <a:p>
              <a:endParaRPr lang="en-US"/>
            </a:p>
          </p:txBody>
        </p:sp>
        <p:sp>
          <p:nvSpPr>
            <p:cNvPr id="77" name="Line 87"/>
            <p:cNvSpPr>
              <a:spLocks noChangeShapeType="1"/>
            </p:cNvSpPr>
            <p:nvPr/>
          </p:nvSpPr>
          <p:spPr bwMode="auto">
            <a:xfrm>
              <a:off x="3905250" y="4000500"/>
              <a:ext cx="211138" cy="1588"/>
            </a:xfrm>
            <a:prstGeom prst="line">
              <a:avLst/>
            </a:prstGeom>
            <a:noFill/>
            <a:ln w="9525">
              <a:solidFill>
                <a:srgbClr val="000000"/>
              </a:solidFill>
              <a:round/>
              <a:headEnd/>
              <a:tailEnd/>
            </a:ln>
          </p:spPr>
          <p:txBody>
            <a:bodyPr/>
            <a:lstStyle/>
            <a:p>
              <a:endParaRPr lang="en-US"/>
            </a:p>
          </p:txBody>
        </p:sp>
        <p:sp>
          <p:nvSpPr>
            <p:cNvPr id="78" name="Line 88"/>
            <p:cNvSpPr>
              <a:spLocks noChangeShapeType="1"/>
            </p:cNvSpPr>
            <p:nvPr/>
          </p:nvSpPr>
          <p:spPr bwMode="auto">
            <a:xfrm>
              <a:off x="6196013" y="3400425"/>
              <a:ext cx="215900" cy="1588"/>
            </a:xfrm>
            <a:prstGeom prst="line">
              <a:avLst/>
            </a:prstGeom>
            <a:noFill/>
            <a:ln w="9525">
              <a:solidFill>
                <a:srgbClr val="000000"/>
              </a:solidFill>
              <a:round/>
              <a:headEnd/>
              <a:tailEnd/>
            </a:ln>
          </p:spPr>
          <p:txBody>
            <a:bodyPr/>
            <a:lstStyle/>
            <a:p>
              <a:endParaRPr lang="en-US"/>
            </a:p>
          </p:txBody>
        </p:sp>
        <p:sp>
          <p:nvSpPr>
            <p:cNvPr id="79" name="Line 89"/>
            <p:cNvSpPr>
              <a:spLocks noChangeShapeType="1"/>
            </p:cNvSpPr>
            <p:nvPr/>
          </p:nvSpPr>
          <p:spPr bwMode="auto">
            <a:xfrm>
              <a:off x="2755900" y="4205288"/>
              <a:ext cx="215900" cy="1587"/>
            </a:xfrm>
            <a:prstGeom prst="line">
              <a:avLst/>
            </a:prstGeom>
            <a:noFill/>
            <a:ln w="9525">
              <a:solidFill>
                <a:srgbClr val="000000"/>
              </a:solidFill>
              <a:round/>
              <a:headEnd/>
              <a:tailEnd/>
            </a:ln>
          </p:spPr>
          <p:txBody>
            <a:bodyPr/>
            <a:lstStyle/>
            <a:p>
              <a:endParaRPr lang="en-US"/>
            </a:p>
          </p:txBody>
        </p:sp>
        <p:sp>
          <p:nvSpPr>
            <p:cNvPr id="80" name="Freeform 90"/>
            <p:cNvSpPr>
              <a:spLocks noChangeArrowheads="1"/>
            </p:cNvSpPr>
            <p:nvPr/>
          </p:nvSpPr>
          <p:spPr bwMode="auto">
            <a:xfrm>
              <a:off x="2755900" y="2995613"/>
              <a:ext cx="217488" cy="404812"/>
            </a:xfrm>
            <a:custGeom>
              <a:avLst/>
              <a:gdLst/>
              <a:ahLst/>
              <a:cxnLst>
                <a:cxn ang="0">
                  <a:pos x="0" y="1125"/>
                </a:cxn>
                <a:cxn ang="0">
                  <a:pos x="302" y="1125"/>
                </a:cxn>
                <a:cxn ang="0">
                  <a:pos x="302" y="0"/>
                </a:cxn>
                <a:cxn ang="0">
                  <a:pos x="601" y="0"/>
                </a:cxn>
              </a:cxnLst>
              <a:rect l="0" t="0" r="r" b="b"/>
              <a:pathLst>
                <a:path w="602" h="1126">
                  <a:moveTo>
                    <a:pt x="0" y="1125"/>
                  </a:moveTo>
                  <a:lnTo>
                    <a:pt x="302" y="1125"/>
                  </a:lnTo>
                  <a:lnTo>
                    <a:pt x="302" y="0"/>
                  </a:lnTo>
                  <a:lnTo>
                    <a:pt x="601" y="0"/>
                  </a:lnTo>
                </a:path>
              </a:pathLst>
            </a:custGeom>
            <a:noFill/>
            <a:ln w="9525">
              <a:solidFill>
                <a:srgbClr val="000000"/>
              </a:solidFill>
              <a:round/>
              <a:headEnd/>
              <a:tailEnd/>
            </a:ln>
          </p:spPr>
          <p:txBody>
            <a:bodyPr/>
            <a:lstStyle/>
            <a:p>
              <a:endParaRPr lang="en-US"/>
            </a:p>
          </p:txBody>
        </p:sp>
        <p:sp>
          <p:nvSpPr>
            <p:cNvPr id="81" name="Freeform 91"/>
            <p:cNvSpPr>
              <a:spLocks noChangeArrowheads="1"/>
            </p:cNvSpPr>
            <p:nvPr/>
          </p:nvSpPr>
          <p:spPr bwMode="auto">
            <a:xfrm>
              <a:off x="5049838" y="3600450"/>
              <a:ext cx="217487" cy="400050"/>
            </a:xfrm>
            <a:custGeom>
              <a:avLst/>
              <a:gdLst/>
              <a:ahLst/>
              <a:cxnLst>
                <a:cxn ang="0">
                  <a:pos x="0" y="1112"/>
                </a:cxn>
                <a:cxn ang="0">
                  <a:pos x="298" y="1112"/>
                </a:cxn>
                <a:cxn ang="0">
                  <a:pos x="298" y="0"/>
                </a:cxn>
                <a:cxn ang="0">
                  <a:pos x="601" y="0"/>
                </a:cxn>
              </a:cxnLst>
              <a:rect l="0" t="0" r="r" b="b"/>
              <a:pathLst>
                <a:path w="602" h="1113">
                  <a:moveTo>
                    <a:pt x="0" y="1112"/>
                  </a:moveTo>
                  <a:lnTo>
                    <a:pt x="298" y="1112"/>
                  </a:lnTo>
                  <a:lnTo>
                    <a:pt x="298" y="0"/>
                  </a:lnTo>
                  <a:lnTo>
                    <a:pt x="601" y="0"/>
                  </a:lnTo>
                </a:path>
              </a:pathLst>
            </a:custGeom>
            <a:noFill/>
            <a:ln w="9525">
              <a:solidFill>
                <a:srgbClr val="000000"/>
              </a:solidFill>
              <a:round/>
              <a:headEnd/>
              <a:tailEnd/>
            </a:ln>
          </p:spPr>
          <p:txBody>
            <a:bodyPr/>
            <a:lstStyle/>
            <a:p>
              <a:endParaRPr lang="en-US"/>
            </a:p>
          </p:txBody>
        </p:sp>
        <p:sp>
          <p:nvSpPr>
            <p:cNvPr id="82" name="Freeform 92"/>
            <p:cNvSpPr>
              <a:spLocks noChangeArrowheads="1"/>
            </p:cNvSpPr>
            <p:nvPr/>
          </p:nvSpPr>
          <p:spPr bwMode="auto">
            <a:xfrm>
              <a:off x="5049838" y="2795588"/>
              <a:ext cx="217487" cy="400050"/>
            </a:xfrm>
            <a:custGeom>
              <a:avLst/>
              <a:gdLst/>
              <a:ahLst/>
              <a:cxnLst>
                <a:cxn ang="0">
                  <a:pos x="0" y="0"/>
                </a:cxn>
                <a:cxn ang="0">
                  <a:pos x="298" y="0"/>
                </a:cxn>
                <a:cxn ang="0">
                  <a:pos x="298" y="1112"/>
                </a:cxn>
                <a:cxn ang="0">
                  <a:pos x="601" y="1112"/>
                </a:cxn>
              </a:cxnLst>
              <a:rect l="0" t="0" r="r" b="b"/>
              <a:pathLst>
                <a:path w="602" h="1113">
                  <a:moveTo>
                    <a:pt x="0" y="0"/>
                  </a:moveTo>
                  <a:lnTo>
                    <a:pt x="298" y="0"/>
                  </a:lnTo>
                  <a:lnTo>
                    <a:pt x="298" y="1112"/>
                  </a:lnTo>
                  <a:lnTo>
                    <a:pt x="601" y="1112"/>
                  </a:lnTo>
                </a:path>
              </a:pathLst>
            </a:custGeom>
            <a:noFill/>
            <a:ln w="9525">
              <a:solidFill>
                <a:srgbClr val="000000"/>
              </a:solidFill>
              <a:round/>
              <a:headEnd/>
              <a:tailEnd/>
            </a:ln>
          </p:spPr>
          <p:txBody>
            <a:bodyPr/>
            <a:lstStyle/>
            <a:p>
              <a:endParaRPr lang="en-US"/>
            </a:p>
          </p:txBody>
        </p:sp>
        <p:sp>
          <p:nvSpPr>
            <p:cNvPr id="83" name="Freeform 93"/>
            <p:cNvSpPr>
              <a:spLocks noChangeArrowheads="1"/>
            </p:cNvSpPr>
            <p:nvPr/>
          </p:nvSpPr>
          <p:spPr bwMode="auto">
            <a:xfrm>
              <a:off x="2755900" y="3400425"/>
              <a:ext cx="217488" cy="400050"/>
            </a:xfrm>
            <a:custGeom>
              <a:avLst/>
              <a:gdLst/>
              <a:ahLst/>
              <a:cxnLst>
                <a:cxn ang="0">
                  <a:pos x="0" y="0"/>
                </a:cxn>
                <a:cxn ang="0">
                  <a:pos x="302" y="0"/>
                </a:cxn>
                <a:cxn ang="0">
                  <a:pos x="302" y="1112"/>
                </a:cxn>
                <a:cxn ang="0">
                  <a:pos x="601" y="1112"/>
                </a:cxn>
              </a:cxnLst>
              <a:rect l="0" t="0" r="r" b="b"/>
              <a:pathLst>
                <a:path w="602" h="1113">
                  <a:moveTo>
                    <a:pt x="0" y="0"/>
                  </a:moveTo>
                  <a:lnTo>
                    <a:pt x="302" y="0"/>
                  </a:lnTo>
                  <a:lnTo>
                    <a:pt x="302" y="1112"/>
                  </a:lnTo>
                  <a:lnTo>
                    <a:pt x="601" y="1112"/>
                  </a:lnTo>
                </a:path>
              </a:pathLst>
            </a:custGeom>
            <a:noFill/>
            <a:ln w="9525">
              <a:solidFill>
                <a:srgbClr val="000000"/>
              </a:solidFill>
              <a:round/>
              <a:headEnd/>
              <a:tailEnd/>
            </a:ln>
          </p:spPr>
          <p:txBody>
            <a:bodyPr/>
            <a:lstStyle/>
            <a:p>
              <a:endParaRPr lang="en-US"/>
            </a:p>
          </p:txBody>
        </p:sp>
        <p:sp>
          <p:nvSpPr>
            <p:cNvPr id="84" name="Freeform 94"/>
            <p:cNvSpPr>
              <a:spLocks noChangeArrowheads="1"/>
            </p:cNvSpPr>
            <p:nvPr/>
          </p:nvSpPr>
          <p:spPr bwMode="auto">
            <a:xfrm>
              <a:off x="3319463" y="3922713"/>
              <a:ext cx="49212" cy="155575"/>
            </a:xfrm>
            <a:custGeom>
              <a:avLst/>
              <a:gdLst/>
              <a:ahLst/>
              <a:cxnLst>
                <a:cxn ang="0">
                  <a:pos x="34" y="433"/>
                </a:cxn>
                <a:cxn ang="0">
                  <a:pos x="34" y="169"/>
                </a:cxn>
                <a:cxn ang="0">
                  <a:pos x="0" y="169"/>
                </a:cxn>
                <a:cxn ang="0">
                  <a:pos x="0" y="122"/>
                </a:cxn>
                <a:cxn ang="0">
                  <a:pos x="34" y="122"/>
                </a:cxn>
                <a:cxn ang="0">
                  <a:pos x="34" y="98"/>
                </a:cxn>
                <a:cxn ang="0">
                  <a:pos x="34" y="84"/>
                </a:cxn>
                <a:cxn ang="0">
                  <a:pos x="34" y="75"/>
                </a:cxn>
                <a:cxn ang="0">
                  <a:pos x="34" y="61"/>
                </a:cxn>
                <a:cxn ang="0">
                  <a:pos x="42" y="61"/>
                </a:cxn>
                <a:cxn ang="0">
                  <a:pos x="42" y="47"/>
                </a:cxn>
                <a:cxn ang="0">
                  <a:pos x="42" y="37"/>
                </a:cxn>
                <a:cxn ang="0">
                  <a:pos x="42" y="23"/>
                </a:cxn>
                <a:cxn ang="0">
                  <a:pos x="51" y="23"/>
                </a:cxn>
                <a:cxn ang="0">
                  <a:pos x="51" y="14"/>
                </a:cxn>
                <a:cxn ang="0">
                  <a:pos x="59" y="14"/>
                </a:cxn>
                <a:cxn ang="0">
                  <a:pos x="68" y="14"/>
                </a:cxn>
                <a:cxn ang="0">
                  <a:pos x="68" y="0"/>
                </a:cxn>
                <a:cxn ang="0">
                  <a:pos x="77" y="0"/>
                </a:cxn>
                <a:cxn ang="0">
                  <a:pos x="85" y="0"/>
                </a:cxn>
                <a:cxn ang="0">
                  <a:pos x="94" y="0"/>
                </a:cxn>
                <a:cxn ang="0">
                  <a:pos x="102" y="0"/>
                </a:cxn>
                <a:cxn ang="0">
                  <a:pos x="111" y="0"/>
                </a:cxn>
                <a:cxn ang="0">
                  <a:pos x="119" y="0"/>
                </a:cxn>
                <a:cxn ang="0">
                  <a:pos x="128" y="0"/>
                </a:cxn>
                <a:cxn ang="0">
                  <a:pos x="137" y="0"/>
                </a:cxn>
                <a:cxn ang="0">
                  <a:pos x="128" y="47"/>
                </a:cxn>
                <a:cxn ang="0">
                  <a:pos x="119" y="47"/>
                </a:cxn>
                <a:cxn ang="0">
                  <a:pos x="111" y="47"/>
                </a:cxn>
                <a:cxn ang="0">
                  <a:pos x="102" y="47"/>
                </a:cxn>
                <a:cxn ang="0">
                  <a:pos x="94" y="47"/>
                </a:cxn>
                <a:cxn ang="0">
                  <a:pos x="85" y="47"/>
                </a:cxn>
                <a:cxn ang="0">
                  <a:pos x="85" y="61"/>
                </a:cxn>
                <a:cxn ang="0">
                  <a:pos x="77" y="61"/>
                </a:cxn>
                <a:cxn ang="0">
                  <a:pos x="77" y="75"/>
                </a:cxn>
                <a:cxn ang="0">
                  <a:pos x="77" y="84"/>
                </a:cxn>
                <a:cxn ang="0">
                  <a:pos x="77" y="98"/>
                </a:cxn>
                <a:cxn ang="0">
                  <a:pos x="77" y="122"/>
                </a:cxn>
                <a:cxn ang="0">
                  <a:pos x="119" y="122"/>
                </a:cxn>
                <a:cxn ang="0">
                  <a:pos x="119" y="169"/>
                </a:cxn>
                <a:cxn ang="0">
                  <a:pos x="77" y="169"/>
                </a:cxn>
                <a:cxn ang="0">
                  <a:pos x="77" y="433"/>
                </a:cxn>
                <a:cxn ang="0">
                  <a:pos x="34" y="433"/>
                </a:cxn>
                <a:cxn ang="0">
                  <a:pos x="34" y="433"/>
                </a:cxn>
              </a:cxnLst>
              <a:rect l="0" t="0" r="r" b="b"/>
              <a:pathLst>
                <a:path w="138" h="434">
                  <a:moveTo>
                    <a:pt x="34" y="433"/>
                  </a:moveTo>
                  <a:lnTo>
                    <a:pt x="34" y="169"/>
                  </a:lnTo>
                  <a:lnTo>
                    <a:pt x="0" y="169"/>
                  </a:lnTo>
                  <a:lnTo>
                    <a:pt x="0" y="122"/>
                  </a:lnTo>
                  <a:lnTo>
                    <a:pt x="34" y="122"/>
                  </a:lnTo>
                  <a:lnTo>
                    <a:pt x="34" y="98"/>
                  </a:lnTo>
                  <a:lnTo>
                    <a:pt x="34" y="84"/>
                  </a:lnTo>
                  <a:lnTo>
                    <a:pt x="34" y="75"/>
                  </a:lnTo>
                  <a:lnTo>
                    <a:pt x="34" y="61"/>
                  </a:lnTo>
                  <a:lnTo>
                    <a:pt x="42" y="61"/>
                  </a:lnTo>
                  <a:lnTo>
                    <a:pt x="42" y="47"/>
                  </a:lnTo>
                  <a:lnTo>
                    <a:pt x="42" y="37"/>
                  </a:lnTo>
                  <a:lnTo>
                    <a:pt x="42" y="23"/>
                  </a:lnTo>
                  <a:lnTo>
                    <a:pt x="51" y="23"/>
                  </a:lnTo>
                  <a:lnTo>
                    <a:pt x="51" y="14"/>
                  </a:lnTo>
                  <a:lnTo>
                    <a:pt x="59" y="14"/>
                  </a:lnTo>
                  <a:lnTo>
                    <a:pt x="68" y="14"/>
                  </a:lnTo>
                  <a:lnTo>
                    <a:pt x="68" y="0"/>
                  </a:lnTo>
                  <a:lnTo>
                    <a:pt x="77" y="0"/>
                  </a:lnTo>
                  <a:lnTo>
                    <a:pt x="85" y="0"/>
                  </a:lnTo>
                  <a:lnTo>
                    <a:pt x="94" y="0"/>
                  </a:lnTo>
                  <a:lnTo>
                    <a:pt x="102" y="0"/>
                  </a:lnTo>
                  <a:lnTo>
                    <a:pt x="111" y="0"/>
                  </a:lnTo>
                  <a:lnTo>
                    <a:pt x="119" y="0"/>
                  </a:lnTo>
                  <a:lnTo>
                    <a:pt x="128" y="0"/>
                  </a:lnTo>
                  <a:lnTo>
                    <a:pt x="137" y="0"/>
                  </a:lnTo>
                  <a:lnTo>
                    <a:pt x="128" y="47"/>
                  </a:lnTo>
                  <a:lnTo>
                    <a:pt x="119" y="47"/>
                  </a:lnTo>
                  <a:lnTo>
                    <a:pt x="111" y="47"/>
                  </a:lnTo>
                  <a:lnTo>
                    <a:pt x="102" y="47"/>
                  </a:lnTo>
                  <a:lnTo>
                    <a:pt x="94" y="47"/>
                  </a:lnTo>
                  <a:lnTo>
                    <a:pt x="85" y="47"/>
                  </a:lnTo>
                  <a:lnTo>
                    <a:pt x="85" y="61"/>
                  </a:lnTo>
                  <a:lnTo>
                    <a:pt x="77" y="61"/>
                  </a:lnTo>
                  <a:lnTo>
                    <a:pt x="77" y="75"/>
                  </a:lnTo>
                  <a:lnTo>
                    <a:pt x="77" y="84"/>
                  </a:lnTo>
                  <a:lnTo>
                    <a:pt x="77" y="98"/>
                  </a:lnTo>
                  <a:lnTo>
                    <a:pt x="77" y="122"/>
                  </a:lnTo>
                  <a:lnTo>
                    <a:pt x="119" y="122"/>
                  </a:lnTo>
                  <a:lnTo>
                    <a:pt x="119" y="169"/>
                  </a:lnTo>
                  <a:lnTo>
                    <a:pt x="77" y="169"/>
                  </a:lnTo>
                  <a:lnTo>
                    <a:pt x="77" y="433"/>
                  </a:lnTo>
                  <a:lnTo>
                    <a:pt x="34" y="433"/>
                  </a:lnTo>
                  <a:lnTo>
                    <a:pt x="34" y="433"/>
                  </a:lnTo>
                </a:path>
              </a:pathLst>
            </a:custGeom>
            <a:solidFill>
              <a:srgbClr val="000000"/>
            </a:solidFill>
            <a:ln w="9525">
              <a:noFill/>
              <a:round/>
              <a:headEnd/>
              <a:tailEnd/>
            </a:ln>
          </p:spPr>
          <p:txBody>
            <a:bodyPr wrap="none" anchor="ctr"/>
            <a:lstStyle/>
            <a:p>
              <a:endParaRPr lang="en-US"/>
            </a:p>
          </p:txBody>
        </p:sp>
        <p:sp>
          <p:nvSpPr>
            <p:cNvPr id="85" name="Freeform 95"/>
            <p:cNvSpPr>
              <a:spLocks noChangeArrowheads="1"/>
            </p:cNvSpPr>
            <p:nvPr/>
          </p:nvSpPr>
          <p:spPr bwMode="auto">
            <a:xfrm>
              <a:off x="3368675" y="3967163"/>
              <a:ext cx="68263" cy="114300"/>
            </a:xfrm>
            <a:custGeom>
              <a:avLst/>
              <a:gdLst/>
              <a:ahLst/>
              <a:cxnLst>
                <a:cxn ang="0">
                  <a:pos x="187" y="210"/>
                </a:cxn>
                <a:cxn ang="0">
                  <a:pos x="178" y="247"/>
                </a:cxn>
                <a:cxn ang="0">
                  <a:pos x="170" y="271"/>
                </a:cxn>
                <a:cxn ang="0">
                  <a:pos x="161" y="294"/>
                </a:cxn>
                <a:cxn ang="0">
                  <a:pos x="144" y="308"/>
                </a:cxn>
                <a:cxn ang="0">
                  <a:pos x="127" y="318"/>
                </a:cxn>
                <a:cxn ang="0">
                  <a:pos x="102" y="318"/>
                </a:cxn>
                <a:cxn ang="0">
                  <a:pos x="76" y="318"/>
                </a:cxn>
                <a:cxn ang="0">
                  <a:pos x="59" y="308"/>
                </a:cxn>
                <a:cxn ang="0">
                  <a:pos x="34" y="294"/>
                </a:cxn>
                <a:cxn ang="0">
                  <a:pos x="25" y="271"/>
                </a:cxn>
                <a:cxn ang="0">
                  <a:pos x="8" y="247"/>
                </a:cxn>
                <a:cxn ang="0">
                  <a:pos x="0" y="224"/>
                </a:cxn>
                <a:cxn ang="0">
                  <a:pos x="0" y="187"/>
                </a:cxn>
                <a:cxn ang="0">
                  <a:pos x="0" y="154"/>
                </a:cxn>
                <a:cxn ang="0">
                  <a:pos x="0" y="116"/>
                </a:cxn>
                <a:cxn ang="0">
                  <a:pos x="8" y="93"/>
                </a:cxn>
                <a:cxn ang="0">
                  <a:pos x="17" y="56"/>
                </a:cxn>
                <a:cxn ang="0">
                  <a:pos x="25" y="32"/>
                </a:cxn>
                <a:cxn ang="0">
                  <a:pos x="42" y="23"/>
                </a:cxn>
                <a:cxn ang="0">
                  <a:pos x="59" y="9"/>
                </a:cxn>
                <a:cxn ang="0">
                  <a:pos x="76" y="0"/>
                </a:cxn>
                <a:cxn ang="0">
                  <a:pos x="102" y="0"/>
                </a:cxn>
                <a:cxn ang="0">
                  <a:pos x="127" y="0"/>
                </a:cxn>
                <a:cxn ang="0">
                  <a:pos x="144" y="9"/>
                </a:cxn>
                <a:cxn ang="0">
                  <a:pos x="161" y="23"/>
                </a:cxn>
                <a:cxn ang="0">
                  <a:pos x="170" y="46"/>
                </a:cxn>
                <a:cxn ang="0">
                  <a:pos x="178" y="70"/>
                </a:cxn>
                <a:cxn ang="0">
                  <a:pos x="187" y="93"/>
                </a:cxn>
                <a:cxn ang="0">
                  <a:pos x="144" y="93"/>
                </a:cxn>
                <a:cxn ang="0">
                  <a:pos x="136" y="70"/>
                </a:cxn>
                <a:cxn ang="0">
                  <a:pos x="127" y="46"/>
                </a:cxn>
                <a:cxn ang="0">
                  <a:pos x="110" y="32"/>
                </a:cxn>
                <a:cxn ang="0">
                  <a:pos x="85" y="46"/>
                </a:cxn>
                <a:cxn ang="0">
                  <a:pos x="68" y="56"/>
                </a:cxn>
                <a:cxn ang="0">
                  <a:pos x="51" y="70"/>
                </a:cxn>
                <a:cxn ang="0">
                  <a:pos x="42" y="93"/>
                </a:cxn>
                <a:cxn ang="0">
                  <a:pos x="34" y="116"/>
                </a:cxn>
                <a:cxn ang="0">
                  <a:pos x="34" y="154"/>
                </a:cxn>
                <a:cxn ang="0">
                  <a:pos x="34" y="187"/>
                </a:cxn>
                <a:cxn ang="0">
                  <a:pos x="42" y="224"/>
                </a:cxn>
                <a:cxn ang="0">
                  <a:pos x="51" y="247"/>
                </a:cxn>
                <a:cxn ang="0">
                  <a:pos x="68" y="257"/>
                </a:cxn>
                <a:cxn ang="0">
                  <a:pos x="85" y="271"/>
                </a:cxn>
                <a:cxn ang="0">
                  <a:pos x="110" y="271"/>
                </a:cxn>
                <a:cxn ang="0">
                  <a:pos x="127" y="257"/>
                </a:cxn>
                <a:cxn ang="0">
                  <a:pos x="144" y="247"/>
                </a:cxn>
                <a:cxn ang="0">
                  <a:pos x="153" y="224"/>
                </a:cxn>
                <a:cxn ang="0">
                  <a:pos x="153" y="201"/>
                </a:cxn>
              </a:cxnLst>
              <a:rect l="0" t="0" r="r" b="b"/>
              <a:pathLst>
                <a:path w="188" h="319">
                  <a:moveTo>
                    <a:pt x="153" y="201"/>
                  </a:moveTo>
                  <a:lnTo>
                    <a:pt x="187" y="201"/>
                  </a:lnTo>
                  <a:lnTo>
                    <a:pt x="187" y="210"/>
                  </a:lnTo>
                  <a:lnTo>
                    <a:pt x="187" y="224"/>
                  </a:lnTo>
                  <a:lnTo>
                    <a:pt x="187" y="233"/>
                  </a:lnTo>
                  <a:lnTo>
                    <a:pt x="178" y="247"/>
                  </a:lnTo>
                  <a:lnTo>
                    <a:pt x="178" y="257"/>
                  </a:lnTo>
                  <a:lnTo>
                    <a:pt x="170" y="257"/>
                  </a:lnTo>
                  <a:lnTo>
                    <a:pt x="170" y="271"/>
                  </a:lnTo>
                  <a:lnTo>
                    <a:pt x="170" y="280"/>
                  </a:lnTo>
                  <a:lnTo>
                    <a:pt x="161" y="280"/>
                  </a:lnTo>
                  <a:lnTo>
                    <a:pt x="161" y="294"/>
                  </a:lnTo>
                  <a:lnTo>
                    <a:pt x="153" y="294"/>
                  </a:lnTo>
                  <a:lnTo>
                    <a:pt x="144" y="294"/>
                  </a:lnTo>
                  <a:lnTo>
                    <a:pt x="144" y="308"/>
                  </a:lnTo>
                  <a:lnTo>
                    <a:pt x="136" y="308"/>
                  </a:lnTo>
                  <a:lnTo>
                    <a:pt x="127" y="308"/>
                  </a:lnTo>
                  <a:lnTo>
                    <a:pt x="127" y="318"/>
                  </a:lnTo>
                  <a:lnTo>
                    <a:pt x="119" y="318"/>
                  </a:lnTo>
                  <a:lnTo>
                    <a:pt x="110" y="318"/>
                  </a:lnTo>
                  <a:lnTo>
                    <a:pt x="102" y="318"/>
                  </a:lnTo>
                  <a:lnTo>
                    <a:pt x="93" y="318"/>
                  </a:lnTo>
                  <a:lnTo>
                    <a:pt x="85" y="318"/>
                  </a:lnTo>
                  <a:lnTo>
                    <a:pt x="76" y="318"/>
                  </a:lnTo>
                  <a:lnTo>
                    <a:pt x="68" y="318"/>
                  </a:lnTo>
                  <a:lnTo>
                    <a:pt x="68" y="308"/>
                  </a:lnTo>
                  <a:lnTo>
                    <a:pt x="59" y="308"/>
                  </a:lnTo>
                  <a:lnTo>
                    <a:pt x="51" y="308"/>
                  </a:lnTo>
                  <a:lnTo>
                    <a:pt x="42" y="294"/>
                  </a:lnTo>
                  <a:lnTo>
                    <a:pt x="34" y="294"/>
                  </a:lnTo>
                  <a:lnTo>
                    <a:pt x="34" y="280"/>
                  </a:lnTo>
                  <a:lnTo>
                    <a:pt x="25" y="280"/>
                  </a:lnTo>
                  <a:lnTo>
                    <a:pt x="25" y="271"/>
                  </a:lnTo>
                  <a:lnTo>
                    <a:pt x="17" y="271"/>
                  </a:lnTo>
                  <a:lnTo>
                    <a:pt x="17" y="257"/>
                  </a:lnTo>
                  <a:lnTo>
                    <a:pt x="8" y="247"/>
                  </a:lnTo>
                  <a:lnTo>
                    <a:pt x="8" y="233"/>
                  </a:lnTo>
                  <a:lnTo>
                    <a:pt x="8" y="224"/>
                  </a:lnTo>
                  <a:lnTo>
                    <a:pt x="0" y="224"/>
                  </a:lnTo>
                  <a:lnTo>
                    <a:pt x="0" y="210"/>
                  </a:lnTo>
                  <a:lnTo>
                    <a:pt x="0" y="201"/>
                  </a:lnTo>
                  <a:lnTo>
                    <a:pt x="0" y="187"/>
                  </a:lnTo>
                  <a:lnTo>
                    <a:pt x="0" y="177"/>
                  </a:lnTo>
                  <a:lnTo>
                    <a:pt x="0" y="163"/>
                  </a:lnTo>
                  <a:lnTo>
                    <a:pt x="0" y="154"/>
                  </a:lnTo>
                  <a:lnTo>
                    <a:pt x="0" y="140"/>
                  </a:lnTo>
                  <a:lnTo>
                    <a:pt x="0" y="130"/>
                  </a:lnTo>
                  <a:lnTo>
                    <a:pt x="0" y="116"/>
                  </a:lnTo>
                  <a:lnTo>
                    <a:pt x="0" y="102"/>
                  </a:lnTo>
                  <a:lnTo>
                    <a:pt x="0" y="93"/>
                  </a:lnTo>
                  <a:lnTo>
                    <a:pt x="8" y="93"/>
                  </a:lnTo>
                  <a:lnTo>
                    <a:pt x="8" y="79"/>
                  </a:lnTo>
                  <a:lnTo>
                    <a:pt x="8" y="70"/>
                  </a:lnTo>
                  <a:lnTo>
                    <a:pt x="17" y="56"/>
                  </a:lnTo>
                  <a:lnTo>
                    <a:pt x="17" y="46"/>
                  </a:lnTo>
                  <a:lnTo>
                    <a:pt x="25" y="46"/>
                  </a:lnTo>
                  <a:lnTo>
                    <a:pt x="25" y="32"/>
                  </a:lnTo>
                  <a:lnTo>
                    <a:pt x="34" y="32"/>
                  </a:lnTo>
                  <a:lnTo>
                    <a:pt x="34" y="23"/>
                  </a:lnTo>
                  <a:lnTo>
                    <a:pt x="42" y="23"/>
                  </a:lnTo>
                  <a:lnTo>
                    <a:pt x="42" y="9"/>
                  </a:lnTo>
                  <a:lnTo>
                    <a:pt x="51" y="9"/>
                  </a:lnTo>
                  <a:lnTo>
                    <a:pt x="59" y="9"/>
                  </a:lnTo>
                  <a:lnTo>
                    <a:pt x="59" y="0"/>
                  </a:lnTo>
                  <a:lnTo>
                    <a:pt x="68" y="0"/>
                  </a:lnTo>
                  <a:lnTo>
                    <a:pt x="76" y="0"/>
                  </a:lnTo>
                  <a:lnTo>
                    <a:pt x="85" y="0"/>
                  </a:lnTo>
                  <a:lnTo>
                    <a:pt x="93" y="0"/>
                  </a:lnTo>
                  <a:lnTo>
                    <a:pt x="102" y="0"/>
                  </a:lnTo>
                  <a:lnTo>
                    <a:pt x="110" y="0"/>
                  </a:lnTo>
                  <a:lnTo>
                    <a:pt x="119" y="0"/>
                  </a:lnTo>
                  <a:lnTo>
                    <a:pt x="127" y="0"/>
                  </a:lnTo>
                  <a:lnTo>
                    <a:pt x="136" y="0"/>
                  </a:lnTo>
                  <a:lnTo>
                    <a:pt x="136" y="9"/>
                  </a:lnTo>
                  <a:lnTo>
                    <a:pt x="144" y="9"/>
                  </a:lnTo>
                  <a:lnTo>
                    <a:pt x="153" y="9"/>
                  </a:lnTo>
                  <a:lnTo>
                    <a:pt x="153" y="23"/>
                  </a:lnTo>
                  <a:lnTo>
                    <a:pt x="161" y="23"/>
                  </a:lnTo>
                  <a:lnTo>
                    <a:pt x="161" y="32"/>
                  </a:lnTo>
                  <a:lnTo>
                    <a:pt x="170" y="32"/>
                  </a:lnTo>
                  <a:lnTo>
                    <a:pt x="170" y="46"/>
                  </a:lnTo>
                  <a:lnTo>
                    <a:pt x="178" y="46"/>
                  </a:lnTo>
                  <a:lnTo>
                    <a:pt x="178" y="56"/>
                  </a:lnTo>
                  <a:lnTo>
                    <a:pt x="178" y="70"/>
                  </a:lnTo>
                  <a:lnTo>
                    <a:pt x="187" y="70"/>
                  </a:lnTo>
                  <a:lnTo>
                    <a:pt x="187" y="79"/>
                  </a:lnTo>
                  <a:lnTo>
                    <a:pt x="187" y="93"/>
                  </a:lnTo>
                  <a:lnTo>
                    <a:pt x="153" y="102"/>
                  </a:lnTo>
                  <a:lnTo>
                    <a:pt x="153" y="93"/>
                  </a:lnTo>
                  <a:lnTo>
                    <a:pt x="144" y="93"/>
                  </a:lnTo>
                  <a:lnTo>
                    <a:pt x="144" y="79"/>
                  </a:lnTo>
                  <a:lnTo>
                    <a:pt x="144" y="70"/>
                  </a:lnTo>
                  <a:lnTo>
                    <a:pt x="136" y="70"/>
                  </a:lnTo>
                  <a:lnTo>
                    <a:pt x="136" y="56"/>
                  </a:lnTo>
                  <a:lnTo>
                    <a:pt x="127" y="56"/>
                  </a:lnTo>
                  <a:lnTo>
                    <a:pt x="127" y="46"/>
                  </a:lnTo>
                  <a:lnTo>
                    <a:pt x="119" y="46"/>
                  </a:lnTo>
                  <a:lnTo>
                    <a:pt x="110" y="46"/>
                  </a:lnTo>
                  <a:lnTo>
                    <a:pt x="110" y="32"/>
                  </a:lnTo>
                  <a:lnTo>
                    <a:pt x="102" y="32"/>
                  </a:lnTo>
                  <a:lnTo>
                    <a:pt x="93" y="32"/>
                  </a:lnTo>
                  <a:lnTo>
                    <a:pt x="85" y="46"/>
                  </a:lnTo>
                  <a:lnTo>
                    <a:pt x="76" y="46"/>
                  </a:lnTo>
                  <a:lnTo>
                    <a:pt x="68" y="46"/>
                  </a:lnTo>
                  <a:lnTo>
                    <a:pt x="68" y="56"/>
                  </a:lnTo>
                  <a:lnTo>
                    <a:pt x="59" y="56"/>
                  </a:lnTo>
                  <a:lnTo>
                    <a:pt x="59" y="70"/>
                  </a:lnTo>
                  <a:lnTo>
                    <a:pt x="51" y="70"/>
                  </a:lnTo>
                  <a:lnTo>
                    <a:pt x="51" y="79"/>
                  </a:lnTo>
                  <a:lnTo>
                    <a:pt x="42" y="79"/>
                  </a:lnTo>
                  <a:lnTo>
                    <a:pt x="42" y="93"/>
                  </a:lnTo>
                  <a:lnTo>
                    <a:pt x="42" y="102"/>
                  </a:lnTo>
                  <a:lnTo>
                    <a:pt x="42" y="116"/>
                  </a:lnTo>
                  <a:lnTo>
                    <a:pt x="34" y="116"/>
                  </a:lnTo>
                  <a:lnTo>
                    <a:pt x="34" y="130"/>
                  </a:lnTo>
                  <a:lnTo>
                    <a:pt x="34" y="140"/>
                  </a:lnTo>
                  <a:lnTo>
                    <a:pt x="34" y="154"/>
                  </a:lnTo>
                  <a:lnTo>
                    <a:pt x="34" y="163"/>
                  </a:lnTo>
                  <a:lnTo>
                    <a:pt x="34" y="177"/>
                  </a:lnTo>
                  <a:lnTo>
                    <a:pt x="34" y="187"/>
                  </a:lnTo>
                  <a:lnTo>
                    <a:pt x="42" y="201"/>
                  </a:lnTo>
                  <a:lnTo>
                    <a:pt x="42" y="210"/>
                  </a:lnTo>
                  <a:lnTo>
                    <a:pt x="42" y="224"/>
                  </a:lnTo>
                  <a:lnTo>
                    <a:pt x="42" y="233"/>
                  </a:lnTo>
                  <a:lnTo>
                    <a:pt x="51" y="233"/>
                  </a:lnTo>
                  <a:lnTo>
                    <a:pt x="51" y="247"/>
                  </a:lnTo>
                  <a:lnTo>
                    <a:pt x="59" y="247"/>
                  </a:lnTo>
                  <a:lnTo>
                    <a:pt x="59" y="257"/>
                  </a:lnTo>
                  <a:lnTo>
                    <a:pt x="68" y="257"/>
                  </a:lnTo>
                  <a:lnTo>
                    <a:pt x="68" y="271"/>
                  </a:lnTo>
                  <a:lnTo>
                    <a:pt x="76" y="271"/>
                  </a:lnTo>
                  <a:lnTo>
                    <a:pt x="85" y="271"/>
                  </a:lnTo>
                  <a:lnTo>
                    <a:pt x="93" y="271"/>
                  </a:lnTo>
                  <a:lnTo>
                    <a:pt x="102" y="271"/>
                  </a:lnTo>
                  <a:lnTo>
                    <a:pt x="110" y="271"/>
                  </a:lnTo>
                  <a:lnTo>
                    <a:pt x="119" y="271"/>
                  </a:lnTo>
                  <a:lnTo>
                    <a:pt x="127" y="271"/>
                  </a:lnTo>
                  <a:lnTo>
                    <a:pt x="127" y="257"/>
                  </a:lnTo>
                  <a:lnTo>
                    <a:pt x="136" y="257"/>
                  </a:lnTo>
                  <a:lnTo>
                    <a:pt x="136" y="247"/>
                  </a:lnTo>
                  <a:lnTo>
                    <a:pt x="144" y="247"/>
                  </a:lnTo>
                  <a:lnTo>
                    <a:pt x="144" y="233"/>
                  </a:lnTo>
                  <a:lnTo>
                    <a:pt x="144" y="224"/>
                  </a:lnTo>
                  <a:lnTo>
                    <a:pt x="153" y="224"/>
                  </a:lnTo>
                  <a:lnTo>
                    <a:pt x="153" y="210"/>
                  </a:lnTo>
                  <a:lnTo>
                    <a:pt x="153" y="201"/>
                  </a:lnTo>
                  <a:lnTo>
                    <a:pt x="153" y="201"/>
                  </a:lnTo>
                </a:path>
              </a:pathLst>
            </a:custGeom>
            <a:solidFill>
              <a:srgbClr val="000000"/>
            </a:solidFill>
            <a:ln w="9525">
              <a:noFill/>
              <a:round/>
              <a:headEnd/>
              <a:tailEnd/>
            </a:ln>
          </p:spPr>
          <p:txBody>
            <a:bodyPr wrap="none" anchor="ctr"/>
            <a:lstStyle/>
            <a:p>
              <a:endParaRPr lang="en-US"/>
            </a:p>
          </p:txBody>
        </p:sp>
        <p:sp>
          <p:nvSpPr>
            <p:cNvPr id="86" name="Freeform 96"/>
            <p:cNvSpPr>
              <a:spLocks noChangeArrowheads="1"/>
            </p:cNvSpPr>
            <p:nvPr/>
          </p:nvSpPr>
          <p:spPr bwMode="auto">
            <a:xfrm>
              <a:off x="3441700" y="3927475"/>
              <a:ext cx="34925" cy="155575"/>
            </a:xfrm>
            <a:custGeom>
              <a:avLst/>
              <a:gdLst/>
              <a:ahLst/>
              <a:cxnLst>
                <a:cxn ang="0">
                  <a:pos x="98" y="367"/>
                </a:cxn>
                <a:cxn ang="0">
                  <a:pos x="98" y="419"/>
                </a:cxn>
                <a:cxn ang="0">
                  <a:pos x="89" y="419"/>
                </a:cxn>
                <a:cxn ang="0">
                  <a:pos x="89" y="429"/>
                </a:cxn>
                <a:cxn ang="0">
                  <a:pos x="80" y="429"/>
                </a:cxn>
                <a:cxn ang="0">
                  <a:pos x="76" y="429"/>
                </a:cxn>
                <a:cxn ang="0">
                  <a:pos x="68" y="429"/>
                </a:cxn>
                <a:cxn ang="0">
                  <a:pos x="59" y="429"/>
                </a:cxn>
                <a:cxn ang="0">
                  <a:pos x="59" y="419"/>
                </a:cxn>
                <a:cxn ang="0">
                  <a:pos x="51" y="419"/>
                </a:cxn>
                <a:cxn ang="0">
                  <a:pos x="42" y="419"/>
                </a:cxn>
                <a:cxn ang="0">
                  <a:pos x="42" y="405"/>
                </a:cxn>
                <a:cxn ang="0">
                  <a:pos x="34" y="405"/>
                </a:cxn>
                <a:cxn ang="0">
                  <a:pos x="34" y="391"/>
                </a:cxn>
                <a:cxn ang="0">
                  <a:pos x="25" y="391"/>
                </a:cxn>
                <a:cxn ang="0">
                  <a:pos x="25" y="381"/>
                </a:cxn>
                <a:cxn ang="0">
                  <a:pos x="25" y="367"/>
                </a:cxn>
                <a:cxn ang="0">
                  <a:pos x="25" y="358"/>
                </a:cxn>
                <a:cxn ang="0">
                  <a:pos x="25" y="344"/>
                </a:cxn>
                <a:cxn ang="0">
                  <a:pos x="25" y="334"/>
                </a:cxn>
                <a:cxn ang="0">
                  <a:pos x="25" y="155"/>
                </a:cxn>
                <a:cxn ang="0">
                  <a:pos x="0" y="155"/>
                </a:cxn>
                <a:cxn ang="0">
                  <a:pos x="0" y="108"/>
                </a:cxn>
                <a:cxn ang="0">
                  <a:pos x="25" y="108"/>
                </a:cxn>
                <a:cxn ang="0">
                  <a:pos x="25" y="33"/>
                </a:cxn>
                <a:cxn ang="0">
                  <a:pos x="59" y="0"/>
                </a:cxn>
                <a:cxn ang="0">
                  <a:pos x="59" y="108"/>
                </a:cxn>
                <a:cxn ang="0">
                  <a:pos x="98" y="108"/>
                </a:cxn>
                <a:cxn ang="0">
                  <a:pos x="98" y="155"/>
                </a:cxn>
                <a:cxn ang="0">
                  <a:pos x="59" y="155"/>
                </a:cxn>
                <a:cxn ang="0">
                  <a:pos x="59" y="334"/>
                </a:cxn>
                <a:cxn ang="0">
                  <a:pos x="59" y="344"/>
                </a:cxn>
                <a:cxn ang="0">
                  <a:pos x="59" y="358"/>
                </a:cxn>
                <a:cxn ang="0">
                  <a:pos x="68" y="358"/>
                </a:cxn>
                <a:cxn ang="0">
                  <a:pos x="68" y="367"/>
                </a:cxn>
                <a:cxn ang="0">
                  <a:pos x="76" y="367"/>
                </a:cxn>
                <a:cxn ang="0">
                  <a:pos x="76" y="381"/>
                </a:cxn>
                <a:cxn ang="0">
                  <a:pos x="80" y="381"/>
                </a:cxn>
                <a:cxn ang="0">
                  <a:pos x="89" y="381"/>
                </a:cxn>
                <a:cxn ang="0">
                  <a:pos x="89" y="367"/>
                </a:cxn>
                <a:cxn ang="0">
                  <a:pos x="98" y="367"/>
                </a:cxn>
                <a:cxn ang="0">
                  <a:pos x="98" y="367"/>
                </a:cxn>
              </a:cxnLst>
              <a:rect l="0" t="0" r="r" b="b"/>
              <a:pathLst>
                <a:path w="99" h="430">
                  <a:moveTo>
                    <a:pt x="98" y="367"/>
                  </a:moveTo>
                  <a:lnTo>
                    <a:pt x="98" y="419"/>
                  </a:lnTo>
                  <a:lnTo>
                    <a:pt x="89" y="419"/>
                  </a:lnTo>
                  <a:lnTo>
                    <a:pt x="89" y="429"/>
                  </a:lnTo>
                  <a:lnTo>
                    <a:pt x="80" y="429"/>
                  </a:lnTo>
                  <a:lnTo>
                    <a:pt x="76" y="429"/>
                  </a:lnTo>
                  <a:lnTo>
                    <a:pt x="68" y="429"/>
                  </a:lnTo>
                  <a:lnTo>
                    <a:pt x="59" y="429"/>
                  </a:lnTo>
                  <a:lnTo>
                    <a:pt x="59" y="419"/>
                  </a:lnTo>
                  <a:lnTo>
                    <a:pt x="51" y="419"/>
                  </a:lnTo>
                  <a:lnTo>
                    <a:pt x="42" y="419"/>
                  </a:lnTo>
                  <a:lnTo>
                    <a:pt x="42" y="405"/>
                  </a:lnTo>
                  <a:lnTo>
                    <a:pt x="34" y="405"/>
                  </a:lnTo>
                  <a:lnTo>
                    <a:pt x="34" y="391"/>
                  </a:lnTo>
                  <a:lnTo>
                    <a:pt x="25" y="391"/>
                  </a:lnTo>
                  <a:lnTo>
                    <a:pt x="25" y="381"/>
                  </a:lnTo>
                  <a:lnTo>
                    <a:pt x="25" y="367"/>
                  </a:lnTo>
                  <a:lnTo>
                    <a:pt x="25" y="358"/>
                  </a:lnTo>
                  <a:lnTo>
                    <a:pt x="25" y="344"/>
                  </a:lnTo>
                  <a:lnTo>
                    <a:pt x="25" y="334"/>
                  </a:lnTo>
                  <a:lnTo>
                    <a:pt x="25" y="155"/>
                  </a:lnTo>
                  <a:lnTo>
                    <a:pt x="0" y="155"/>
                  </a:lnTo>
                  <a:lnTo>
                    <a:pt x="0" y="108"/>
                  </a:lnTo>
                  <a:lnTo>
                    <a:pt x="25" y="108"/>
                  </a:lnTo>
                  <a:lnTo>
                    <a:pt x="25" y="33"/>
                  </a:lnTo>
                  <a:lnTo>
                    <a:pt x="59" y="0"/>
                  </a:lnTo>
                  <a:lnTo>
                    <a:pt x="59" y="108"/>
                  </a:lnTo>
                  <a:lnTo>
                    <a:pt x="98" y="108"/>
                  </a:lnTo>
                  <a:lnTo>
                    <a:pt x="98" y="155"/>
                  </a:lnTo>
                  <a:lnTo>
                    <a:pt x="59" y="155"/>
                  </a:lnTo>
                  <a:lnTo>
                    <a:pt x="59" y="334"/>
                  </a:lnTo>
                  <a:lnTo>
                    <a:pt x="59" y="344"/>
                  </a:lnTo>
                  <a:lnTo>
                    <a:pt x="59" y="358"/>
                  </a:lnTo>
                  <a:lnTo>
                    <a:pt x="68" y="358"/>
                  </a:lnTo>
                  <a:lnTo>
                    <a:pt x="68" y="367"/>
                  </a:lnTo>
                  <a:lnTo>
                    <a:pt x="76" y="367"/>
                  </a:lnTo>
                  <a:lnTo>
                    <a:pt x="76" y="381"/>
                  </a:lnTo>
                  <a:lnTo>
                    <a:pt x="80" y="381"/>
                  </a:lnTo>
                  <a:lnTo>
                    <a:pt x="89" y="381"/>
                  </a:lnTo>
                  <a:lnTo>
                    <a:pt x="89" y="367"/>
                  </a:lnTo>
                  <a:lnTo>
                    <a:pt x="98" y="367"/>
                  </a:lnTo>
                  <a:lnTo>
                    <a:pt x="98" y="367"/>
                  </a:lnTo>
                </a:path>
              </a:pathLst>
            </a:custGeom>
            <a:solidFill>
              <a:srgbClr val="000000"/>
            </a:solidFill>
            <a:ln w="9525">
              <a:noFill/>
              <a:round/>
              <a:headEnd/>
              <a:tailEnd/>
            </a:ln>
          </p:spPr>
          <p:txBody>
            <a:bodyPr wrap="none" anchor="ctr"/>
            <a:lstStyle/>
            <a:p>
              <a:endParaRPr lang="en-US"/>
            </a:p>
          </p:txBody>
        </p:sp>
        <p:sp>
          <p:nvSpPr>
            <p:cNvPr id="87" name="Freeform 97"/>
            <p:cNvSpPr>
              <a:spLocks noChangeArrowheads="1"/>
            </p:cNvSpPr>
            <p:nvPr/>
          </p:nvSpPr>
          <p:spPr bwMode="auto">
            <a:xfrm>
              <a:off x="3482975" y="3922713"/>
              <a:ext cx="73025" cy="155575"/>
            </a:xfrm>
            <a:custGeom>
              <a:avLst/>
              <a:gdLst/>
              <a:ahLst/>
              <a:cxnLst>
                <a:cxn ang="0">
                  <a:pos x="0" y="433"/>
                </a:cxn>
                <a:cxn ang="0">
                  <a:pos x="8" y="404"/>
                </a:cxn>
                <a:cxn ang="0">
                  <a:pos x="17" y="371"/>
                </a:cxn>
                <a:cxn ang="0">
                  <a:pos x="25" y="348"/>
                </a:cxn>
                <a:cxn ang="0">
                  <a:pos x="42" y="324"/>
                </a:cxn>
                <a:cxn ang="0">
                  <a:pos x="68" y="301"/>
                </a:cxn>
                <a:cxn ang="0">
                  <a:pos x="76" y="277"/>
                </a:cxn>
                <a:cxn ang="0">
                  <a:pos x="93" y="263"/>
                </a:cxn>
                <a:cxn ang="0">
                  <a:pos x="110" y="240"/>
                </a:cxn>
                <a:cxn ang="0">
                  <a:pos x="127" y="225"/>
                </a:cxn>
                <a:cxn ang="0">
                  <a:pos x="144" y="192"/>
                </a:cxn>
                <a:cxn ang="0">
                  <a:pos x="153" y="169"/>
                </a:cxn>
                <a:cxn ang="0">
                  <a:pos x="161" y="131"/>
                </a:cxn>
                <a:cxn ang="0">
                  <a:pos x="161" y="98"/>
                </a:cxn>
                <a:cxn ang="0">
                  <a:pos x="153" y="75"/>
                </a:cxn>
                <a:cxn ang="0">
                  <a:pos x="136" y="61"/>
                </a:cxn>
                <a:cxn ang="0">
                  <a:pos x="119" y="47"/>
                </a:cxn>
                <a:cxn ang="0">
                  <a:pos x="93" y="47"/>
                </a:cxn>
                <a:cxn ang="0">
                  <a:pos x="76" y="61"/>
                </a:cxn>
                <a:cxn ang="0">
                  <a:pos x="59" y="75"/>
                </a:cxn>
                <a:cxn ang="0">
                  <a:pos x="51" y="98"/>
                </a:cxn>
                <a:cxn ang="0">
                  <a:pos x="51" y="131"/>
                </a:cxn>
                <a:cxn ang="0">
                  <a:pos x="8" y="108"/>
                </a:cxn>
                <a:cxn ang="0">
                  <a:pos x="17" y="84"/>
                </a:cxn>
                <a:cxn ang="0">
                  <a:pos x="25" y="61"/>
                </a:cxn>
                <a:cxn ang="0">
                  <a:pos x="34" y="37"/>
                </a:cxn>
                <a:cxn ang="0">
                  <a:pos x="51" y="23"/>
                </a:cxn>
                <a:cxn ang="0">
                  <a:pos x="68" y="14"/>
                </a:cxn>
                <a:cxn ang="0">
                  <a:pos x="93" y="0"/>
                </a:cxn>
                <a:cxn ang="0">
                  <a:pos x="119" y="0"/>
                </a:cxn>
                <a:cxn ang="0">
                  <a:pos x="136" y="14"/>
                </a:cxn>
                <a:cxn ang="0">
                  <a:pos x="161" y="23"/>
                </a:cxn>
                <a:cxn ang="0">
                  <a:pos x="178" y="37"/>
                </a:cxn>
                <a:cxn ang="0">
                  <a:pos x="187" y="61"/>
                </a:cxn>
                <a:cxn ang="0">
                  <a:pos x="195" y="84"/>
                </a:cxn>
                <a:cxn ang="0">
                  <a:pos x="204" y="108"/>
                </a:cxn>
                <a:cxn ang="0">
                  <a:pos x="204" y="145"/>
                </a:cxn>
                <a:cxn ang="0">
                  <a:pos x="195" y="169"/>
                </a:cxn>
                <a:cxn ang="0">
                  <a:pos x="187" y="202"/>
                </a:cxn>
                <a:cxn ang="0">
                  <a:pos x="170" y="216"/>
                </a:cxn>
                <a:cxn ang="0">
                  <a:pos x="161" y="254"/>
                </a:cxn>
                <a:cxn ang="0">
                  <a:pos x="136" y="263"/>
                </a:cxn>
                <a:cxn ang="0">
                  <a:pos x="127" y="287"/>
                </a:cxn>
                <a:cxn ang="0">
                  <a:pos x="110" y="301"/>
                </a:cxn>
                <a:cxn ang="0">
                  <a:pos x="102" y="324"/>
                </a:cxn>
                <a:cxn ang="0">
                  <a:pos x="85" y="334"/>
                </a:cxn>
                <a:cxn ang="0">
                  <a:pos x="68" y="357"/>
                </a:cxn>
                <a:cxn ang="0">
                  <a:pos x="51" y="381"/>
                </a:cxn>
              </a:cxnLst>
              <a:rect l="0" t="0" r="r" b="b"/>
              <a:pathLst>
                <a:path w="205" h="434">
                  <a:moveTo>
                    <a:pt x="204" y="381"/>
                  </a:moveTo>
                  <a:lnTo>
                    <a:pt x="204" y="433"/>
                  </a:lnTo>
                  <a:lnTo>
                    <a:pt x="0" y="433"/>
                  </a:lnTo>
                  <a:lnTo>
                    <a:pt x="0" y="418"/>
                  </a:lnTo>
                  <a:lnTo>
                    <a:pt x="0" y="404"/>
                  </a:lnTo>
                  <a:lnTo>
                    <a:pt x="8" y="404"/>
                  </a:lnTo>
                  <a:lnTo>
                    <a:pt x="8" y="395"/>
                  </a:lnTo>
                  <a:lnTo>
                    <a:pt x="8" y="381"/>
                  </a:lnTo>
                  <a:lnTo>
                    <a:pt x="17" y="371"/>
                  </a:lnTo>
                  <a:lnTo>
                    <a:pt x="17" y="357"/>
                  </a:lnTo>
                  <a:lnTo>
                    <a:pt x="25" y="357"/>
                  </a:lnTo>
                  <a:lnTo>
                    <a:pt x="25" y="348"/>
                  </a:lnTo>
                  <a:lnTo>
                    <a:pt x="34" y="348"/>
                  </a:lnTo>
                  <a:lnTo>
                    <a:pt x="34" y="334"/>
                  </a:lnTo>
                  <a:lnTo>
                    <a:pt x="42" y="324"/>
                  </a:lnTo>
                  <a:lnTo>
                    <a:pt x="51" y="310"/>
                  </a:lnTo>
                  <a:lnTo>
                    <a:pt x="59" y="301"/>
                  </a:lnTo>
                  <a:lnTo>
                    <a:pt x="68" y="301"/>
                  </a:lnTo>
                  <a:lnTo>
                    <a:pt x="68" y="287"/>
                  </a:lnTo>
                  <a:lnTo>
                    <a:pt x="76" y="287"/>
                  </a:lnTo>
                  <a:lnTo>
                    <a:pt x="76" y="277"/>
                  </a:lnTo>
                  <a:lnTo>
                    <a:pt x="85" y="277"/>
                  </a:lnTo>
                  <a:lnTo>
                    <a:pt x="85" y="263"/>
                  </a:lnTo>
                  <a:lnTo>
                    <a:pt x="93" y="263"/>
                  </a:lnTo>
                  <a:lnTo>
                    <a:pt x="93" y="254"/>
                  </a:lnTo>
                  <a:lnTo>
                    <a:pt x="102" y="254"/>
                  </a:lnTo>
                  <a:lnTo>
                    <a:pt x="110" y="240"/>
                  </a:lnTo>
                  <a:lnTo>
                    <a:pt x="119" y="240"/>
                  </a:lnTo>
                  <a:lnTo>
                    <a:pt x="119" y="225"/>
                  </a:lnTo>
                  <a:lnTo>
                    <a:pt x="127" y="225"/>
                  </a:lnTo>
                  <a:lnTo>
                    <a:pt x="127" y="216"/>
                  </a:lnTo>
                  <a:lnTo>
                    <a:pt x="136" y="202"/>
                  </a:lnTo>
                  <a:lnTo>
                    <a:pt x="144" y="192"/>
                  </a:lnTo>
                  <a:lnTo>
                    <a:pt x="144" y="178"/>
                  </a:lnTo>
                  <a:lnTo>
                    <a:pt x="153" y="178"/>
                  </a:lnTo>
                  <a:lnTo>
                    <a:pt x="153" y="169"/>
                  </a:lnTo>
                  <a:lnTo>
                    <a:pt x="161" y="155"/>
                  </a:lnTo>
                  <a:lnTo>
                    <a:pt x="161" y="145"/>
                  </a:lnTo>
                  <a:lnTo>
                    <a:pt x="161" y="131"/>
                  </a:lnTo>
                  <a:lnTo>
                    <a:pt x="161" y="122"/>
                  </a:lnTo>
                  <a:lnTo>
                    <a:pt x="161" y="108"/>
                  </a:lnTo>
                  <a:lnTo>
                    <a:pt x="161" y="98"/>
                  </a:lnTo>
                  <a:lnTo>
                    <a:pt x="161" y="84"/>
                  </a:lnTo>
                  <a:lnTo>
                    <a:pt x="153" y="84"/>
                  </a:lnTo>
                  <a:lnTo>
                    <a:pt x="153" y="75"/>
                  </a:lnTo>
                  <a:lnTo>
                    <a:pt x="144" y="75"/>
                  </a:lnTo>
                  <a:lnTo>
                    <a:pt x="144" y="61"/>
                  </a:lnTo>
                  <a:lnTo>
                    <a:pt x="136" y="61"/>
                  </a:lnTo>
                  <a:lnTo>
                    <a:pt x="127" y="61"/>
                  </a:lnTo>
                  <a:lnTo>
                    <a:pt x="127" y="47"/>
                  </a:lnTo>
                  <a:lnTo>
                    <a:pt x="119" y="47"/>
                  </a:lnTo>
                  <a:lnTo>
                    <a:pt x="110" y="47"/>
                  </a:lnTo>
                  <a:lnTo>
                    <a:pt x="102" y="47"/>
                  </a:lnTo>
                  <a:lnTo>
                    <a:pt x="93" y="47"/>
                  </a:lnTo>
                  <a:lnTo>
                    <a:pt x="85" y="47"/>
                  </a:lnTo>
                  <a:lnTo>
                    <a:pt x="85" y="61"/>
                  </a:lnTo>
                  <a:lnTo>
                    <a:pt x="76" y="61"/>
                  </a:lnTo>
                  <a:lnTo>
                    <a:pt x="68" y="61"/>
                  </a:lnTo>
                  <a:lnTo>
                    <a:pt x="68" y="75"/>
                  </a:lnTo>
                  <a:lnTo>
                    <a:pt x="59" y="75"/>
                  </a:lnTo>
                  <a:lnTo>
                    <a:pt x="59" y="84"/>
                  </a:lnTo>
                  <a:lnTo>
                    <a:pt x="51" y="84"/>
                  </a:lnTo>
                  <a:lnTo>
                    <a:pt x="51" y="98"/>
                  </a:lnTo>
                  <a:lnTo>
                    <a:pt x="51" y="108"/>
                  </a:lnTo>
                  <a:lnTo>
                    <a:pt x="51" y="122"/>
                  </a:lnTo>
                  <a:lnTo>
                    <a:pt x="51" y="131"/>
                  </a:lnTo>
                  <a:lnTo>
                    <a:pt x="8" y="131"/>
                  </a:lnTo>
                  <a:lnTo>
                    <a:pt x="8" y="122"/>
                  </a:lnTo>
                  <a:lnTo>
                    <a:pt x="8" y="108"/>
                  </a:lnTo>
                  <a:lnTo>
                    <a:pt x="8" y="98"/>
                  </a:lnTo>
                  <a:lnTo>
                    <a:pt x="17" y="98"/>
                  </a:lnTo>
                  <a:lnTo>
                    <a:pt x="17" y="84"/>
                  </a:lnTo>
                  <a:lnTo>
                    <a:pt x="17" y="75"/>
                  </a:lnTo>
                  <a:lnTo>
                    <a:pt x="25" y="75"/>
                  </a:lnTo>
                  <a:lnTo>
                    <a:pt x="25" y="61"/>
                  </a:lnTo>
                  <a:lnTo>
                    <a:pt x="25" y="47"/>
                  </a:lnTo>
                  <a:lnTo>
                    <a:pt x="34" y="47"/>
                  </a:lnTo>
                  <a:lnTo>
                    <a:pt x="34" y="37"/>
                  </a:lnTo>
                  <a:lnTo>
                    <a:pt x="42" y="37"/>
                  </a:lnTo>
                  <a:lnTo>
                    <a:pt x="42" y="23"/>
                  </a:lnTo>
                  <a:lnTo>
                    <a:pt x="51" y="23"/>
                  </a:lnTo>
                  <a:lnTo>
                    <a:pt x="59" y="23"/>
                  </a:lnTo>
                  <a:lnTo>
                    <a:pt x="59" y="14"/>
                  </a:lnTo>
                  <a:lnTo>
                    <a:pt x="68" y="14"/>
                  </a:lnTo>
                  <a:lnTo>
                    <a:pt x="76" y="14"/>
                  </a:lnTo>
                  <a:lnTo>
                    <a:pt x="85" y="14"/>
                  </a:lnTo>
                  <a:lnTo>
                    <a:pt x="93" y="0"/>
                  </a:lnTo>
                  <a:lnTo>
                    <a:pt x="102" y="0"/>
                  </a:lnTo>
                  <a:lnTo>
                    <a:pt x="110" y="0"/>
                  </a:lnTo>
                  <a:lnTo>
                    <a:pt x="119" y="0"/>
                  </a:lnTo>
                  <a:lnTo>
                    <a:pt x="127" y="0"/>
                  </a:lnTo>
                  <a:lnTo>
                    <a:pt x="127" y="14"/>
                  </a:lnTo>
                  <a:lnTo>
                    <a:pt x="136" y="14"/>
                  </a:lnTo>
                  <a:lnTo>
                    <a:pt x="144" y="14"/>
                  </a:lnTo>
                  <a:lnTo>
                    <a:pt x="153" y="14"/>
                  </a:lnTo>
                  <a:lnTo>
                    <a:pt x="161" y="23"/>
                  </a:lnTo>
                  <a:lnTo>
                    <a:pt x="170" y="23"/>
                  </a:lnTo>
                  <a:lnTo>
                    <a:pt x="170" y="37"/>
                  </a:lnTo>
                  <a:lnTo>
                    <a:pt x="178" y="37"/>
                  </a:lnTo>
                  <a:lnTo>
                    <a:pt x="178" y="47"/>
                  </a:lnTo>
                  <a:lnTo>
                    <a:pt x="187" y="47"/>
                  </a:lnTo>
                  <a:lnTo>
                    <a:pt x="187" y="61"/>
                  </a:lnTo>
                  <a:lnTo>
                    <a:pt x="195" y="61"/>
                  </a:lnTo>
                  <a:lnTo>
                    <a:pt x="195" y="75"/>
                  </a:lnTo>
                  <a:lnTo>
                    <a:pt x="195" y="84"/>
                  </a:lnTo>
                  <a:lnTo>
                    <a:pt x="195" y="98"/>
                  </a:lnTo>
                  <a:lnTo>
                    <a:pt x="204" y="98"/>
                  </a:lnTo>
                  <a:lnTo>
                    <a:pt x="204" y="108"/>
                  </a:lnTo>
                  <a:lnTo>
                    <a:pt x="204" y="122"/>
                  </a:lnTo>
                  <a:lnTo>
                    <a:pt x="204" y="131"/>
                  </a:lnTo>
                  <a:lnTo>
                    <a:pt x="204" y="145"/>
                  </a:lnTo>
                  <a:lnTo>
                    <a:pt x="204" y="155"/>
                  </a:lnTo>
                  <a:lnTo>
                    <a:pt x="195" y="155"/>
                  </a:lnTo>
                  <a:lnTo>
                    <a:pt x="195" y="169"/>
                  </a:lnTo>
                  <a:lnTo>
                    <a:pt x="195" y="178"/>
                  </a:lnTo>
                  <a:lnTo>
                    <a:pt x="187" y="192"/>
                  </a:lnTo>
                  <a:lnTo>
                    <a:pt x="187" y="202"/>
                  </a:lnTo>
                  <a:lnTo>
                    <a:pt x="178" y="202"/>
                  </a:lnTo>
                  <a:lnTo>
                    <a:pt x="178" y="216"/>
                  </a:lnTo>
                  <a:lnTo>
                    <a:pt x="170" y="216"/>
                  </a:lnTo>
                  <a:lnTo>
                    <a:pt x="170" y="225"/>
                  </a:lnTo>
                  <a:lnTo>
                    <a:pt x="161" y="240"/>
                  </a:lnTo>
                  <a:lnTo>
                    <a:pt x="161" y="254"/>
                  </a:lnTo>
                  <a:lnTo>
                    <a:pt x="153" y="254"/>
                  </a:lnTo>
                  <a:lnTo>
                    <a:pt x="144" y="263"/>
                  </a:lnTo>
                  <a:lnTo>
                    <a:pt x="136" y="263"/>
                  </a:lnTo>
                  <a:lnTo>
                    <a:pt x="136" y="277"/>
                  </a:lnTo>
                  <a:lnTo>
                    <a:pt x="127" y="277"/>
                  </a:lnTo>
                  <a:lnTo>
                    <a:pt x="127" y="287"/>
                  </a:lnTo>
                  <a:lnTo>
                    <a:pt x="119" y="287"/>
                  </a:lnTo>
                  <a:lnTo>
                    <a:pt x="119" y="301"/>
                  </a:lnTo>
                  <a:lnTo>
                    <a:pt x="110" y="301"/>
                  </a:lnTo>
                  <a:lnTo>
                    <a:pt x="110" y="310"/>
                  </a:lnTo>
                  <a:lnTo>
                    <a:pt x="102" y="310"/>
                  </a:lnTo>
                  <a:lnTo>
                    <a:pt x="102" y="324"/>
                  </a:lnTo>
                  <a:lnTo>
                    <a:pt x="93" y="324"/>
                  </a:lnTo>
                  <a:lnTo>
                    <a:pt x="93" y="334"/>
                  </a:lnTo>
                  <a:lnTo>
                    <a:pt x="85" y="334"/>
                  </a:lnTo>
                  <a:lnTo>
                    <a:pt x="76" y="348"/>
                  </a:lnTo>
                  <a:lnTo>
                    <a:pt x="68" y="348"/>
                  </a:lnTo>
                  <a:lnTo>
                    <a:pt x="68" y="357"/>
                  </a:lnTo>
                  <a:lnTo>
                    <a:pt x="59" y="371"/>
                  </a:lnTo>
                  <a:lnTo>
                    <a:pt x="59" y="381"/>
                  </a:lnTo>
                  <a:lnTo>
                    <a:pt x="51" y="381"/>
                  </a:lnTo>
                  <a:lnTo>
                    <a:pt x="204" y="381"/>
                  </a:lnTo>
                  <a:lnTo>
                    <a:pt x="204" y="381"/>
                  </a:lnTo>
                </a:path>
              </a:pathLst>
            </a:custGeom>
            <a:solidFill>
              <a:srgbClr val="000000"/>
            </a:solidFill>
            <a:ln w="9525">
              <a:noFill/>
              <a:round/>
              <a:headEnd/>
              <a:tailEnd/>
            </a:ln>
          </p:spPr>
          <p:txBody>
            <a:bodyPr wrap="none" anchor="ctr"/>
            <a:lstStyle/>
            <a:p>
              <a:endParaRPr lang="en-US"/>
            </a:p>
          </p:txBody>
        </p:sp>
        <p:sp>
          <p:nvSpPr>
            <p:cNvPr id="88" name="Line 98"/>
            <p:cNvSpPr>
              <a:spLocks noChangeShapeType="1"/>
            </p:cNvSpPr>
            <p:nvPr/>
          </p:nvSpPr>
          <p:spPr bwMode="auto">
            <a:xfrm>
              <a:off x="5729288" y="3800475"/>
              <a:ext cx="3175" cy="1588"/>
            </a:xfrm>
            <a:prstGeom prst="line">
              <a:avLst/>
            </a:prstGeom>
            <a:noFill/>
            <a:ln w="9525">
              <a:solidFill>
                <a:srgbClr val="000000"/>
              </a:solidFill>
              <a:round/>
              <a:headEnd/>
              <a:tailEnd/>
            </a:ln>
          </p:spPr>
          <p:txBody>
            <a:bodyPr/>
            <a:lstStyle/>
            <a:p>
              <a:endParaRPr lang="en-US"/>
            </a:p>
          </p:txBody>
        </p:sp>
        <p:sp>
          <p:nvSpPr>
            <p:cNvPr id="89" name="Line 99"/>
            <p:cNvSpPr>
              <a:spLocks noChangeShapeType="1"/>
            </p:cNvSpPr>
            <p:nvPr/>
          </p:nvSpPr>
          <p:spPr bwMode="auto">
            <a:xfrm>
              <a:off x="5745163" y="3808413"/>
              <a:ext cx="3175" cy="1587"/>
            </a:xfrm>
            <a:prstGeom prst="line">
              <a:avLst/>
            </a:prstGeom>
            <a:noFill/>
            <a:ln w="9525">
              <a:solidFill>
                <a:srgbClr val="000000"/>
              </a:solidFill>
              <a:round/>
              <a:headEnd/>
              <a:tailEnd/>
            </a:ln>
          </p:spPr>
          <p:txBody>
            <a:bodyPr/>
            <a:lstStyle/>
            <a:p>
              <a:endParaRPr lang="en-US"/>
            </a:p>
          </p:txBody>
        </p:sp>
        <p:sp>
          <p:nvSpPr>
            <p:cNvPr id="90" name="Line 100"/>
            <p:cNvSpPr>
              <a:spLocks noChangeShapeType="1"/>
            </p:cNvSpPr>
            <p:nvPr/>
          </p:nvSpPr>
          <p:spPr bwMode="auto">
            <a:xfrm>
              <a:off x="5759450" y="3817938"/>
              <a:ext cx="3175" cy="1587"/>
            </a:xfrm>
            <a:prstGeom prst="line">
              <a:avLst/>
            </a:prstGeom>
            <a:noFill/>
            <a:ln w="9525">
              <a:solidFill>
                <a:srgbClr val="000000"/>
              </a:solidFill>
              <a:round/>
              <a:headEnd/>
              <a:tailEnd/>
            </a:ln>
          </p:spPr>
          <p:txBody>
            <a:bodyPr/>
            <a:lstStyle/>
            <a:p>
              <a:endParaRPr lang="en-US"/>
            </a:p>
          </p:txBody>
        </p:sp>
        <p:sp>
          <p:nvSpPr>
            <p:cNvPr id="91" name="Line 101"/>
            <p:cNvSpPr>
              <a:spLocks noChangeShapeType="1"/>
            </p:cNvSpPr>
            <p:nvPr/>
          </p:nvSpPr>
          <p:spPr bwMode="auto">
            <a:xfrm>
              <a:off x="6075363" y="3975100"/>
              <a:ext cx="3175" cy="1588"/>
            </a:xfrm>
            <a:prstGeom prst="line">
              <a:avLst/>
            </a:prstGeom>
            <a:noFill/>
            <a:ln w="9525">
              <a:solidFill>
                <a:srgbClr val="000000"/>
              </a:solidFill>
              <a:round/>
              <a:headEnd/>
              <a:tailEnd/>
            </a:ln>
          </p:spPr>
          <p:txBody>
            <a:bodyPr/>
            <a:lstStyle/>
            <a:p>
              <a:endParaRPr lang="en-US"/>
            </a:p>
          </p:txBody>
        </p:sp>
        <p:sp>
          <p:nvSpPr>
            <p:cNvPr id="92" name="Line 102"/>
            <p:cNvSpPr>
              <a:spLocks noChangeShapeType="1"/>
            </p:cNvSpPr>
            <p:nvPr/>
          </p:nvSpPr>
          <p:spPr bwMode="auto">
            <a:xfrm>
              <a:off x="6089650" y="3983038"/>
              <a:ext cx="3175" cy="1587"/>
            </a:xfrm>
            <a:prstGeom prst="line">
              <a:avLst/>
            </a:prstGeom>
            <a:noFill/>
            <a:ln w="9525">
              <a:solidFill>
                <a:srgbClr val="000000"/>
              </a:solidFill>
              <a:round/>
              <a:headEnd/>
              <a:tailEnd/>
            </a:ln>
          </p:spPr>
          <p:txBody>
            <a:bodyPr/>
            <a:lstStyle/>
            <a:p>
              <a:endParaRPr lang="en-US"/>
            </a:p>
          </p:txBody>
        </p:sp>
        <p:sp>
          <p:nvSpPr>
            <p:cNvPr id="93" name="Line 103"/>
            <p:cNvSpPr>
              <a:spLocks noChangeShapeType="1"/>
            </p:cNvSpPr>
            <p:nvPr/>
          </p:nvSpPr>
          <p:spPr bwMode="auto">
            <a:xfrm>
              <a:off x="6105525" y="3986213"/>
              <a:ext cx="3175" cy="6350"/>
            </a:xfrm>
            <a:prstGeom prst="line">
              <a:avLst/>
            </a:prstGeom>
            <a:noFill/>
            <a:ln w="9525">
              <a:solidFill>
                <a:srgbClr val="000000"/>
              </a:solidFill>
              <a:round/>
              <a:headEnd/>
              <a:tailEnd/>
            </a:ln>
          </p:spPr>
          <p:txBody>
            <a:bodyPr/>
            <a:lstStyle/>
            <a:p>
              <a:endParaRPr lang="en-US"/>
            </a:p>
          </p:txBody>
        </p:sp>
        <p:sp>
          <p:nvSpPr>
            <p:cNvPr id="94" name="Line 104"/>
            <p:cNvSpPr>
              <a:spLocks noChangeShapeType="1"/>
            </p:cNvSpPr>
            <p:nvPr/>
          </p:nvSpPr>
          <p:spPr bwMode="auto">
            <a:xfrm>
              <a:off x="3724275" y="2846388"/>
              <a:ext cx="1588" cy="1587"/>
            </a:xfrm>
            <a:prstGeom prst="line">
              <a:avLst/>
            </a:prstGeom>
            <a:noFill/>
            <a:ln w="9525">
              <a:solidFill>
                <a:srgbClr val="000000"/>
              </a:solidFill>
              <a:round/>
              <a:headEnd/>
              <a:tailEnd/>
            </a:ln>
          </p:spPr>
          <p:txBody>
            <a:bodyPr/>
            <a:lstStyle/>
            <a:p>
              <a:endParaRPr lang="en-US"/>
            </a:p>
          </p:txBody>
        </p:sp>
        <p:sp>
          <p:nvSpPr>
            <p:cNvPr id="95" name="Line 105"/>
            <p:cNvSpPr>
              <a:spLocks noChangeShapeType="1"/>
            </p:cNvSpPr>
            <p:nvPr/>
          </p:nvSpPr>
          <p:spPr bwMode="auto">
            <a:xfrm>
              <a:off x="3735388" y="2859088"/>
              <a:ext cx="1587" cy="4762"/>
            </a:xfrm>
            <a:prstGeom prst="line">
              <a:avLst/>
            </a:prstGeom>
            <a:noFill/>
            <a:ln w="9525">
              <a:solidFill>
                <a:srgbClr val="000000"/>
              </a:solidFill>
              <a:round/>
              <a:headEnd/>
              <a:tailEnd/>
            </a:ln>
          </p:spPr>
          <p:txBody>
            <a:bodyPr/>
            <a:lstStyle/>
            <a:p>
              <a:endParaRPr lang="en-US"/>
            </a:p>
          </p:txBody>
        </p:sp>
        <p:sp>
          <p:nvSpPr>
            <p:cNvPr id="96" name="Line 106"/>
            <p:cNvSpPr>
              <a:spLocks noChangeShapeType="1"/>
            </p:cNvSpPr>
            <p:nvPr/>
          </p:nvSpPr>
          <p:spPr bwMode="auto">
            <a:xfrm>
              <a:off x="3744913" y="2876550"/>
              <a:ext cx="3175" cy="4763"/>
            </a:xfrm>
            <a:prstGeom prst="line">
              <a:avLst/>
            </a:prstGeom>
            <a:noFill/>
            <a:ln w="9525">
              <a:solidFill>
                <a:srgbClr val="000000"/>
              </a:solidFill>
              <a:round/>
              <a:headEnd/>
              <a:tailEnd/>
            </a:ln>
          </p:spPr>
          <p:txBody>
            <a:bodyPr/>
            <a:lstStyle/>
            <a:p>
              <a:endParaRPr lang="en-US"/>
            </a:p>
          </p:txBody>
        </p:sp>
        <p:sp>
          <p:nvSpPr>
            <p:cNvPr id="97" name="Line 107"/>
            <p:cNvSpPr>
              <a:spLocks noChangeShapeType="1"/>
            </p:cNvSpPr>
            <p:nvPr/>
          </p:nvSpPr>
          <p:spPr bwMode="auto">
            <a:xfrm>
              <a:off x="3757613" y="2892425"/>
              <a:ext cx="1587" cy="4763"/>
            </a:xfrm>
            <a:prstGeom prst="line">
              <a:avLst/>
            </a:prstGeom>
            <a:noFill/>
            <a:ln w="9525">
              <a:solidFill>
                <a:srgbClr val="000000"/>
              </a:solidFill>
              <a:round/>
              <a:headEnd/>
              <a:tailEnd/>
            </a:ln>
          </p:spPr>
          <p:txBody>
            <a:bodyPr/>
            <a:lstStyle/>
            <a:p>
              <a:endParaRPr lang="en-US"/>
            </a:p>
          </p:txBody>
        </p:sp>
        <p:sp>
          <p:nvSpPr>
            <p:cNvPr id="98" name="Line 108"/>
            <p:cNvSpPr>
              <a:spLocks noChangeShapeType="1"/>
            </p:cNvSpPr>
            <p:nvPr/>
          </p:nvSpPr>
          <p:spPr bwMode="auto">
            <a:xfrm>
              <a:off x="3765550" y="2909888"/>
              <a:ext cx="1588" cy="1587"/>
            </a:xfrm>
            <a:prstGeom prst="line">
              <a:avLst/>
            </a:prstGeom>
            <a:noFill/>
            <a:ln w="9525">
              <a:solidFill>
                <a:srgbClr val="000000"/>
              </a:solidFill>
              <a:round/>
              <a:headEnd/>
              <a:tailEnd/>
            </a:ln>
          </p:spPr>
          <p:txBody>
            <a:bodyPr/>
            <a:lstStyle/>
            <a:p>
              <a:endParaRPr lang="en-US"/>
            </a:p>
          </p:txBody>
        </p:sp>
        <p:sp>
          <p:nvSpPr>
            <p:cNvPr id="99" name="Line 109"/>
            <p:cNvSpPr>
              <a:spLocks noChangeShapeType="1"/>
            </p:cNvSpPr>
            <p:nvPr/>
          </p:nvSpPr>
          <p:spPr bwMode="auto">
            <a:xfrm>
              <a:off x="3775075" y="2922588"/>
              <a:ext cx="3175" cy="4762"/>
            </a:xfrm>
            <a:prstGeom prst="line">
              <a:avLst/>
            </a:prstGeom>
            <a:noFill/>
            <a:ln w="9525">
              <a:solidFill>
                <a:srgbClr val="000000"/>
              </a:solidFill>
              <a:round/>
              <a:headEnd/>
              <a:tailEnd/>
            </a:ln>
          </p:spPr>
          <p:txBody>
            <a:bodyPr/>
            <a:lstStyle/>
            <a:p>
              <a:endParaRPr lang="en-US"/>
            </a:p>
          </p:txBody>
        </p:sp>
        <p:sp>
          <p:nvSpPr>
            <p:cNvPr id="100" name="Line 110"/>
            <p:cNvSpPr>
              <a:spLocks noChangeShapeType="1"/>
            </p:cNvSpPr>
            <p:nvPr/>
          </p:nvSpPr>
          <p:spPr bwMode="auto">
            <a:xfrm>
              <a:off x="3786188" y="2940050"/>
              <a:ext cx="1587" cy="4763"/>
            </a:xfrm>
            <a:prstGeom prst="line">
              <a:avLst/>
            </a:prstGeom>
            <a:noFill/>
            <a:ln w="9525">
              <a:solidFill>
                <a:srgbClr val="000000"/>
              </a:solidFill>
              <a:round/>
              <a:headEnd/>
              <a:tailEnd/>
            </a:ln>
          </p:spPr>
          <p:txBody>
            <a:bodyPr/>
            <a:lstStyle/>
            <a:p>
              <a:endParaRPr lang="en-US"/>
            </a:p>
          </p:txBody>
        </p:sp>
        <p:sp>
          <p:nvSpPr>
            <p:cNvPr id="101" name="Line 111"/>
            <p:cNvSpPr>
              <a:spLocks noChangeShapeType="1"/>
            </p:cNvSpPr>
            <p:nvPr/>
          </p:nvSpPr>
          <p:spPr bwMode="auto">
            <a:xfrm>
              <a:off x="3795713" y="2955925"/>
              <a:ext cx="3175" cy="6350"/>
            </a:xfrm>
            <a:prstGeom prst="line">
              <a:avLst/>
            </a:prstGeom>
            <a:noFill/>
            <a:ln w="9525">
              <a:solidFill>
                <a:srgbClr val="000000"/>
              </a:solidFill>
              <a:round/>
              <a:headEnd/>
              <a:tailEnd/>
            </a:ln>
          </p:spPr>
          <p:txBody>
            <a:bodyPr/>
            <a:lstStyle/>
            <a:p>
              <a:endParaRPr lang="en-US"/>
            </a:p>
          </p:txBody>
        </p:sp>
        <p:sp>
          <p:nvSpPr>
            <p:cNvPr id="102" name="Line 112"/>
            <p:cNvSpPr>
              <a:spLocks noChangeShapeType="1"/>
            </p:cNvSpPr>
            <p:nvPr/>
          </p:nvSpPr>
          <p:spPr bwMode="auto">
            <a:xfrm>
              <a:off x="3805238" y="2973388"/>
              <a:ext cx="3175" cy="1587"/>
            </a:xfrm>
            <a:prstGeom prst="line">
              <a:avLst/>
            </a:prstGeom>
            <a:noFill/>
            <a:ln w="9525">
              <a:solidFill>
                <a:srgbClr val="000000"/>
              </a:solidFill>
              <a:round/>
              <a:headEnd/>
              <a:tailEnd/>
            </a:ln>
          </p:spPr>
          <p:txBody>
            <a:bodyPr/>
            <a:lstStyle/>
            <a:p>
              <a:endParaRPr lang="en-US"/>
            </a:p>
          </p:txBody>
        </p:sp>
        <p:sp>
          <p:nvSpPr>
            <p:cNvPr id="103" name="Line 113"/>
            <p:cNvSpPr>
              <a:spLocks noChangeShapeType="1"/>
            </p:cNvSpPr>
            <p:nvPr/>
          </p:nvSpPr>
          <p:spPr bwMode="auto">
            <a:xfrm>
              <a:off x="3816350" y="2992438"/>
              <a:ext cx="1588" cy="1587"/>
            </a:xfrm>
            <a:prstGeom prst="line">
              <a:avLst/>
            </a:prstGeom>
            <a:noFill/>
            <a:ln w="9525">
              <a:solidFill>
                <a:srgbClr val="000000"/>
              </a:solidFill>
              <a:round/>
              <a:headEnd/>
              <a:tailEnd/>
            </a:ln>
          </p:spPr>
          <p:txBody>
            <a:bodyPr/>
            <a:lstStyle/>
            <a:p>
              <a:endParaRPr lang="en-US"/>
            </a:p>
          </p:txBody>
        </p:sp>
        <p:sp>
          <p:nvSpPr>
            <p:cNvPr id="104" name="Line 114"/>
            <p:cNvSpPr>
              <a:spLocks noChangeShapeType="1"/>
            </p:cNvSpPr>
            <p:nvPr/>
          </p:nvSpPr>
          <p:spPr bwMode="auto">
            <a:xfrm>
              <a:off x="3825875" y="3003550"/>
              <a:ext cx="3175" cy="4763"/>
            </a:xfrm>
            <a:prstGeom prst="line">
              <a:avLst/>
            </a:prstGeom>
            <a:noFill/>
            <a:ln w="9525">
              <a:solidFill>
                <a:srgbClr val="000000"/>
              </a:solidFill>
              <a:round/>
              <a:headEnd/>
              <a:tailEnd/>
            </a:ln>
          </p:spPr>
          <p:txBody>
            <a:bodyPr/>
            <a:lstStyle/>
            <a:p>
              <a:endParaRPr lang="en-US"/>
            </a:p>
          </p:txBody>
        </p:sp>
        <p:sp>
          <p:nvSpPr>
            <p:cNvPr id="105" name="Line 115"/>
            <p:cNvSpPr>
              <a:spLocks noChangeShapeType="1"/>
            </p:cNvSpPr>
            <p:nvPr/>
          </p:nvSpPr>
          <p:spPr bwMode="auto">
            <a:xfrm>
              <a:off x="3835400" y="3021013"/>
              <a:ext cx="3175" cy="4762"/>
            </a:xfrm>
            <a:prstGeom prst="line">
              <a:avLst/>
            </a:prstGeom>
            <a:noFill/>
            <a:ln w="9525">
              <a:solidFill>
                <a:srgbClr val="000000"/>
              </a:solidFill>
              <a:round/>
              <a:headEnd/>
              <a:tailEnd/>
            </a:ln>
          </p:spPr>
          <p:txBody>
            <a:bodyPr/>
            <a:lstStyle/>
            <a:p>
              <a:endParaRPr lang="en-US"/>
            </a:p>
          </p:txBody>
        </p:sp>
        <p:sp>
          <p:nvSpPr>
            <p:cNvPr id="106" name="Line 116"/>
            <p:cNvSpPr>
              <a:spLocks noChangeShapeType="1"/>
            </p:cNvSpPr>
            <p:nvPr/>
          </p:nvSpPr>
          <p:spPr bwMode="auto">
            <a:xfrm>
              <a:off x="3848100" y="3036888"/>
              <a:ext cx="1588" cy="4762"/>
            </a:xfrm>
            <a:prstGeom prst="line">
              <a:avLst/>
            </a:prstGeom>
            <a:noFill/>
            <a:ln w="9525">
              <a:solidFill>
                <a:srgbClr val="000000"/>
              </a:solidFill>
              <a:round/>
              <a:headEnd/>
              <a:tailEnd/>
            </a:ln>
          </p:spPr>
          <p:txBody>
            <a:bodyPr/>
            <a:lstStyle/>
            <a:p>
              <a:endParaRPr lang="en-US"/>
            </a:p>
          </p:txBody>
        </p:sp>
        <p:sp>
          <p:nvSpPr>
            <p:cNvPr id="107" name="Line 117"/>
            <p:cNvSpPr>
              <a:spLocks noChangeShapeType="1"/>
            </p:cNvSpPr>
            <p:nvPr/>
          </p:nvSpPr>
          <p:spPr bwMode="auto">
            <a:xfrm>
              <a:off x="3856038" y="3055938"/>
              <a:ext cx="3175" cy="1587"/>
            </a:xfrm>
            <a:prstGeom prst="line">
              <a:avLst/>
            </a:prstGeom>
            <a:noFill/>
            <a:ln w="9525">
              <a:solidFill>
                <a:srgbClr val="000000"/>
              </a:solidFill>
              <a:round/>
              <a:headEnd/>
              <a:tailEnd/>
            </a:ln>
          </p:spPr>
          <p:txBody>
            <a:bodyPr/>
            <a:lstStyle/>
            <a:p>
              <a:endParaRPr lang="en-US"/>
            </a:p>
          </p:txBody>
        </p:sp>
        <p:sp>
          <p:nvSpPr>
            <p:cNvPr id="108" name="Line 118"/>
            <p:cNvSpPr>
              <a:spLocks noChangeShapeType="1"/>
            </p:cNvSpPr>
            <p:nvPr/>
          </p:nvSpPr>
          <p:spPr bwMode="auto">
            <a:xfrm>
              <a:off x="3865563" y="3067050"/>
              <a:ext cx="3175" cy="6350"/>
            </a:xfrm>
            <a:prstGeom prst="line">
              <a:avLst/>
            </a:prstGeom>
            <a:noFill/>
            <a:ln w="9525">
              <a:solidFill>
                <a:srgbClr val="000000"/>
              </a:solidFill>
              <a:round/>
              <a:headEnd/>
              <a:tailEnd/>
            </a:ln>
          </p:spPr>
          <p:txBody>
            <a:bodyPr/>
            <a:lstStyle/>
            <a:p>
              <a:endParaRPr lang="en-US"/>
            </a:p>
          </p:txBody>
        </p:sp>
        <p:sp>
          <p:nvSpPr>
            <p:cNvPr id="109" name="Line 119"/>
            <p:cNvSpPr>
              <a:spLocks noChangeShapeType="1"/>
            </p:cNvSpPr>
            <p:nvPr/>
          </p:nvSpPr>
          <p:spPr bwMode="auto">
            <a:xfrm>
              <a:off x="3878263" y="3084513"/>
              <a:ext cx="1587" cy="4762"/>
            </a:xfrm>
            <a:prstGeom prst="line">
              <a:avLst/>
            </a:prstGeom>
            <a:noFill/>
            <a:ln w="9525">
              <a:solidFill>
                <a:srgbClr val="000000"/>
              </a:solidFill>
              <a:round/>
              <a:headEnd/>
              <a:tailEnd/>
            </a:ln>
          </p:spPr>
          <p:txBody>
            <a:bodyPr/>
            <a:lstStyle/>
            <a:p>
              <a:endParaRPr lang="en-US"/>
            </a:p>
          </p:txBody>
        </p:sp>
        <p:sp>
          <p:nvSpPr>
            <p:cNvPr id="110" name="Line 120"/>
            <p:cNvSpPr>
              <a:spLocks noChangeShapeType="1"/>
            </p:cNvSpPr>
            <p:nvPr/>
          </p:nvSpPr>
          <p:spPr bwMode="auto">
            <a:xfrm>
              <a:off x="3887788" y="3101975"/>
              <a:ext cx="3175" cy="4763"/>
            </a:xfrm>
            <a:prstGeom prst="line">
              <a:avLst/>
            </a:prstGeom>
            <a:noFill/>
            <a:ln w="9525">
              <a:solidFill>
                <a:srgbClr val="000000"/>
              </a:solidFill>
              <a:round/>
              <a:headEnd/>
              <a:tailEnd/>
            </a:ln>
          </p:spPr>
          <p:txBody>
            <a:bodyPr/>
            <a:lstStyle/>
            <a:p>
              <a:endParaRPr lang="en-US"/>
            </a:p>
          </p:txBody>
        </p:sp>
        <p:sp>
          <p:nvSpPr>
            <p:cNvPr id="111" name="Line 121"/>
            <p:cNvSpPr>
              <a:spLocks noChangeShapeType="1"/>
            </p:cNvSpPr>
            <p:nvPr/>
          </p:nvSpPr>
          <p:spPr bwMode="auto">
            <a:xfrm>
              <a:off x="3898900" y="3119438"/>
              <a:ext cx="1588" cy="1587"/>
            </a:xfrm>
            <a:prstGeom prst="line">
              <a:avLst/>
            </a:prstGeom>
            <a:noFill/>
            <a:ln w="9525">
              <a:solidFill>
                <a:srgbClr val="000000"/>
              </a:solidFill>
              <a:round/>
              <a:headEnd/>
              <a:tailEnd/>
            </a:ln>
          </p:spPr>
          <p:txBody>
            <a:bodyPr/>
            <a:lstStyle/>
            <a:p>
              <a:endParaRPr lang="en-US"/>
            </a:p>
          </p:txBody>
        </p:sp>
        <p:sp>
          <p:nvSpPr>
            <p:cNvPr id="112" name="Line 122"/>
            <p:cNvSpPr>
              <a:spLocks noChangeShapeType="1"/>
            </p:cNvSpPr>
            <p:nvPr/>
          </p:nvSpPr>
          <p:spPr bwMode="auto">
            <a:xfrm>
              <a:off x="3908425" y="3136900"/>
              <a:ext cx="1588" cy="1588"/>
            </a:xfrm>
            <a:prstGeom prst="line">
              <a:avLst/>
            </a:prstGeom>
            <a:noFill/>
            <a:ln w="9525">
              <a:solidFill>
                <a:srgbClr val="000000"/>
              </a:solidFill>
              <a:round/>
              <a:headEnd/>
              <a:tailEnd/>
            </a:ln>
          </p:spPr>
          <p:txBody>
            <a:bodyPr/>
            <a:lstStyle/>
            <a:p>
              <a:endParaRPr lang="en-US"/>
            </a:p>
          </p:txBody>
        </p:sp>
        <p:sp>
          <p:nvSpPr>
            <p:cNvPr id="113" name="Line 123"/>
            <p:cNvSpPr>
              <a:spLocks noChangeShapeType="1"/>
            </p:cNvSpPr>
            <p:nvPr/>
          </p:nvSpPr>
          <p:spPr bwMode="auto">
            <a:xfrm>
              <a:off x="3917950" y="3148013"/>
              <a:ext cx="3175" cy="4762"/>
            </a:xfrm>
            <a:prstGeom prst="line">
              <a:avLst/>
            </a:prstGeom>
            <a:noFill/>
            <a:ln w="9525">
              <a:solidFill>
                <a:srgbClr val="000000"/>
              </a:solidFill>
              <a:round/>
              <a:headEnd/>
              <a:tailEnd/>
            </a:ln>
          </p:spPr>
          <p:txBody>
            <a:bodyPr/>
            <a:lstStyle/>
            <a:p>
              <a:endParaRPr lang="en-US"/>
            </a:p>
          </p:txBody>
        </p:sp>
        <p:sp>
          <p:nvSpPr>
            <p:cNvPr id="114" name="Line 124"/>
            <p:cNvSpPr>
              <a:spLocks noChangeShapeType="1"/>
            </p:cNvSpPr>
            <p:nvPr/>
          </p:nvSpPr>
          <p:spPr bwMode="auto">
            <a:xfrm>
              <a:off x="3930650" y="3165475"/>
              <a:ext cx="1588" cy="4763"/>
            </a:xfrm>
            <a:prstGeom prst="line">
              <a:avLst/>
            </a:prstGeom>
            <a:noFill/>
            <a:ln w="9525">
              <a:solidFill>
                <a:srgbClr val="000000"/>
              </a:solidFill>
              <a:round/>
              <a:headEnd/>
              <a:tailEnd/>
            </a:ln>
          </p:spPr>
          <p:txBody>
            <a:bodyPr/>
            <a:lstStyle/>
            <a:p>
              <a:endParaRPr lang="en-US"/>
            </a:p>
          </p:txBody>
        </p:sp>
        <p:sp>
          <p:nvSpPr>
            <p:cNvPr id="115" name="Line 125"/>
            <p:cNvSpPr>
              <a:spLocks noChangeShapeType="1"/>
            </p:cNvSpPr>
            <p:nvPr/>
          </p:nvSpPr>
          <p:spPr bwMode="auto">
            <a:xfrm>
              <a:off x="3938588" y="3182938"/>
              <a:ext cx="1587" cy="4762"/>
            </a:xfrm>
            <a:prstGeom prst="line">
              <a:avLst/>
            </a:prstGeom>
            <a:noFill/>
            <a:ln w="9525">
              <a:solidFill>
                <a:srgbClr val="000000"/>
              </a:solidFill>
              <a:round/>
              <a:headEnd/>
              <a:tailEnd/>
            </a:ln>
          </p:spPr>
          <p:txBody>
            <a:bodyPr/>
            <a:lstStyle/>
            <a:p>
              <a:endParaRPr lang="en-US"/>
            </a:p>
          </p:txBody>
        </p:sp>
        <p:sp>
          <p:nvSpPr>
            <p:cNvPr id="116" name="Line 126"/>
            <p:cNvSpPr>
              <a:spLocks noChangeShapeType="1"/>
            </p:cNvSpPr>
            <p:nvPr/>
          </p:nvSpPr>
          <p:spPr bwMode="auto">
            <a:xfrm>
              <a:off x="3946525" y="3200400"/>
              <a:ext cx="3175" cy="1588"/>
            </a:xfrm>
            <a:prstGeom prst="line">
              <a:avLst/>
            </a:prstGeom>
            <a:noFill/>
            <a:ln w="9525">
              <a:solidFill>
                <a:srgbClr val="000000"/>
              </a:solidFill>
              <a:round/>
              <a:headEnd/>
              <a:tailEnd/>
            </a:ln>
          </p:spPr>
          <p:txBody>
            <a:bodyPr/>
            <a:lstStyle/>
            <a:p>
              <a:endParaRPr lang="en-US"/>
            </a:p>
          </p:txBody>
        </p:sp>
        <p:sp>
          <p:nvSpPr>
            <p:cNvPr id="117" name="Line 127"/>
            <p:cNvSpPr>
              <a:spLocks noChangeShapeType="1"/>
            </p:cNvSpPr>
            <p:nvPr/>
          </p:nvSpPr>
          <p:spPr bwMode="auto">
            <a:xfrm>
              <a:off x="3959225" y="3211513"/>
              <a:ext cx="1588" cy="6350"/>
            </a:xfrm>
            <a:prstGeom prst="line">
              <a:avLst/>
            </a:prstGeom>
            <a:noFill/>
            <a:ln w="9525">
              <a:solidFill>
                <a:srgbClr val="000000"/>
              </a:solidFill>
              <a:round/>
              <a:headEnd/>
              <a:tailEnd/>
            </a:ln>
          </p:spPr>
          <p:txBody>
            <a:bodyPr/>
            <a:lstStyle/>
            <a:p>
              <a:endParaRPr lang="en-US"/>
            </a:p>
          </p:txBody>
        </p:sp>
        <p:sp>
          <p:nvSpPr>
            <p:cNvPr id="118" name="Line 128"/>
            <p:cNvSpPr>
              <a:spLocks noChangeShapeType="1"/>
            </p:cNvSpPr>
            <p:nvPr/>
          </p:nvSpPr>
          <p:spPr bwMode="auto">
            <a:xfrm>
              <a:off x="3968750" y="3228975"/>
              <a:ext cx="3175" cy="4763"/>
            </a:xfrm>
            <a:prstGeom prst="line">
              <a:avLst/>
            </a:prstGeom>
            <a:noFill/>
            <a:ln w="9525">
              <a:solidFill>
                <a:srgbClr val="000000"/>
              </a:solidFill>
              <a:round/>
              <a:headEnd/>
              <a:tailEnd/>
            </a:ln>
          </p:spPr>
          <p:txBody>
            <a:bodyPr/>
            <a:lstStyle/>
            <a:p>
              <a:endParaRPr lang="en-US"/>
            </a:p>
          </p:txBody>
        </p:sp>
        <p:sp>
          <p:nvSpPr>
            <p:cNvPr id="119" name="Line 129"/>
            <p:cNvSpPr>
              <a:spLocks noChangeShapeType="1"/>
            </p:cNvSpPr>
            <p:nvPr/>
          </p:nvSpPr>
          <p:spPr bwMode="auto">
            <a:xfrm>
              <a:off x="3976688" y="3248025"/>
              <a:ext cx="3175" cy="3175"/>
            </a:xfrm>
            <a:prstGeom prst="line">
              <a:avLst/>
            </a:prstGeom>
            <a:noFill/>
            <a:ln w="9525">
              <a:solidFill>
                <a:srgbClr val="000000"/>
              </a:solidFill>
              <a:round/>
              <a:headEnd/>
              <a:tailEnd/>
            </a:ln>
          </p:spPr>
          <p:txBody>
            <a:bodyPr/>
            <a:lstStyle/>
            <a:p>
              <a:endParaRPr lang="en-US"/>
            </a:p>
          </p:txBody>
        </p:sp>
        <p:sp>
          <p:nvSpPr>
            <p:cNvPr id="120" name="Line 130"/>
            <p:cNvSpPr>
              <a:spLocks noChangeShapeType="1"/>
            </p:cNvSpPr>
            <p:nvPr/>
          </p:nvSpPr>
          <p:spPr bwMode="auto">
            <a:xfrm>
              <a:off x="3989388" y="3263900"/>
              <a:ext cx="1587" cy="1588"/>
            </a:xfrm>
            <a:prstGeom prst="line">
              <a:avLst/>
            </a:prstGeom>
            <a:noFill/>
            <a:ln w="9525">
              <a:solidFill>
                <a:srgbClr val="000000"/>
              </a:solidFill>
              <a:round/>
              <a:headEnd/>
              <a:tailEnd/>
            </a:ln>
          </p:spPr>
          <p:txBody>
            <a:bodyPr/>
            <a:lstStyle/>
            <a:p>
              <a:endParaRPr lang="en-US"/>
            </a:p>
          </p:txBody>
        </p:sp>
        <p:sp>
          <p:nvSpPr>
            <p:cNvPr id="121" name="Line 131"/>
            <p:cNvSpPr>
              <a:spLocks noChangeShapeType="1"/>
            </p:cNvSpPr>
            <p:nvPr/>
          </p:nvSpPr>
          <p:spPr bwMode="auto">
            <a:xfrm>
              <a:off x="3998913" y="3281363"/>
              <a:ext cx="3175" cy="1587"/>
            </a:xfrm>
            <a:prstGeom prst="line">
              <a:avLst/>
            </a:prstGeom>
            <a:noFill/>
            <a:ln w="9525">
              <a:solidFill>
                <a:srgbClr val="000000"/>
              </a:solidFill>
              <a:round/>
              <a:headEnd/>
              <a:tailEnd/>
            </a:ln>
          </p:spPr>
          <p:txBody>
            <a:bodyPr/>
            <a:lstStyle/>
            <a:p>
              <a:endParaRPr lang="en-US"/>
            </a:p>
          </p:txBody>
        </p:sp>
        <p:sp>
          <p:nvSpPr>
            <p:cNvPr id="122" name="Line 132"/>
            <p:cNvSpPr>
              <a:spLocks noChangeShapeType="1"/>
            </p:cNvSpPr>
            <p:nvPr/>
          </p:nvSpPr>
          <p:spPr bwMode="auto">
            <a:xfrm>
              <a:off x="4008438" y="3292475"/>
              <a:ext cx="3175" cy="4763"/>
            </a:xfrm>
            <a:prstGeom prst="line">
              <a:avLst/>
            </a:prstGeom>
            <a:noFill/>
            <a:ln w="9525">
              <a:solidFill>
                <a:srgbClr val="000000"/>
              </a:solidFill>
              <a:round/>
              <a:headEnd/>
              <a:tailEnd/>
            </a:ln>
          </p:spPr>
          <p:txBody>
            <a:bodyPr/>
            <a:lstStyle/>
            <a:p>
              <a:endParaRPr lang="en-US"/>
            </a:p>
          </p:txBody>
        </p:sp>
        <p:sp>
          <p:nvSpPr>
            <p:cNvPr id="123" name="Line 133"/>
            <p:cNvSpPr>
              <a:spLocks noChangeShapeType="1"/>
            </p:cNvSpPr>
            <p:nvPr/>
          </p:nvSpPr>
          <p:spPr bwMode="auto">
            <a:xfrm>
              <a:off x="4019550" y="3311525"/>
              <a:ext cx="1588" cy="3175"/>
            </a:xfrm>
            <a:prstGeom prst="line">
              <a:avLst/>
            </a:prstGeom>
            <a:noFill/>
            <a:ln w="9525">
              <a:solidFill>
                <a:srgbClr val="000000"/>
              </a:solidFill>
              <a:round/>
              <a:headEnd/>
              <a:tailEnd/>
            </a:ln>
          </p:spPr>
          <p:txBody>
            <a:bodyPr/>
            <a:lstStyle/>
            <a:p>
              <a:endParaRPr lang="en-US"/>
            </a:p>
          </p:txBody>
        </p:sp>
        <p:sp>
          <p:nvSpPr>
            <p:cNvPr id="124" name="Line 134"/>
            <p:cNvSpPr>
              <a:spLocks noChangeShapeType="1"/>
            </p:cNvSpPr>
            <p:nvPr/>
          </p:nvSpPr>
          <p:spPr bwMode="auto">
            <a:xfrm>
              <a:off x="4029075" y="3327400"/>
              <a:ext cx="3175" cy="4763"/>
            </a:xfrm>
            <a:prstGeom prst="line">
              <a:avLst/>
            </a:prstGeom>
            <a:noFill/>
            <a:ln w="9525">
              <a:solidFill>
                <a:srgbClr val="000000"/>
              </a:solidFill>
              <a:round/>
              <a:headEnd/>
              <a:tailEnd/>
            </a:ln>
          </p:spPr>
          <p:txBody>
            <a:bodyPr/>
            <a:lstStyle/>
            <a:p>
              <a:endParaRPr lang="en-US"/>
            </a:p>
          </p:txBody>
        </p:sp>
        <p:sp>
          <p:nvSpPr>
            <p:cNvPr id="125" name="Line 135"/>
            <p:cNvSpPr>
              <a:spLocks noChangeShapeType="1"/>
            </p:cNvSpPr>
            <p:nvPr/>
          </p:nvSpPr>
          <p:spPr bwMode="auto">
            <a:xfrm>
              <a:off x="4041775" y="3344863"/>
              <a:ext cx="1588" cy="1587"/>
            </a:xfrm>
            <a:prstGeom prst="line">
              <a:avLst/>
            </a:prstGeom>
            <a:noFill/>
            <a:ln w="9525">
              <a:solidFill>
                <a:srgbClr val="000000"/>
              </a:solidFill>
              <a:round/>
              <a:headEnd/>
              <a:tailEnd/>
            </a:ln>
          </p:spPr>
          <p:txBody>
            <a:bodyPr/>
            <a:lstStyle/>
            <a:p>
              <a:endParaRPr lang="en-US"/>
            </a:p>
          </p:txBody>
        </p:sp>
        <p:sp>
          <p:nvSpPr>
            <p:cNvPr id="126" name="Line 136"/>
            <p:cNvSpPr>
              <a:spLocks noChangeShapeType="1"/>
            </p:cNvSpPr>
            <p:nvPr/>
          </p:nvSpPr>
          <p:spPr bwMode="auto">
            <a:xfrm>
              <a:off x="4051300" y="3362325"/>
              <a:ext cx="1588" cy="1588"/>
            </a:xfrm>
            <a:prstGeom prst="line">
              <a:avLst/>
            </a:prstGeom>
            <a:noFill/>
            <a:ln w="9525">
              <a:solidFill>
                <a:srgbClr val="000000"/>
              </a:solidFill>
              <a:round/>
              <a:headEnd/>
              <a:tailEnd/>
            </a:ln>
          </p:spPr>
          <p:txBody>
            <a:bodyPr/>
            <a:lstStyle/>
            <a:p>
              <a:endParaRPr lang="en-US"/>
            </a:p>
          </p:txBody>
        </p:sp>
        <p:sp>
          <p:nvSpPr>
            <p:cNvPr id="127" name="Line 137"/>
            <p:cNvSpPr>
              <a:spLocks noChangeShapeType="1"/>
            </p:cNvSpPr>
            <p:nvPr/>
          </p:nvSpPr>
          <p:spPr bwMode="auto">
            <a:xfrm>
              <a:off x="4060825" y="3375025"/>
              <a:ext cx="1588" cy="3175"/>
            </a:xfrm>
            <a:prstGeom prst="line">
              <a:avLst/>
            </a:prstGeom>
            <a:noFill/>
            <a:ln w="9525">
              <a:solidFill>
                <a:srgbClr val="000000"/>
              </a:solidFill>
              <a:round/>
              <a:headEnd/>
              <a:tailEnd/>
            </a:ln>
          </p:spPr>
          <p:txBody>
            <a:bodyPr/>
            <a:lstStyle/>
            <a:p>
              <a:endParaRPr lang="en-US"/>
            </a:p>
          </p:txBody>
        </p:sp>
        <p:sp>
          <p:nvSpPr>
            <p:cNvPr id="128" name="Line 138"/>
            <p:cNvSpPr>
              <a:spLocks noChangeShapeType="1"/>
            </p:cNvSpPr>
            <p:nvPr/>
          </p:nvSpPr>
          <p:spPr bwMode="auto">
            <a:xfrm>
              <a:off x="4071938" y="3392488"/>
              <a:ext cx="1587" cy="3175"/>
            </a:xfrm>
            <a:prstGeom prst="line">
              <a:avLst/>
            </a:prstGeom>
            <a:noFill/>
            <a:ln w="9525">
              <a:solidFill>
                <a:srgbClr val="000000"/>
              </a:solidFill>
              <a:round/>
              <a:headEnd/>
              <a:tailEnd/>
            </a:ln>
          </p:spPr>
          <p:txBody>
            <a:bodyPr/>
            <a:lstStyle/>
            <a:p>
              <a:endParaRPr lang="en-US"/>
            </a:p>
          </p:txBody>
        </p:sp>
        <p:sp>
          <p:nvSpPr>
            <p:cNvPr id="129" name="Line 139"/>
            <p:cNvSpPr>
              <a:spLocks noChangeShapeType="1"/>
            </p:cNvSpPr>
            <p:nvPr/>
          </p:nvSpPr>
          <p:spPr bwMode="auto">
            <a:xfrm>
              <a:off x="4081463" y="3408363"/>
              <a:ext cx="3175" cy="1587"/>
            </a:xfrm>
            <a:prstGeom prst="line">
              <a:avLst/>
            </a:prstGeom>
            <a:noFill/>
            <a:ln w="9525">
              <a:solidFill>
                <a:srgbClr val="000000"/>
              </a:solidFill>
              <a:round/>
              <a:headEnd/>
              <a:tailEnd/>
            </a:ln>
          </p:spPr>
          <p:txBody>
            <a:bodyPr/>
            <a:lstStyle/>
            <a:p>
              <a:endParaRPr lang="en-US"/>
            </a:p>
          </p:txBody>
        </p:sp>
        <p:sp>
          <p:nvSpPr>
            <p:cNvPr id="130" name="Line 140"/>
            <p:cNvSpPr>
              <a:spLocks noChangeShapeType="1"/>
            </p:cNvSpPr>
            <p:nvPr/>
          </p:nvSpPr>
          <p:spPr bwMode="auto">
            <a:xfrm>
              <a:off x="4090988" y="3425825"/>
              <a:ext cx="3175" cy="1588"/>
            </a:xfrm>
            <a:prstGeom prst="line">
              <a:avLst/>
            </a:prstGeom>
            <a:noFill/>
            <a:ln w="9525">
              <a:solidFill>
                <a:srgbClr val="000000"/>
              </a:solidFill>
              <a:round/>
              <a:headEnd/>
              <a:tailEnd/>
            </a:ln>
          </p:spPr>
          <p:txBody>
            <a:bodyPr/>
            <a:lstStyle/>
            <a:p>
              <a:endParaRPr lang="en-US"/>
            </a:p>
          </p:txBody>
        </p:sp>
        <p:sp>
          <p:nvSpPr>
            <p:cNvPr id="131" name="Line 141"/>
            <p:cNvSpPr>
              <a:spLocks noChangeShapeType="1"/>
            </p:cNvSpPr>
            <p:nvPr/>
          </p:nvSpPr>
          <p:spPr bwMode="auto">
            <a:xfrm>
              <a:off x="4102100" y="3438525"/>
              <a:ext cx="1588" cy="3175"/>
            </a:xfrm>
            <a:prstGeom prst="line">
              <a:avLst/>
            </a:prstGeom>
            <a:noFill/>
            <a:ln w="9525">
              <a:solidFill>
                <a:srgbClr val="000000"/>
              </a:solidFill>
              <a:round/>
              <a:headEnd/>
              <a:tailEnd/>
            </a:ln>
          </p:spPr>
          <p:txBody>
            <a:bodyPr/>
            <a:lstStyle/>
            <a:p>
              <a:endParaRPr lang="en-US"/>
            </a:p>
          </p:txBody>
        </p:sp>
        <p:sp>
          <p:nvSpPr>
            <p:cNvPr id="132" name="Line 142"/>
            <p:cNvSpPr>
              <a:spLocks noChangeShapeType="1"/>
            </p:cNvSpPr>
            <p:nvPr/>
          </p:nvSpPr>
          <p:spPr bwMode="auto">
            <a:xfrm>
              <a:off x="4110038" y="3455988"/>
              <a:ext cx="3175" cy="3175"/>
            </a:xfrm>
            <a:prstGeom prst="line">
              <a:avLst/>
            </a:prstGeom>
            <a:noFill/>
            <a:ln w="9525">
              <a:solidFill>
                <a:srgbClr val="000000"/>
              </a:solidFill>
              <a:round/>
              <a:headEnd/>
              <a:tailEnd/>
            </a:ln>
          </p:spPr>
          <p:txBody>
            <a:bodyPr/>
            <a:lstStyle/>
            <a:p>
              <a:endParaRPr lang="en-US"/>
            </a:p>
          </p:txBody>
        </p:sp>
        <p:sp>
          <p:nvSpPr>
            <p:cNvPr id="133" name="Line 143"/>
            <p:cNvSpPr>
              <a:spLocks noChangeShapeType="1"/>
            </p:cNvSpPr>
            <p:nvPr/>
          </p:nvSpPr>
          <p:spPr bwMode="auto">
            <a:xfrm>
              <a:off x="4119563" y="3473450"/>
              <a:ext cx="3175" cy="3175"/>
            </a:xfrm>
            <a:prstGeom prst="line">
              <a:avLst/>
            </a:prstGeom>
            <a:noFill/>
            <a:ln w="9525">
              <a:solidFill>
                <a:srgbClr val="000000"/>
              </a:solidFill>
              <a:round/>
              <a:headEnd/>
              <a:tailEnd/>
            </a:ln>
          </p:spPr>
          <p:txBody>
            <a:bodyPr/>
            <a:lstStyle/>
            <a:p>
              <a:endParaRPr lang="en-US"/>
            </a:p>
          </p:txBody>
        </p:sp>
        <p:sp>
          <p:nvSpPr>
            <p:cNvPr id="134" name="Line 144"/>
            <p:cNvSpPr>
              <a:spLocks noChangeShapeType="1"/>
            </p:cNvSpPr>
            <p:nvPr/>
          </p:nvSpPr>
          <p:spPr bwMode="auto">
            <a:xfrm>
              <a:off x="4132263" y="3489325"/>
              <a:ext cx="1587" cy="1588"/>
            </a:xfrm>
            <a:prstGeom prst="line">
              <a:avLst/>
            </a:prstGeom>
            <a:noFill/>
            <a:ln w="9525">
              <a:solidFill>
                <a:srgbClr val="000000"/>
              </a:solidFill>
              <a:round/>
              <a:headEnd/>
              <a:tailEnd/>
            </a:ln>
          </p:spPr>
          <p:txBody>
            <a:bodyPr/>
            <a:lstStyle/>
            <a:p>
              <a:endParaRPr lang="en-US"/>
            </a:p>
          </p:txBody>
        </p:sp>
        <p:sp>
          <p:nvSpPr>
            <p:cNvPr id="135" name="Line 145"/>
            <p:cNvSpPr>
              <a:spLocks noChangeShapeType="1"/>
            </p:cNvSpPr>
            <p:nvPr/>
          </p:nvSpPr>
          <p:spPr bwMode="auto">
            <a:xfrm>
              <a:off x="4141788" y="3506788"/>
              <a:ext cx="3175" cy="1587"/>
            </a:xfrm>
            <a:prstGeom prst="line">
              <a:avLst/>
            </a:prstGeom>
            <a:noFill/>
            <a:ln w="9525">
              <a:solidFill>
                <a:srgbClr val="000000"/>
              </a:solidFill>
              <a:round/>
              <a:headEnd/>
              <a:tailEnd/>
            </a:ln>
          </p:spPr>
          <p:txBody>
            <a:bodyPr/>
            <a:lstStyle/>
            <a:p>
              <a:endParaRPr lang="en-US"/>
            </a:p>
          </p:txBody>
        </p:sp>
        <p:sp>
          <p:nvSpPr>
            <p:cNvPr id="136" name="Line 146"/>
            <p:cNvSpPr>
              <a:spLocks noChangeShapeType="1"/>
            </p:cNvSpPr>
            <p:nvPr/>
          </p:nvSpPr>
          <p:spPr bwMode="auto">
            <a:xfrm>
              <a:off x="4152900" y="3519488"/>
              <a:ext cx="1588" cy="3175"/>
            </a:xfrm>
            <a:prstGeom prst="line">
              <a:avLst/>
            </a:prstGeom>
            <a:noFill/>
            <a:ln w="9525">
              <a:solidFill>
                <a:srgbClr val="000000"/>
              </a:solidFill>
              <a:round/>
              <a:headEnd/>
              <a:tailEnd/>
            </a:ln>
          </p:spPr>
          <p:txBody>
            <a:bodyPr/>
            <a:lstStyle/>
            <a:p>
              <a:endParaRPr lang="en-US"/>
            </a:p>
          </p:txBody>
        </p:sp>
        <p:sp>
          <p:nvSpPr>
            <p:cNvPr id="137" name="Line 147"/>
            <p:cNvSpPr>
              <a:spLocks noChangeShapeType="1"/>
            </p:cNvSpPr>
            <p:nvPr/>
          </p:nvSpPr>
          <p:spPr bwMode="auto">
            <a:xfrm>
              <a:off x="4162425" y="3536950"/>
              <a:ext cx="1588" cy="3175"/>
            </a:xfrm>
            <a:prstGeom prst="line">
              <a:avLst/>
            </a:prstGeom>
            <a:noFill/>
            <a:ln w="9525">
              <a:solidFill>
                <a:srgbClr val="000000"/>
              </a:solidFill>
              <a:round/>
              <a:headEnd/>
              <a:tailEnd/>
            </a:ln>
          </p:spPr>
          <p:txBody>
            <a:bodyPr/>
            <a:lstStyle/>
            <a:p>
              <a:endParaRPr lang="en-US"/>
            </a:p>
          </p:txBody>
        </p:sp>
        <p:sp>
          <p:nvSpPr>
            <p:cNvPr id="138" name="Line 148"/>
            <p:cNvSpPr>
              <a:spLocks noChangeShapeType="1"/>
            </p:cNvSpPr>
            <p:nvPr/>
          </p:nvSpPr>
          <p:spPr bwMode="auto">
            <a:xfrm>
              <a:off x="4171950" y="3552825"/>
              <a:ext cx="3175" cy="3175"/>
            </a:xfrm>
            <a:prstGeom prst="line">
              <a:avLst/>
            </a:prstGeom>
            <a:noFill/>
            <a:ln w="9525">
              <a:solidFill>
                <a:srgbClr val="000000"/>
              </a:solidFill>
              <a:round/>
              <a:headEnd/>
              <a:tailEnd/>
            </a:ln>
          </p:spPr>
          <p:txBody>
            <a:bodyPr/>
            <a:lstStyle/>
            <a:p>
              <a:endParaRPr lang="en-US"/>
            </a:p>
          </p:txBody>
        </p:sp>
        <p:sp>
          <p:nvSpPr>
            <p:cNvPr id="139" name="Line 149"/>
            <p:cNvSpPr>
              <a:spLocks noChangeShapeType="1"/>
            </p:cNvSpPr>
            <p:nvPr/>
          </p:nvSpPr>
          <p:spPr bwMode="auto">
            <a:xfrm>
              <a:off x="4184650" y="3570288"/>
              <a:ext cx="1588" cy="1587"/>
            </a:xfrm>
            <a:prstGeom prst="line">
              <a:avLst/>
            </a:prstGeom>
            <a:noFill/>
            <a:ln w="9525">
              <a:solidFill>
                <a:srgbClr val="000000"/>
              </a:solidFill>
              <a:round/>
              <a:headEnd/>
              <a:tailEnd/>
            </a:ln>
          </p:spPr>
          <p:txBody>
            <a:bodyPr/>
            <a:lstStyle/>
            <a:p>
              <a:endParaRPr lang="en-US"/>
            </a:p>
          </p:txBody>
        </p:sp>
        <p:sp>
          <p:nvSpPr>
            <p:cNvPr id="140" name="Line 150"/>
            <p:cNvSpPr>
              <a:spLocks noChangeShapeType="1"/>
            </p:cNvSpPr>
            <p:nvPr/>
          </p:nvSpPr>
          <p:spPr bwMode="auto">
            <a:xfrm>
              <a:off x="4192588" y="3582988"/>
              <a:ext cx="3175" cy="4762"/>
            </a:xfrm>
            <a:prstGeom prst="line">
              <a:avLst/>
            </a:prstGeom>
            <a:noFill/>
            <a:ln w="9525">
              <a:solidFill>
                <a:srgbClr val="000000"/>
              </a:solidFill>
              <a:round/>
              <a:headEnd/>
              <a:tailEnd/>
            </a:ln>
          </p:spPr>
          <p:txBody>
            <a:bodyPr/>
            <a:lstStyle/>
            <a:p>
              <a:endParaRPr lang="en-US"/>
            </a:p>
          </p:txBody>
        </p:sp>
        <p:sp>
          <p:nvSpPr>
            <p:cNvPr id="141" name="Line 151"/>
            <p:cNvSpPr>
              <a:spLocks noChangeShapeType="1"/>
            </p:cNvSpPr>
            <p:nvPr/>
          </p:nvSpPr>
          <p:spPr bwMode="auto">
            <a:xfrm>
              <a:off x="4202113" y="3600450"/>
              <a:ext cx="3175" cy="3175"/>
            </a:xfrm>
            <a:prstGeom prst="line">
              <a:avLst/>
            </a:prstGeom>
            <a:noFill/>
            <a:ln w="9525">
              <a:solidFill>
                <a:srgbClr val="000000"/>
              </a:solidFill>
              <a:round/>
              <a:headEnd/>
              <a:tailEnd/>
            </a:ln>
          </p:spPr>
          <p:txBody>
            <a:bodyPr/>
            <a:lstStyle/>
            <a:p>
              <a:endParaRPr lang="en-US"/>
            </a:p>
          </p:txBody>
        </p:sp>
        <p:sp>
          <p:nvSpPr>
            <p:cNvPr id="142" name="Line 152"/>
            <p:cNvSpPr>
              <a:spLocks noChangeShapeType="1"/>
            </p:cNvSpPr>
            <p:nvPr/>
          </p:nvSpPr>
          <p:spPr bwMode="auto">
            <a:xfrm>
              <a:off x="4214813" y="3617913"/>
              <a:ext cx="1587" cy="3175"/>
            </a:xfrm>
            <a:prstGeom prst="line">
              <a:avLst/>
            </a:prstGeom>
            <a:noFill/>
            <a:ln w="9525">
              <a:solidFill>
                <a:srgbClr val="000000"/>
              </a:solidFill>
              <a:round/>
              <a:headEnd/>
              <a:tailEnd/>
            </a:ln>
          </p:spPr>
          <p:txBody>
            <a:bodyPr/>
            <a:lstStyle/>
            <a:p>
              <a:endParaRPr lang="en-US"/>
            </a:p>
          </p:txBody>
        </p:sp>
        <p:sp>
          <p:nvSpPr>
            <p:cNvPr id="143" name="Line 153"/>
            <p:cNvSpPr>
              <a:spLocks noChangeShapeType="1"/>
            </p:cNvSpPr>
            <p:nvPr/>
          </p:nvSpPr>
          <p:spPr bwMode="auto">
            <a:xfrm>
              <a:off x="4224338" y="3633788"/>
              <a:ext cx="3175" cy="1587"/>
            </a:xfrm>
            <a:prstGeom prst="line">
              <a:avLst/>
            </a:prstGeom>
            <a:noFill/>
            <a:ln w="9525">
              <a:solidFill>
                <a:srgbClr val="000000"/>
              </a:solidFill>
              <a:round/>
              <a:headEnd/>
              <a:tailEnd/>
            </a:ln>
          </p:spPr>
          <p:txBody>
            <a:bodyPr/>
            <a:lstStyle/>
            <a:p>
              <a:endParaRPr lang="en-US"/>
            </a:p>
          </p:txBody>
        </p:sp>
        <p:sp>
          <p:nvSpPr>
            <p:cNvPr id="144" name="Line 154"/>
            <p:cNvSpPr>
              <a:spLocks noChangeShapeType="1"/>
            </p:cNvSpPr>
            <p:nvPr/>
          </p:nvSpPr>
          <p:spPr bwMode="auto">
            <a:xfrm>
              <a:off x="4232275" y="3651250"/>
              <a:ext cx="3175" cy="1588"/>
            </a:xfrm>
            <a:prstGeom prst="line">
              <a:avLst/>
            </a:prstGeom>
            <a:noFill/>
            <a:ln w="9525">
              <a:solidFill>
                <a:srgbClr val="000000"/>
              </a:solidFill>
              <a:round/>
              <a:headEnd/>
              <a:tailEnd/>
            </a:ln>
          </p:spPr>
          <p:txBody>
            <a:bodyPr/>
            <a:lstStyle/>
            <a:p>
              <a:endParaRPr lang="en-US"/>
            </a:p>
          </p:txBody>
        </p:sp>
        <p:sp>
          <p:nvSpPr>
            <p:cNvPr id="145" name="Line 155"/>
            <p:cNvSpPr>
              <a:spLocks noChangeShapeType="1"/>
            </p:cNvSpPr>
            <p:nvPr/>
          </p:nvSpPr>
          <p:spPr bwMode="auto">
            <a:xfrm>
              <a:off x="4244975" y="3663950"/>
              <a:ext cx="1588" cy="3175"/>
            </a:xfrm>
            <a:prstGeom prst="line">
              <a:avLst/>
            </a:prstGeom>
            <a:noFill/>
            <a:ln w="9525">
              <a:solidFill>
                <a:srgbClr val="000000"/>
              </a:solidFill>
              <a:round/>
              <a:headEnd/>
              <a:tailEnd/>
            </a:ln>
          </p:spPr>
          <p:txBody>
            <a:bodyPr/>
            <a:lstStyle/>
            <a:p>
              <a:endParaRPr lang="en-US"/>
            </a:p>
          </p:txBody>
        </p:sp>
        <p:sp>
          <p:nvSpPr>
            <p:cNvPr id="146" name="Line 156"/>
            <p:cNvSpPr>
              <a:spLocks noChangeShapeType="1"/>
            </p:cNvSpPr>
            <p:nvPr/>
          </p:nvSpPr>
          <p:spPr bwMode="auto">
            <a:xfrm>
              <a:off x="4252913" y="3681413"/>
              <a:ext cx="3175" cy="3175"/>
            </a:xfrm>
            <a:prstGeom prst="line">
              <a:avLst/>
            </a:prstGeom>
            <a:noFill/>
            <a:ln w="9525">
              <a:solidFill>
                <a:srgbClr val="000000"/>
              </a:solidFill>
              <a:round/>
              <a:headEnd/>
              <a:tailEnd/>
            </a:ln>
          </p:spPr>
          <p:txBody>
            <a:bodyPr/>
            <a:lstStyle/>
            <a:p>
              <a:endParaRPr lang="en-US"/>
            </a:p>
          </p:txBody>
        </p:sp>
        <p:sp>
          <p:nvSpPr>
            <p:cNvPr id="147" name="Freeform 157"/>
            <p:cNvSpPr>
              <a:spLocks noChangeArrowheads="1"/>
            </p:cNvSpPr>
            <p:nvPr/>
          </p:nvSpPr>
          <p:spPr bwMode="auto">
            <a:xfrm>
              <a:off x="4232275" y="3656013"/>
              <a:ext cx="65088" cy="93662"/>
            </a:xfrm>
            <a:custGeom>
              <a:avLst/>
              <a:gdLst/>
              <a:ahLst/>
              <a:cxnLst>
                <a:cxn ang="0">
                  <a:pos x="178" y="257"/>
                </a:cxn>
                <a:cxn ang="0">
                  <a:pos x="134" y="0"/>
                </a:cxn>
                <a:cxn ang="0">
                  <a:pos x="178" y="257"/>
                </a:cxn>
                <a:cxn ang="0">
                  <a:pos x="0" y="177"/>
                </a:cxn>
                <a:cxn ang="0">
                  <a:pos x="134" y="0"/>
                </a:cxn>
                <a:cxn ang="0">
                  <a:pos x="178" y="257"/>
                </a:cxn>
                <a:cxn ang="0">
                  <a:pos x="178" y="257"/>
                </a:cxn>
              </a:cxnLst>
              <a:rect l="0" t="0" r="r" b="b"/>
              <a:pathLst>
                <a:path w="179" h="258">
                  <a:moveTo>
                    <a:pt x="178" y="257"/>
                  </a:moveTo>
                  <a:lnTo>
                    <a:pt x="134" y="0"/>
                  </a:lnTo>
                  <a:lnTo>
                    <a:pt x="178" y="257"/>
                  </a:lnTo>
                  <a:lnTo>
                    <a:pt x="0" y="177"/>
                  </a:lnTo>
                  <a:lnTo>
                    <a:pt x="134" y="0"/>
                  </a:lnTo>
                  <a:lnTo>
                    <a:pt x="178" y="257"/>
                  </a:lnTo>
                  <a:lnTo>
                    <a:pt x="178" y="257"/>
                  </a:lnTo>
                </a:path>
              </a:pathLst>
            </a:custGeom>
            <a:solidFill>
              <a:srgbClr val="000000"/>
            </a:solidFill>
            <a:ln w="9525">
              <a:noFill/>
              <a:round/>
              <a:headEnd/>
              <a:tailEnd/>
            </a:ln>
          </p:spPr>
          <p:txBody>
            <a:bodyPr wrap="none" anchor="ctr"/>
            <a:lstStyle/>
            <a:p>
              <a:endParaRPr lang="en-US"/>
            </a:p>
          </p:txBody>
        </p:sp>
        <p:sp>
          <p:nvSpPr>
            <p:cNvPr id="148" name="Freeform 158"/>
            <p:cNvSpPr>
              <a:spLocks noChangeArrowheads="1"/>
            </p:cNvSpPr>
            <p:nvPr/>
          </p:nvSpPr>
          <p:spPr bwMode="auto">
            <a:xfrm>
              <a:off x="2292350" y="2135188"/>
              <a:ext cx="80963" cy="111125"/>
            </a:xfrm>
            <a:custGeom>
              <a:avLst/>
              <a:gdLst/>
              <a:ahLst/>
              <a:cxnLst>
                <a:cxn ang="0">
                  <a:pos x="0" y="154"/>
                </a:cxn>
                <a:cxn ang="0">
                  <a:pos x="225" y="0"/>
                </a:cxn>
                <a:cxn ang="0">
                  <a:pos x="225" y="309"/>
                </a:cxn>
                <a:cxn ang="0">
                  <a:pos x="0" y="154"/>
                </a:cxn>
                <a:cxn ang="0">
                  <a:pos x="0" y="154"/>
                </a:cxn>
              </a:cxnLst>
              <a:rect l="0" t="0" r="r" b="b"/>
              <a:pathLst>
                <a:path w="226" h="310">
                  <a:moveTo>
                    <a:pt x="0" y="154"/>
                  </a:moveTo>
                  <a:lnTo>
                    <a:pt x="225" y="0"/>
                  </a:lnTo>
                  <a:lnTo>
                    <a:pt x="225" y="309"/>
                  </a:lnTo>
                  <a:lnTo>
                    <a:pt x="0" y="154"/>
                  </a:lnTo>
                  <a:lnTo>
                    <a:pt x="0" y="154"/>
                  </a:lnTo>
                </a:path>
              </a:pathLst>
            </a:custGeom>
            <a:solidFill>
              <a:srgbClr val="000000"/>
            </a:solidFill>
            <a:ln w="9525">
              <a:noFill/>
              <a:round/>
              <a:headEnd/>
              <a:tailEnd/>
            </a:ln>
          </p:spPr>
          <p:txBody>
            <a:bodyPr wrap="none" anchor="ctr"/>
            <a:lstStyle/>
            <a:p>
              <a:endParaRPr lang="en-US"/>
            </a:p>
          </p:txBody>
        </p:sp>
        <p:sp>
          <p:nvSpPr>
            <p:cNvPr id="149" name="Line 159"/>
            <p:cNvSpPr>
              <a:spLocks noChangeShapeType="1"/>
            </p:cNvSpPr>
            <p:nvPr/>
          </p:nvSpPr>
          <p:spPr bwMode="auto">
            <a:xfrm>
              <a:off x="2366963" y="2190750"/>
              <a:ext cx="3175" cy="1588"/>
            </a:xfrm>
            <a:prstGeom prst="line">
              <a:avLst/>
            </a:prstGeom>
            <a:noFill/>
            <a:ln w="9525">
              <a:solidFill>
                <a:srgbClr val="000000"/>
              </a:solidFill>
              <a:round/>
              <a:headEnd/>
              <a:tailEnd/>
            </a:ln>
          </p:spPr>
          <p:txBody>
            <a:bodyPr/>
            <a:lstStyle/>
            <a:p>
              <a:endParaRPr lang="en-US"/>
            </a:p>
          </p:txBody>
        </p:sp>
        <p:sp>
          <p:nvSpPr>
            <p:cNvPr id="150" name="Line 160"/>
            <p:cNvSpPr>
              <a:spLocks noChangeShapeType="1"/>
            </p:cNvSpPr>
            <p:nvPr/>
          </p:nvSpPr>
          <p:spPr bwMode="auto">
            <a:xfrm>
              <a:off x="2379663" y="2190750"/>
              <a:ext cx="3175" cy="1588"/>
            </a:xfrm>
            <a:prstGeom prst="line">
              <a:avLst/>
            </a:prstGeom>
            <a:noFill/>
            <a:ln w="9525">
              <a:solidFill>
                <a:srgbClr val="000000"/>
              </a:solidFill>
              <a:round/>
              <a:headEnd/>
              <a:tailEnd/>
            </a:ln>
          </p:spPr>
          <p:txBody>
            <a:bodyPr/>
            <a:lstStyle/>
            <a:p>
              <a:endParaRPr lang="en-US"/>
            </a:p>
          </p:txBody>
        </p:sp>
        <p:sp>
          <p:nvSpPr>
            <p:cNvPr id="151" name="Line 161"/>
            <p:cNvSpPr>
              <a:spLocks noChangeShapeType="1"/>
            </p:cNvSpPr>
            <p:nvPr/>
          </p:nvSpPr>
          <p:spPr bwMode="auto">
            <a:xfrm>
              <a:off x="2398713" y="2190750"/>
              <a:ext cx="3175" cy="1588"/>
            </a:xfrm>
            <a:prstGeom prst="line">
              <a:avLst/>
            </a:prstGeom>
            <a:noFill/>
            <a:ln w="9525">
              <a:solidFill>
                <a:srgbClr val="000000"/>
              </a:solidFill>
              <a:round/>
              <a:headEnd/>
              <a:tailEnd/>
            </a:ln>
          </p:spPr>
          <p:txBody>
            <a:bodyPr/>
            <a:lstStyle/>
            <a:p>
              <a:endParaRPr lang="en-US"/>
            </a:p>
          </p:txBody>
        </p:sp>
        <p:sp>
          <p:nvSpPr>
            <p:cNvPr id="152" name="Line 162"/>
            <p:cNvSpPr>
              <a:spLocks noChangeShapeType="1"/>
            </p:cNvSpPr>
            <p:nvPr/>
          </p:nvSpPr>
          <p:spPr bwMode="auto">
            <a:xfrm>
              <a:off x="2414588" y="2190750"/>
              <a:ext cx="1587" cy="1588"/>
            </a:xfrm>
            <a:prstGeom prst="line">
              <a:avLst/>
            </a:prstGeom>
            <a:noFill/>
            <a:ln w="9525">
              <a:solidFill>
                <a:srgbClr val="000000"/>
              </a:solidFill>
              <a:round/>
              <a:headEnd/>
              <a:tailEnd/>
            </a:ln>
          </p:spPr>
          <p:txBody>
            <a:bodyPr/>
            <a:lstStyle/>
            <a:p>
              <a:endParaRPr lang="en-US"/>
            </a:p>
          </p:txBody>
        </p:sp>
        <p:sp>
          <p:nvSpPr>
            <p:cNvPr id="153" name="Line 163"/>
            <p:cNvSpPr>
              <a:spLocks noChangeShapeType="1"/>
            </p:cNvSpPr>
            <p:nvPr/>
          </p:nvSpPr>
          <p:spPr bwMode="auto">
            <a:xfrm>
              <a:off x="2428875" y="2190750"/>
              <a:ext cx="3175" cy="1588"/>
            </a:xfrm>
            <a:prstGeom prst="line">
              <a:avLst/>
            </a:prstGeom>
            <a:noFill/>
            <a:ln w="9525">
              <a:solidFill>
                <a:srgbClr val="000000"/>
              </a:solidFill>
              <a:round/>
              <a:headEnd/>
              <a:tailEnd/>
            </a:ln>
          </p:spPr>
          <p:txBody>
            <a:bodyPr/>
            <a:lstStyle/>
            <a:p>
              <a:endParaRPr lang="en-US"/>
            </a:p>
          </p:txBody>
        </p:sp>
        <p:sp>
          <p:nvSpPr>
            <p:cNvPr id="154" name="Line 164"/>
            <p:cNvSpPr>
              <a:spLocks noChangeShapeType="1"/>
            </p:cNvSpPr>
            <p:nvPr/>
          </p:nvSpPr>
          <p:spPr bwMode="auto">
            <a:xfrm>
              <a:off x="2444750" y="2190750"/>
              <a:ext cx="3175" cy="1588"/>
            </a:xfrm>
            <a:prstGeom prst="line">
              <a:avLst/>
            </a:prstGeom>
            <a:noFill/>
            <a:ln w="9525">
              <a:solidFill>
                <a:srgbClr val="000000"/>
              </a:solidFill>
              <a:round/>
              <a:headEnd/>
              <a:tailEnd/>
            </a:ln>
          </p:spPr>
          <p:txBody>
            <a:bodyPr/>
            <a:lstStyle/>
            <a:p>
              <a:endParaRPr lang="en-US"/>
            </a:p>
          </p:txBody>
        </p:sp>
        <p:sp>
          <p:nvSpPr>
            <p:cNvPr id="155" name="Line 165"/>
            <p:cNvSpPr>
              <a:spLocks noChangeShapeType="1"/>
            </p:cNvSpPr>
            <p:nvPr/>
          </p:nvSpPr>
          <p:spPr bwMode="auto">
            <a:xfrm>
              <a:off x="2462213" y="2190750"/>
              <a:ext cx="3175" cy="1588"/>
            </a:xfrm>
            <a:prstGeom prst="line">
              <a:avLst/>
            </a:prstGeom>
            <a:noFill/>
            <a:ln w="9525">
              <a:solidFill>
                <a:srgbClr val="000000"/>
              </a:solidFill>
              <a:round/>
              <a:headEnd/>
              <a:tailEnd/>
            </a:ln>
          </p:spPr>
          <p:txBody>
            <a:bodyPr/>
            <a:lstStyle/>
            <a:p>
              <a:endParaRPr lang="en-US"/>
            </a:p>
          </p:txBody>
        </p:sp>
        <p:sp>
          <p:nvSpPr>
            <p:cNvPr id="156" name="Line 166"/>
            <p:cNvSpPr>
              <a:spLocks noChangeShapeType="1"/>
            </p:cNvSpPr>
            <p:nvPr/>
          </p:nvSpPr>
          <p:spPr bwMode="auto">
            <a:xfrm>
              <a:off x="2478088" y="2190750"/>
              <a:ext cx="3175" cy="1588"/>
            </a:xfrm>
            <a:prstGeom prst="line">
              <a:avLst/>
            </a:prstGeom>
            <a:noFill/>
            <a:ln w="9525">
              <a:solidFill>
                <a:srgbClr val="000000"/>
              </a:solidFill>
              <a:round/>
              <a:headEnd/>
              <a:tailEnd/>
            </a:ln>
          </p:spPr>
          <p:txBody>
            <a:bodyPr/>
            <a:lstStyle/>
            <a:p>
              <a:endParaRPr lang="en-US"/>
            </a:p>
          </p:txBody>
        </p:sp>
        <p:sp>
          <p:nvSpPr>
            <p:cNvPr id="157" name="Line 167"/>
            <p:cNvSpPr>
              <a:spLocks noChangeShapeType="1"/>
            </p:cNvSpPr>
            <p:nvPr/>
          </p:nvSpPr>
          <p:spPr bwMode="auto">
            <a:xfrm>
              <a:off x="2493963" y="2190750"/>
              <a:ext cx="3175" cy="1588"/>
            </a:xfrm>
            <a:prstGeom prst="line">
              <a:avLst/>
            </a:prstGeom>
            <a:noFill/>
            <a:ln w="9525">
              <a:solidFill>
                <a:srgbClr val="000000"/>
              </a:solidFill>
              <a:round/>
              <a:headEnd/>
              <a:tailEnd/>
            </a:ln>
          </p:spPr>
          <p:txBody>
            <a:bodyPr/>
            <a:lstStyle/>
            <a:p>
              <a:endParaRPr lang="en-US"/>
            </a:p>
          </p:txBody>
        </p:sp>
        <p:sp>
          <p:nvSpPr>
            <p:cNvPr id="158" name="Line 168"/>
            <p:cNvSpPr>
              <a:spLocks noChangeShapeType="1"/>
            </p:cNvSpPr>
            <p:nvPr/>
          </p:nvSpPr>
          <p:spPr bwMode="auto">
            <a:xfrm>
              <a:off x="2508250" y="2190750"/>
              <a:ext cx="3175" cy="1588"/>
            </a:xfrm>
            <a:prstGeom prst="line">
              <a:avLst/>
            </a:prstGeom>
            <a:noFill/>
            <a:ln w="9525">
              <a:solidFill>
                <a:srgbClr val="000000"/>
              </a:solidFill>
              <a:round/>
              <a:headEnd/>
              <a:tailEnd/>
            </a:ln>
          </p:spPr>
          <p:txBody>
            <a:bodyPr/>
            <a:lstStyle/>
            <a:p>
              <a:endParaRPr lang="en-US"/>
            </a:p>
          </p:txBody>
        </p:sp>
        <p:sp>
          <p:nvSpPr>
            <p:cNvPr id="159" name="Line 169"/>
            <p:cNvSpPr>
              <a:spLocks noChangeShapeType="1"/>
            </p:cNvSpPr>
            <p:nvPr/>
          </p:nvSpPr>
          <p:spPr bwMode="auto">
            <a:xfrm>
              <a:off x="2527300" y="2190750"/>
              <a:ext cx="3175" cy="1588"/>
            </a:xfrm>
            <a:prstGeom prst="line">
              <a:avLst/>
            </a:prstGeom>
            <a:noFill/>
            <a:ln w="9525">
              <a:solidFill>
                <a:srgbClr val="000000"/>
              </a:solidFill>
              <a:round/>
              <a:headEnd/>
              <a:tailEnd/>
            </a:ln>
          </p:spPr>
          <p:txBody>
            <a:bodyPr/>
            <a:lstStyle/>
            <a:p>
              <a:endParaRPr lang="en-US"/>
            </a:p>
          </p:txBody>
        </p:sp>
        <p:sp>
          <p:nvSpPr>
            <p:cNvPr id="160" name="Line 170"/>
            <p:cNvSpPr>
              <a:spLocks noChangeShapeType="1"/>
            </p:cNvSpPr>
            <p:nvPr/>
          </p:nvSpPr>
          <p:spPr bwMode="auto">
            <a:xfrm>
              <a:off x="2541588" y="2190750"/>
              <a:ext cx="1587" cy="1588"/>
            </a:xfrm>
            <a:prstGeom prst="line">
              <a:avLst/>
            </a:prstGeom>
            <a:noFill/>
            <a:ln w="9525">
              <a:solidFill>
                <a:srgbClr val="000000"/>
              </a:solidFill>
              <a:round/>
              <a:headEnd/>
              <a:tailEnd/>
            </a:ln>
          </p:spPr>
          <p:txBody>
            <a:bodyPr/>
            <a:lstStyle/>
            <a:p>
              <a:endParaRPr lang="en-US"/>
            </a:p>
          </p:txBody>
        </p:sp>
        <p:sp>
          <p:nvSpPr>
            <p:cNvPr id="161" name="Line 171"/>
            <p:cNvSpPr>
              <a:spLocks noChangeShapeType="1"/>
            </p:cNvSpPr>
            <p:nvPr/>
          </p:nvSpPr>
          <p:spPr bwMode="auto">
            <a:xfrm>
              <a:off x="2555875" y="2190750"/>
              <a:ext cx="3175" cy="1588"/>
            </a:xfrm>
            <a:prstGeom prst="line">
              <a:avLst/>
            </a:prstGeom>
            <a:noFill/>
            <a:ln w="9525">
              <a:solidFill>
                <a:srgbClr val="000000"/>
              </a:solidFill>
              <a:round/>
              <a:headEnd/>
              <a:tailEnd/>
            </a:ln>
          </p:spPr>
          <p:txBody>
            <a:bodyPr/>
            <a:lstStyle/>
            <a:p>
              <a:endParaRPr lang="en-US"/>
            </a:p>
          </p:txBody>
        </p:sp>
        <p:sp>
          <p:nvSpPr>
            <p:cNvPr id="162" name="Line 172"/>
            <p:cNvSpPr>
              <a:spLocks noChangeShapeType="1"/>
            </p:cNvSpPr>
            <p:nvPr/>
          </p:nvSpPr>
          <p:spPr bwMode="auto">
            <a:xfrm>
              <a:off x="2574925" y="2190750"/>
              <a:ext cx="1588" cy="1588"/>
            </a:xfrm>
            <a:prstGeom prst="line">
              <a:avLst/>
            </a:prstGeom>
            <a:noFill/>
            <a:ln w="9525">
              <a:solidFill>
                <a:srgbClr val="000000"/>
              </a:solidFill>
              <a:round/>
              <a:headEnd/>
              <a:tailEnd/>
            </a:ln>
          </p:spPr>
          <p:txBody>
            <a:bodyPr/>
            <a:lstStyle/>
            <a:p>
              <a:endParaRPr lang="en-US"/>
            </a:p>
          </p:txBody>
        </p:sp>
        <p:sp>
          <p:nvSpPr>
            <p:cNvPr id="163" name="Line 173"/>
            <p:cNvSpPr>
              <a:spLocks noChangeShapeType="1"/>
            </p:cNvSpPr>
            <p:nvPr/>
          </p:nvSpPr>
          <p:spPr bwMode="auto">
            <a:xfrm>
              <a:off x="2589213" y="2190750"/>
              <a:ext cx="3175" cy="1588"/>
            </a:xfrm>
            <a:prstGeom prst="line">
              <a:avLst/>
            </a:prstGeom>
            <a:noFill/>
            <a:ln w="9525">
              <a:solidFill>
                <a:srgbClr val="000000"/>
              </a:solidFill>
              <a:round/>
              <a:headEnd/>
              <a:tailEnd/>
            </a:ln>
          </p:spPr>
          <p:txBody>
            <a:bodyPr/>
            <a:lstStyle/>
            <a:p>
              <a:endParaRPr lang="en-US"/>
            </a:p>
          </p:txBody>
        </p:sp>
        <p:sp>
          <p:nvSpPr>
            <p:cNvPr id="164" name="Line 174"/>
            <p:cNvSpPr>
              <a:spLocks noChangeShapeType="1"/>
            </p:cNvSpPr>
            <p:nvPr/>
          </p:nvSpPr>
          <p:spPr bwMode="auto">
            <a:xfrm>
              <a:off x="2605088" y="2190750"/>
              <a:ext cx="3175" cy="1588"/>
            </a:xfrm>
            <a:prstGeom prst="line">
              <a:avLst/>
            </a:prstGeom>
            <a:noFill/>
            <a:ln w="9525">
              <a:solidFill>
                <a:srgbClr val="000000"/>
              </a:solidFill>
              <a:round/>
              <a:headEnd/>
              <a:tailEnd/>
            </a:ln>
          </p:spPr>
          <p:txBody>
            <a:bodyPr/>
            <a:lstStyle/>
            <a:p>
              <a:endParaRPr lang="en-US"/>
            </a:p>
          </p:txBody>
        </p:sp>
        <p:sp>
          <p:nvSpPr>
            <p:cNvPr id="165" name="Line 175"/>
            <p:cNvSpPr>
              <a:spLocks noChangeShapeType="1"/>
            </p:cNvSpPr>
            <p:nvPr/>
          </p:nvSpPr>
          <p:spPr bwMode="auto">
            <a:xfrm>
              <a:off x="2620963" y="2190750"/>
              <a:ext cx="3175" cy="1588"/>
            </a:xfrm>
            <a:prstGeom prst="line">
              <a:avLst/>
            </a:prstGeom>
            <a:noFill/>
            <a:ln w="9525">
              <a:solidFill>
                <a:srgbClr val="000000"/>
              </a:solidFill>
              <a:round/>
              <a:headEnd/>
              <a:tailEnd/>
            </a:ln>
          </p:spPr>
          <p:txBody>
            <a:bodyPr/>
            <a:lstStyle/>
            <a:p>
              <a:endParaRPr lang="en-US"/>
            </a:p>
          </p:txBody>
        </p:sp>
        <p:sp>
          <p:nvSpPr>
            <p:cNvPr id="166" name="Line 176"/>
            <p:cNvSpPr>
              <a:spLocks noChangeShapeType="1"/>
            </p:cNvSpPr>
            <p:nvPr/>
          </p:nvSpPr>
          <p:spPr bwMode="auto">
            <a:xfrm>
              <a:off x="2638425" y="2190750"/>
              <a:ext cx="1588" cy="1588"/>
            </a:xfrm>
            <a:prstGeom prst="line">
              <a:avLst/>
            </a:prstGeom>
            <a:noFill/>
            <a:ln w="9525">
              <a:solidFill>
                <a:srgbClr val="000000"/>
              </a:solidFill>
              <a:round/>
              <a:headEnd/>
              <a:tailEnd/>
            </a:ln>
          </p:spPr>
          <p:txBody>
            <a:bodyPr/>
            <a:lstStyle/>
            <a:p>
              <a:endParaRPr lang="en-US"/>
            </a:p>
          </p:txBody>
        </p:sp>
        <p:sp>
          <p:nvSpPr>
            <p:cNvPr id="167" name="Line 177"/>
            <p:cNvSpPr>
              <a:spLocks noChangeShapeType="1"/>
            </p:cNvSpPr>
            <p:nvPr/>
          </p:nvSpPr>
          <p:spPr bwMode="auto">
            <a:xfrm>
              <a:off x="2654300" y="2190750"/>
              <a:ext cx="3175" cy="1588"/>
            </a:xfrm>
            <a:prstGeom prst="line">
              <a:avLst/>
            </a:prstGeom>
            <a:noFill/>
            <a:ln w="9525">
              <a:solidFill>
                <a:srgbClr val="000000"/>
              </a:solidFill>
              <a:round/>
              <a:headEnd/>
              <a:tailEnd/>
            </a:ln>
          </p:spPr>
          <p:txBody>
            <a:bodyPr/>
            <a:lstStyle/>
            <a:p>
              <a:endParaRPr lang="en-US"/>
            </a:p>
          </p:txBody>
        </p:sp>
        <p:sp>
          <p:nvSpPr>
            <p:cNvPr id="168" name="Line 178"/>
            <p:cNvSpPr>
              <a:spLocks noChangeShapeType="1"/>
            </p:cNvSpPr>
            <p:nvPr/>
          </p:nvSpPr>
          <p:spPr bwMode="auto">
            <a:xfrm>
              <a:off x="2668588" y="2190750"/>
              <a:ext cx="3175" cy="1588"/>
            </a:xfrm>
            <a:prstGeom prst="line">
              <a:avLst/>
            </a:prstGeom>
            <a:noFill/>
            <a:ln w="9525">
              <a:solidFill>
                <a:srgbClr val="000000"/>
              </a:solidFill>
              <a:round/>
              <a:headEnd/>
              <a:tailEnd/>
            </a:ln>
          </p:spPr>
          <p:txBody>
            <a:bodyPr/>
            <a:lstStyle/>
            <a:p>
              <a:endParaRPr lang="en-US"/>
            </a:p>
          </p:txBody>
        </p:sp>
        <p:sp>
          <p:nvSpPr>
            <p:cNvPr id="169" name="Line 179"/>
            <p:cNvSpPr>
              <a:spLocks noChangeShapeType="1"/>
            </p:cNvSpPr>
            <p:nvPr/>
          </p:nvSpPr>
          <p:spPr bwMode="auto">
            <a:xfrm>
              <a:off x="2684463" y="2190750"/>
              <a:ext cx="3175" cy="1588"/>
            </a:xfrm>
            <a:prstGeom prst="line">
              <a:avLst/>
            </a:prstGeom>
            <a:noFill/>
            <a:ln w="9525">
              <a:solidFill>
                <a:srgbClr val="000000"/>
              </a:solidFill>
              <a:round/>
              <a:headEnd/>
              <a:tailEnd/>
            </a:ln>
          </p:spPr>
          <p:txBody>
            <a:bodyPr/>
            <a:lstStyle/>
            <a:p>
              <a:endParaRPr lang="en-US"/>
            </a:p>
          </p:txBody>
        </p:sp>
        <p:sp>
          <p:nvSpPr>
            <p:cNvPr id="170" name="Line 180"/>
            <p:cNvSpPr>
              <a:spLocks noChangeShapeType="1"/>
            </p:cNvSpPr>
            <p:nvPr/>
          </p:nvSpPr>
          <p:spPr bwMode="auto">
            <a:xfrm>
              <a:off x="2701925" y="2190750"/>
              <a:ext cx="1588" cy="1588"/>
            </a:xfrm>
            <a:prstGeom prst="line">
              <a:avLst/>
            </a:prstGeom>
            <a:noFill/>
            <a:ln w="9525">
              <a:solidFill>
                <a:srgbClr val="000000"/>
              </a:solidFill>
              <a:round/>
              <a:headEnd/>
              <a:tailEnd/>
            </a:ln>
          </p:spPr>
          <p:txBody>
            <a:bodyPr/>
            <a:lstStyle/>
            <a:p>
              <a:endParaRPr lang="en-US"/>
            </a:p>
          </p:txBody>
        </p:sp>
        <p:sp>
          <p:nvSpPr>
            <p:cNvPr id="171" name="Line 181"/>
            <p:cNvSpPr>
              <a:spLocks noChangeShapeType="1"/>
            </p:cNvSpPr>
            <p:nvPr/>
          </p:nvSpPr>
          <p:spPr bwMode="auto">
            <a:xfrm>
              <a:off x="2716213" y="2190750"/>
              <a:ext cx="3175" cy="1588"/>
            </a:xfrm>
            <a:prstGeom prst="line">
              <a:avLst/>
            </a:prstGeom>
            <a:noFill/>
            <a:ln w="9525">
              <a:solidFill>
                <a:srgbClr val="000000"/>
              </a:solidFill>
              <a:round/>
              <a:headEnd/>
              <a:tailEnd/>
            </a:ln>
          </p:spPr>
          <p:txBody>
            <a:bodyPr/>
            <a:lstStyle/>
            <a:p>
              <a:endParaRPr lang="en-US"/>
            </a:p>
          </p:txBody>
        </p:sp>
        <p:sp>
          <p:nvSpPr>
            <p:cNvPr id="172" name="Line 182"/>
            <p:cNvSpPr>
              <a:spLocks noChangeShapeType="1"/>
            </p:cNvSpPr>
            <p:nvPr/>
          </p:nvSpPr>
          <p:spPr bwMode="auto">
            <a:xfrm>
              <a:off x="2732088" y="2190750"/>
              <a:ext cx="3175" cy="1588"/>
            </a:xfrm>
            <a:prstGeom prst="line">
              <a:avLst/>
            </a:prstGeom>
            <a:noFill/>
            <a:ln w="9525">
              <a:solidFill>
                <a:srgbClr val="000000"/>
              </a:solidFill>
              <a:round/>
              <a:headEnd/>
              <a:tailEnd/>
            </a:ln>
          </p:spPr>
          <p:txBody>
            <a:bodyPr/>
            <a:lstStyle/>
            <a:p>
              <a:endParaRPr lang="en-US"/>
            </a:p>
          </p:txBody>
        </p:sp>
        <p:sp>
          <p:nvSpPr>
            <p:cNvPr id="173" name="Line 183"/>
            <p:cNvSpPr>
              <a:spLocks noChangeShapeType="1"/>
            </p:cNvSpPr>
            <p:nvPr/>
          </p:nvSpPr>
          <p:spPr bwMode="auto">
            <a:xfrm>
              <a:off x="2747963" y="2190750"/>
              <a:ext cx="3175" cy="1588"/>
            </a:xfrm>
            <a:prstGeom prst="line">
              <a:avLst/>
            </a:prstGeom>
            <a:noFill/>
            <a:ln w="9525">
              <a:solidFill>
                <a:srgbClr val="000000"/>
              </a:solidFill>
              <a:round/>
              <a:headEnd/>
              <a:tailEnd/>
            </a:ln>
          </p:spPr>
          <p:txBody>
            <a:bodyPr/>
            <a:lstStyle/>
            <a:p>
              <a:endParaRPr lang="en-US"/>
            </a:p>
          </p:txBody>
        </p:sp>
        <p:sp>
          <p:nvSpPr>
            <p:cNvPr id="174" name="Line 184"/>
            <p:cNvSpPr>
              <a:spLocks noChangeShapeType="1"/>
            </p:cNvSpPr>
            <p:nvPr/>
          </p:nvSpPr>
          <p:spPr bwMode="auto">
            <a:xfrm>
              <a:off x="2765425" y="2190750"/>
              <a:ext cx="1588" cy="1588"/>
            </a:xfrm>
            <a:prstGeom prst="line">
              <a:avLst/>
            </a:prstGeom>
            <a:noFill/>
            <a:ln w="9525">
              <a:solidFill>
                <a:srgbClr val="000000"/>
              </a:solidFill>
              <a:round/>
              <a:headEnd/>
              <a:tailEnd/>
            </a:ln>
          </p:spPr>
          <p:txBody>
            <a:bodyPr/>
            <a:lstStyle/>
            <a:p>
              <a:endParaRPr lang="en-US"/>
            </a:p>
          </p:txBody>
        </p:sp>
        <p:sp>
          <p:nvSpPr>
            <p:cNvPr id="175" name="Line 185"/>
            <p:cNvSpPr>
              <a:spLocks noChangeShapeType="1"/>
            </p:cNvSpPr>
            <p:nvPr/>
          </p:nvSpPr>
          <p:spPr bwMode="auto">
            <a:xfrm>
              <a:off x="2781300" y="2190750"/>
              <a:ext cx="3175" cy="1588"/>
            </a:xfrm>
            <a:prstGeom prst="line">
              <a:avLst/>
            </a:prstGeom>
            <a:noFill/>
            <a:ln w="9525">
              <a:solidFill>
                <a:srgbClr val="000000"/>
              </a:solidFill>
              <a:round/>
              <a:headEnd/>
              <a:tailEnd/>
            </a:ln>
          </p:spPr>
          <p:txBody>
            <a:bodyPr/>
            <a:lstStyle/>
            <a:p>
              <a:endParaRPr lang="en-US"/>
            </a:p>
          </p:txBody>
        </p:sp>
        <p:sp>
          <p:nvSpPr>
            <p:cNvPr id="176" name="Line 186"/>
            <p:cNvSpPr>
              <a:spLocks noChangeShapeType="1"/>
            </p:cNvSpPr>
            <p:nvPr/>
          </p:nvSpPr>
          <p:spPr bwMode="auto">
            <a:xfrm>
              <a:off x="2795588" y="2190750"/>
              <a:ext cx="3175" cy="1588"/>
            </a:xfrm>
            <a:prstGeom prst="line">
              <a:avLst/>
            </a:prstGeom>
            <a:noFill/>
            <a:ln w="9525">
              <a:solidFill>
                <a:srgbClr val="000000"/>
              </a:solidFill>
              <a:round/>
              <a:headEnd/>
              <a:tailEnd/>
            </a:ln>
          </p:spPr>
          <p:txBody>
            <a:bodyPr/>
            <a:lstStyle/>
            <a:p>
              <a:endParaRPr lang="en-US"/>
            </a:p>
          </p:txBody>
        </p:sp>
        <p:sp>
          <p:nvSpPr>
            <p:cNvPr id="177" name="Line 187"/>
            <p:cNvSpPr>
              <a:spLocks noChangeShapeType="1"/>
            </p:cNvSpPr>
            <p:nvPr/>
          </p:nvSpPr>
          <p:spPr bwMode="auto">
            <a:xfrm>
              <a:off x="2811463" y="2190750"/>
              <a:ext cx="3175" cy="1588"/>
            </a:xfrm>
            <a:prstGeom prst="line">
              <a:avLst/>
            </a:prstGeom>
            <a:noFill/>
            <a:ln w="9525">
              <a:solidFill>
                <a:srgbClr val="000000"/>
              </a:solidFill>
              <a:round/>
              <a:headEnd/>
              <a:tailEnd/>
            </a:ln>
          </p:spPr>
          <p:txBody>
            <a:bodyPr/>
            <a:lstStyle/>
            <a:p>
              <a:endParaRPr lang="en-US"/>
            </a:p>
          </p:txBody>
        </p:sp>
        <p:sp>
          <p:nvSpPr>
            <p:cNvPr id="178" name="Line 188"/>
            <p:cNvSpPr>
              <a:spLocks noChangeShapeType="1"/>
            </p:cNvSpPr>
            <p:nvPr/>
          </p:nvSpPr>
          <p:spPr bwMode="auto">
            <a:xfrm>
              <a:off x="2830513" y="2190750"/>
              <a:ext cx="3175" cy="1588"/>
            </a:xfrm>
            <a:prstGeom prst="line">
              <a:avLst/>
            </a:prstGeom>
            <a:noFill/>
            <a:ln w="9525">
              <a:solidFill>
                <a:srgbClr val="000000"/>
              </a:solidFill>
              <a:round/>
              <a:headEnd/>
              <a:tailEnd/>
            </a:ln>
          </p:spPr>
          <p:txBody>
            <a:bodyPr/>
            <a:lstStyle/>
            <a:p>
              <a:endParaRPr lang="en-US"/>
            </a:p>
          </p:txBody>
        </p:sp>
        <p:sp>
          <p:nvSpPr>
            <p:cNvPr id="179" name="Line 189"/>
            <p:cNvSpPr>
              <a:spLocks noChangeShapeType="1"/>
            </p:cNvSpPr>
            <p:nvPr/>
          </p:nvSpPr>
          <p:spPr bwMode="auto">
            <a:xfrm>
              <a:off x="2843213" y="2190750"/>
              <a:ext cx="3175" cy="1588"/>
            </a:xfrm>
            <a:prstGeom prst="line">
              <a:avLst/>
            </a:prstGeom>
            <a:noFill/>
            <a:ln w="9525">
              <a:solidFill>
                <a:srgbClr val="000000"/>
              </a:solidFill>
              <a:round/>
              <a:headEnd/>
              <a:tailEnd/>
            </a:ln>
          </p:spPr>
          <p:txBody>
            <a:bodyPr/>
            <a:lstStyle/>
            <a:p>
              <a:endParaRPr lang="en-US"/>
            </a:p>
          </p:txBody>
        </p:sp>
        <p:sp>
          <p:nvSpPr>
            <p:cNvPr id="180" name="Line 190"/>
            <p:cNvSpPr>
              <a:spLocks noChangeShapeType="1"/>
            </p:cNvSpPr>
            <p:nvPr/>
          </p:nvSpPr>
          <p:spPr bwMode="auto">
            <a:xfrm>
              <a:off x="2859088" y="2190750"/>
              <a:ext cx="3175" cy="1588"/>
            </a:xfrm>
            <a:prstGeom prst="line">
              <a:avLst/>
            </a:prstGeom>
            <a:noFill/>
            <a:ln w="9525">
              <a:solidFill>
                <a:srgbClr val="000000"/>
              </a:solidFill>
              <a:round/>
              <a:headEnd/>
              <a:tailEnd/>
            </a:ln>
          </p:spPr>
          <p:txBody>
            <a:bodyPr/>
            <a:lstStyle/>
            <a:p>
              <a:endParaRPr lang="en-US"/>
            </a:p>
          </p:txBody>
        </p:sp>
        <p:sp>
          <p:nvSpPr>
            <p:cNvPr id="181" name="Line 191"/>
            <p:cNvSpPr>
              <a:spLocks noChangeShapeType="1"/>
            </p:cNvSpPr>
            <p:nvPr/>
          </p:nvSpPr>
          <p:spPr bwMode="auto">
            <a:xfrm>
              <a:off x="2874963" y="2190750"/>
              <a:ext cx="3175" cy="1588"/>
            </a:xfrm>
            <a:prstGeom prst="line">
              <a:avLst/>
            </a:prstGeom>
            <a:noFill/>
            <a:ln w="9525">
              <a:solidFill>
                <a:srgbClr val="000000"/>
              </a:solidFill>
              <a:round/>
              <a:headEnd/>
              <a:tailEnd/>
            </a:ln>
          </p:spPr>
          <p:txBody>
            <a:bodyPr/>
            <a:lstStyle/>
            <a:p>
              <a:endParaRPr lang="en-US"/>
            </a:p>
          </p:txBody>
        </p:sp>
        <p:sp>
          <p:nvSpPr>
            <p:cNvPr id="182" name="Line 192"/>
            <p:cNvSpPr>
              <a:spLocks noChangeShapeType="1"/>
            </p:cNvSpPr>
            <p:nvPr/>
          </p:nvSpPr>
          <p:spPr bwMode="auto">
            <a:xfrm>
              <a:off x="2892425" y="2190750"/>
              <a:ext cx="3175" cy="1588"/>
            </a:xfrm>
            <a:prstGeom prst="line">
              <a:avLst/>
            </a:prstGeom>
            <a:noFill/>
            <a:ln w="9525">
              <a:solidFill>
                <a:srgbClr val="000000"/>
              </a:solidFill>
              <a:round/>
              <a:headEnd/>
              <a:tailEnd/>
            </a:ln>
          </p:spPr>
          <p:txBody>
            <a:bodyPr/>
            <a:lstStyle/>
            <a:p>
              <a:endParaRPr lang="en-US"/>
            </a:p>
          </p:txBody>
        </p:sp>
        <p:sp>
          <p:nvSpPr>
            <p:cNvPr id="183" name="Line 193"/>
            <p:cNvSpPr>
              <a:spLocks noChangeShapeType="1"/>
            </p:cNvSpPr>
            <p:nvPr/>
          </p:nvSpPr>
          <p:spPr bwMode="auto">
            <a:xfrm>
              <a:off x="2908300" y="2190750"/>
              <a:ext cx="3175" cy="1588"/>
            </a:xfrm>
            <a:prstGeom prst="line">
              <a:avLst/>
            </a:prstGeom>
            <a:noFill/>
            <a:ln w="9525">
              <a:solidFill>
                <a:srgbClr val="000000"/>
              </a:solidFill>
              <a:round/>
              <a:headEnd/>
              <a:tailEnd/>
            </a:ln>
          </p:spPr>
          <p:txBody>
            <a:bodyPr/>
            <a:lstStyle/>
            <a:p>
              <a:endParaRPr lang="en-US"/>
            </a:p>
          </p:txBody>
        </p:sp>
        <p:sp>
          <p:nvSpPr>
            <p:cNvPr id="184" name="Line 194"/>
            <p:cNvSpPr>
              <a:spLocks noChangeShapeType="1"/>
            </p:cNvSpPr>
            <p:nvPr/>
          </p:nvSpPr>
          <p:spPr bwMode="auto">
            <a:xfrm>
              <a:off x="2922588" y="2190750"/>
              <a:ext cx="3175" cy="1588"/>
            </a:xfrm>
            <a:prstGeom prst="line">
              <a:avLst/>
            </a:prstGeom>
            <a:noFill/>
            <a:ln w="9525">
              <a:solidFill>
                <a:srgbClr val="000000"/>
              </a:solidFill>
              <a:round/>
              <a:headEnd/>
              <a:tailEnd/>
            </a:ln>
          </p:spPr>
          <p:txBody>
            <a:bodyPr/>
            <a:lstStyle/>
            <a:p>
              <a:endParaRPr lang="en-US"/>
            </a:p>
          </p:txBody>
        </p:sp>
        <p:sp>
          <p:nvSpPr>
            <p:cNvPr id="185" name="Line 195"/>
            <p:cNvSpPr>
              <a:spLocks noChangeShapeType="1"/>
            </p:cNvSpPr>
            <p:nvPr/>
          </p:nvSpPr>
          <p:spPr bwMode="auto">
            <a:xfrm>
              <a:off x="2938463" y="2190750"/>
              <a:ext cx="3175" cy="1588"/>
            </a:xfrm>
            <a:prstGeom prst="line">
              <a:avLst/>
            </a:prstGeom>
            <a:noFill/>
            <a:ln w="9525">
              <a:solidFill>
                <a:srgbClr val="000000"/>
              </a:solidFill>
              <a:round/>
              <a:headEnd/>
              <a:tailEnd/>
            </a:ln>
          </p:spPr>
          <p:txBody>
            <a:bodyPr/>
            <a:lstStyle/>
            <a:p>
              <a:endParaRPr lang="en-US"/>
            </a:p>
          </p:txBody>
        </p:sp>
        <p:sp>
          <p:nvSpPr>
            <p:cNvPr id="186" name="Line 196"/>
            <p:cNvSpPr>
              <a:spLocks noChangeShapeType="1"/>
            </p:cNvSpPr>
            <p:nvPr/>
          </p:nvSpPr>
          <p:spPr bwMode="auto">
            <a:xfrm>
              <a:off x="2957513" y="2190750"/>
              <a:ext cx="3175" cy="1588"/>
            </a:xfrm>
            <a:prstGeom prst="line">
              <a:avLst/>
            </a:prstGeom>
            <a:noFill/>
            <a:ln w="9525">
              <a:solidFill>
                <a:srgbClr val="000000"/>
              </a:solidFill>
              <a:round/>
              <a:headEnd/>
              <a:tailEnd/>
            </a:ln>
          </p:spPr>
          <p:txBody>
            <a:bodyPr/>
            <a:lstStyle/>
            <a:p>
              <a:endParaRPr lang="en-US"/>
            </a:p>
          </p:txBody>
        </p:sp>
        <p:sp>
          <p:nvSpPr>
            <p:cNvPr id="187" name="Line 197"/>
            <p:cNvSpPr>
              <a:spLocks noChangeShapeType="1"/>
            </p:cNvSpPr>
            <p:nvPr/>
          </p:nvSpPr>
          <p:spPr bwMode="auto">
            <a:xfrm>
              <a:off x="2971800" y="2190750"/>
              <a:ext cx="3175" cy="1588"/>
            </a:xfrm>
            <a:prstGeom prst="line">
              <a:avLst/>
            </a:prstGeom>
            <a:noFill/>
            <a:ln w="9525">
              <a:solidFill>
                <a:srgbClr val="000000"/>
              </a:solidFill>
              <a:round/>
              <a:headEnd/>
              <a:tailEnd/>
            </a:ln>
          </p:spPr>
          <p:txBody>
            <a:bodyPr/>
            <a:lstStyle/>
            <a:p>
              <a:endParaRPr lang="en-US"/>
            </a:p>
          </p:txBody>
        </p:sp>
        <p:sp>
          <p:nvSpPr>
            <p:cNvPr id="188" name="Line 198"/>
            <p:cNvSpPr>
              <a:spLocks noChangeShapeType="1"/>
            </p:cNvSpPr>
            <p:nvPr/>
          </p:nvSpPr>
          <p:spPr bwMode="auto">
            <a:xfrm>
              <a:off x="2987675" y="2190750"/>
              <a:ext cx="3175" cy="1588"/>
            </a:xfrm>
            <a:prstGeom prst="line">
              <a:avLst/>
            </a:prstGeom>
            <a:noFill/>
            <a:ln w="9525">
              <a:solidFill>
                <a:srgbClr val="000000"/>
              </a:solidFill>
              <a:round/>
              <a:headEnd/>
              <a:tailEnd/>
            </a:ln>
          </p:spPr>
          <p:txBody>
            <a:bodyPr/>
            <a:lstStyle/>
            <a:p>
              <a:endParaRPr lang="en-US"/>
            </a:p>
          </p:txBody>
        </p:sp>
        <p:sp>
          <p:nvSpPr>
            <p:cNvPr id="189" name="Line 199"/>
            <p:cNvSpPr>
              <a:spLocks noChangeShapeType="1"/>
            </p:cNvSpPr>
            <p:nvPr/>
          </p:nvSpPr>
          <p:spPr bwMode="auto">
            <a:xfrm>
              <a:off x="3001963" y="2190750"/>
              <a:ext cx="3175" cy="1588"/>
            </a:xfrm>
            <a:prstGeom prst="line">
              <a:avLst/>
            </a:prstGeom>
            <a:noFill/>
            <a:ln w="9525">
              <a:solidFill>
                <a:srgbClr val="000000"/>
              </a:solidFill>
              <a:round/>
              <a:headEnd/>
              <a:tailEnd/>
            </a:ln>
          </p:spPr>
          <p:txBody>
            <a:bodyPr/>
            <a:lstStyle/>
            <a:p>
              <a:endParaRPr lang="en-US"/>
            </a:p>
          </p:txBody>
        </p:sp>
        <p:sp>
          <p:nvSpPr>
            <p:cNvPr id="190" name="Line 200"/>
            <p:cNvSpPr>
              <a:spLocks noChangeShapeType="1"/>
            </p:cNvSpPr>
            <p:nvPr/>
          </p:nvSpPr>
          <p:spPr bwMode="auto">
            <a:xfrm>
              <a:off x="3019425" y="2190750"/>
              <a:ext cx="3175" cy="1588"/>
            </a:xfrm>
            <a:prstGeom prst="line">
              <a:avLst/>
            </a:prstGeom>
            <a:noFill/>
            <a:ln w="9525">
              <a:solidFill>
                <a:srgbClr val="000000"/>
              </a:solidFill>
              <a:round/>
              <a:headEnd/>
              <a:tailEnd/>
            </a:ln>
          </p:spPr>
          <p:txBody>
            <a:bodyPr/>
            <a:lstStyle/>
            <a:p>
              <a:endParaRPr lang="en-US"/>
            </a:p>
          </p:txBody>
        </p:sp>
        <p:sp>
          <p:nvSpPr>
            <p:cNvPr id="191" name="Line 201"/>
            <p:cNvSpPr>
              <a:spLocks noChangeShapeType="1"/>
            </p:cNvSpPr>
            <p:nvPr/>
          </p:nvSpPr>
          <p:spPr bwMode="auto">
            <a:xfrm>
              <a:off x="3035300" y="2190750"/>
              <a:ext cx="3175" cy="1588"/>
            </a:xfrm>
            <a:prstGeom prst="line">
              <a:avLst/>
            </a:prstGeom>
            <a:noFill/>
            <a:ln w="9525">
              <a:solidFill>
                <a:srgbClr val="000000"/>
              </a:solidFill>
              <a:round/>
              <a:headEnd/>
              <a:tailEnd/>
            </a:ln>
          </p:spPr>
          <p:txBody>
            <a:bodyPr/>
            <a:lstStyle/>
            <a:p>
              <a:endParaRPr lang="en-US"/>
            </a:p>
          </p:txBody>
        </p:sp>
        <p:sp>
          <p:nvSpPr>
            <p:cNvPr id="192" name="Line 202"/>
            <p:cNvSpPr>
              <a:spLocks noChangeShapeType="1"/>
            </p:cNvSpPr>
            <p:nvPr/>
          </p:nvSpPr>
          <p:spPr bwMode="auto">
            <a:xfrm>
              <a:off x="3049588" y="2190750"/>
              <a:ext cx="3175" cy="1588"/>
            </a:xfrm>
            <a:prstGeom prst="line">
              <a:avLst/>
            </a:prstGeom>
            <a:noFill/>
            <a:ln w="9525">
              <a:solidFill>
                <a:srgbClr val="000000"/>
              </a:solidFill>
              <a:round/>
              <a:headEnd/>
              <a:tailEnd/>
            </a:ln>
          </p:spPr>
          <p:txBody>
            <a:bodyPr/>
            <a:lstStyle/>
            <a:p>
              <a:endParaRPr lang="en-US"/>
            </a:p>
          </p:txBody>
        </p:sp>
        <p:sp>
          <p:nvSpPr>
            <p:cNvPr id="193" name="Line 203"/>
            <p:cNvSpPr>
              <a:spLocks noChangeShapeType="1"/>
            </p:cNvSpPr>
            <p:nvPr/>
          </p:nvSpPr>
          <p:spPr bwMode="auto">
            <a:xfrm>
              <a:off x="3068638" y="2190750"/>
              <a:ext cx="1587" cy="1588"/>
            </a:xfrm>
            <a:prstGeom prst="line">
              <a:avLst/>
            </a:prstGeom>
            <a:noFill/>
            <a:ln w="9525">
              <a:solidFill>
                <a:srgbClr val="000000"/>
              </a:solidFill>
              <a:round/>
              <a:headEnd/>
              <a:tailEnd/>
            </a:ln>
          </p:spPr>
          <p:txBody>
            <a:bodyPr/>
            <a:lstStyle/>
            <a:p>
              <a:endParaRPr lang="en-US"/>
            </a:p>
          </p:txBody>
        </p:sp>
        <p:sp>
          <p:nvSpPr>
            <p:cNvPr id="194" name="Line 204"/>
            <p:cNvSpPr>
              <a:spLocks noChangeShapeType="1"/>
            </p:cNvSpPr>
            <p:nvPr/>
          </p:nvSpPr>
          <p:spPr bwMode="auto">
            <a:xfrm>
              <a:off x="3084513" y="2190750"/>
              <a:ext cx="3175" cy="1588"/>
            </a:xfrm>
            <a:prstGeom prst="line">
              <a:avLst/>
            </a:prstGeom>
            <a:noFill/>
            <a:ln w="9525">
              <a:solidFill>
                <a:srgbClr val="000000"/>
              </a:solidFill>
              <a:round/>
              <a:headEnd/>
              <a:tailEnd/>
            </a:ln>
          </p:spPr>
          <p:txBody>
            <a:bodyPr/>
            <a:lstStyle/>
            <a:p>
              <a:endParaRPr lang="en-US"/>
            </a:p>
          </p:txBody>
        </p:sp>
        <p:sp>
          <p:nvSpPr>
            <p:cNvPr id="195" name="Line 205"/>
            <p:cNvSpPr>
              <a:spLocks noChangeShapeType="1"/>
            </p:cNvSpPr>
            <p:nvPr/>
          </p:nvSpPr>
          <p:spPr bwMode="auto">
            <a:xfrm>
              <a:off x="3098800" y="2190750"/>
              <a:ext cx="3175" cy="1588"/>
            </a:xfrm>
            <a:prstGeom prst="line">
              <a:avLst/>
            </a:prstGeom>
            <a:noFill/>
            <a:ln w="9525">
              <a:solidFill>
                <a:srgbClr val="000000"/>
              </a:solidFill>
              <a:round/>
              <a:headEnd/>
              <a:tailEnd/>
            </a:ln>
          </p:spPr>
          <p:txBody>
            <a:bodyPr/>
            <a:lstStyle/>
            <a:p>
              <a:endParaRPr lang="en-US"/>
            </a:p>
          </p:txBody>
        </p:sp>
        <p:sp>
          <p:nvSpPr>
            <p:cNvPr id="196" name="Line 206"/>
            <p:cNvSpPr>
              <a:spLocks noChangeShapeType="1"/>
            </p:cNvSpPr>
            <p:nvPr/>
          </p:nvSpPr>
          <p:spPr bwMode="auto">
            <a:xfrm>
              <a:off x="3114675" y="2190750"/>
              <a:ext cx="3175" cy="1588"/>
            </a:xfrm>
            <a:prstGeom prst="line">
              <a:avLst/>
            </a:prstGeom>
            <a:noFill/>
            <a:ln w="9525">
              <a:solidFill>
                <a:srgbClr val="000000"/>
              </a:solidFill>
              <a:round/>
              <a:headEnd/>
              <a:tailEnd/>
            </a:ln>
          </p:spPr>
          <p:txBody>
            <a:bodyPr/>
            <a:lstStyle/>
            <a:p>
              <a:endParaRPr lang="en-US"/>
            </a:p>
          </p:txBody>
        </p:sp>
        <p:sp>
          <p:nvSpPr>
            <p:cNvPr id="197" name="Line 207"/>
            <p:cNvSpPr>
              <a:spLocks noChangeShapeType="1"/>
            </p:cNvSpPr>
            <p:nvPr/>
          </p:nvSpPr>
          <p:spPr bwMode="auto">
            <a:xfrm>
              <a:off x="3133725" y="2190750"/>
              <a:ext cx="1588" cy="1588"/>
            </a:xfrm>
            <a:prstGeom prst="line">
              <a:avLst/>
            </a:prstGeom>
            <a:noFill/>
            <a:ln w="9525">
              <a:solidFill>
                <a:srgbClr val="000000"/>
              </a:solidFill>
              <a:round/>
              <a:headEnd/>
              <a:tailEnd/>
            </a:ln>
          </p:spPr>
          <p:txBody>
            <a:bodyPr/>
            <a:lstStyle/>
            <a:p>
              <a:endParaRPr lang="en-US"/>
            </a:p>
          </p:txBody>
        </p:sp>
        <p:sp>
          <p:nvSpPr>
            <p:cNvPr id="198" name="Line 208"/>
            <p:cNvSpPr>
              <a:spLocks noChangeShapeType="1"/>
            </p:cNvSpPr>
            <p:nvPr/>
          </p:nvSpPr>
          <p:spPr bwMode="auto">
            <a:xfrm>
              <a:off x="3148013" y="2190750"/>
              <a:ext cx="3175" cy="1588"/>
            </a:xfrm>
            <a:prstGeom prst="line">
              <a:avLst/>
            </a:prstGeom>
            <a:noFill/>
            <a:ln w="9525">
              <a:solidFill>
                <a:srgbClr val="000000"/>
              </a:solidFill>
              <a:round/>
              <a:headEnd/>
              <a:tailEnd/>
            </a:ln>
          </p:spPr>
          <p:txBody>
            <a:bodyPr/>
            <a:lstStyle/>
            <a:p>
              <a:endParaRPr lang="en-US"/>
            </a:p>
          </p:txBody>
        </p:sp>
        <p:sp>
          <p:nvSpPr>
            <p:cNvPr id="199" name="Line 209"/>
            <p:cNvSpPr>
              <a:spLocks noChangeShapeType="1"/>
            </p:cNvSpPr>
            <p:nvPr/>
          </p:nvSpPr>
          <p:spPr bwMode="auto">
            <a:xfrm>
              <a:off x="3162300" y="2190750"/>
              <a:ext cx="3175" cy="1588"/>
            </a:xfrm>
            <a:prstGeom prst="line">
              <a:avLst/>
            </a:prstGeom>
            <a:noFill/>
            <a:ln w="9525">
              <a:solidFill>
                <a:srgbClr val="000000"/>
              </a:solidFill>
              <a:round/>
              <a:headEnd/>
              <a:tailEnd/>
            </a:ln>
          </p:spPr>
          <p:txBody>
            <a:bodyPr/>
            <a:lstStyle/>
            <a:p>
              <a:endParaRPr lang="en-US"/>
            </a:p>
          </p:txBody>
        </p:sp>
        <p:sp>
          <p:nvSpPr>
            <p:cNvPr id="200" name="Line 210"/>
            <p:cNvSpPr>
              <a:spLocks noChangeShapeType="1"/>
            </p:cNvSpPr>
            <p:nvPr/>
          </p:nvSpPr>
          <p:spPr bwMode="auto">
            <a:xfrm>
              <a:off x="3176588" y="2190750"/>
              <a:ext cx="3175" cy="1588"/>
            </a:xfrm>
            <a:prstGeom prst="line">
              <a:avLst/>
            </a:prstGeom>
            <a:noFill/>
            <a:ln w="9525">
              <a:solidFill>
                <a:srgbClr val="000000"/>
              </a:solidFill>
              <a:round/>
              <a:headEnd/>
              <a:tailEnd/>
            </a:ln>
          </p:spPr>
          <p:txBody>
            <a:bodyPr/>
            <a:lstStyle/>
            <a:p>
              <a:endParaRPr lang="en-US"/>
            </a:p>
          </p:txBody>
        </p:sp>
        <p:sp>
          <p:nvSpPr>
            <p:cNvPr id="201" name="Line 211"/>
            <p:cNvSpPr>
              <a:spLocks noChangeShapeType="1"/>
            </p:cNvSpPr>
            <p:nvPr/>
          </p:nvSpPr>
          <p:spPr bwMode="auto">
            <a:xfrm>
              <a:off x="3195638" y="2190750"/>
              <a:ext cx="1587" cy="1588"/>
            </a:xfrm>
            <a:prstGeom prst="line">
              <a:avLst/>
            </a:prstGeom>
            <a:noFill/>
            <a:ln w="9525">
              <a:solidFill>
                <a:srgbClr val="000000"/>
              </a:solidFill>
              <a:round/>
              <a:headEnd/>
              <a:tailEnd/>
            </a:ln>
          </p:spPr>
          <p:txBody>
            <a:bodyPr/>
            <a:lstStyle/>
            <a:p>
              <a:endParaRPr lang="en-US"/>
            </a:p>
          </p:txBody>
        </p:sp>
        <p:sp>
          <p:nvSpPr>
            <p:cNvPr id="202" name="Line 212"/>
            <p:cNvSpPr>
              <a:spLocks noChangeShapeType="1"/>
            </p:cNvSpPr>
            <p:nvPr/>
          </p:nvSpPr>
          <p:spPr bwMode="auto">
            <a:xfrm>
              <a:off x="3211513" y="2190750"/>
              <a:ext cx="3175" cy="1588"/>
            </a:xfrm>
            <a:prstGeom prst="line">
              <a:avLst/>
            </a:prstGeom>
            <a:noFill/>
            <a:ln w="9525">
              <a:solidFill>
                <a:srgbClr val="000000"/>
              </a:solidFill>
              <a:round/>
              <a:headEnd/>
              <a:tailEnd/>
            </a:ln>
          </p:spPr>
          <p:txBody>
            <a:bodyPr/>
            <a:lstStyle/>
            <a:p>
              <a:endParaRPr lang="en-US"/>
            </a:p>
          </p:txBody>
        </p:sp>
        <p:sp>
          <p:nvSpPr>
            <p:cNvPr id="203" name="Line 213"/>
            <p:cNvSpPr>
              <a:spLocks noChangeShapeType="1"/>
            </p:cNvSpPr>
            <p:nvPr/>
          </p:nvSpPr>
          <p:spPr bwMode="auto">
            <a:xfrm>
              <a:off x="3225800" y="2190750"/>
              <a:ext cx="3175" cy="1588"/>
            </a:xfrm>
            <a:prstGeom prst="line">
              <a:avLst/>
            </a:prstGeom>
            <a:noFill/>
            <a:ln w="9525">
              <a:solidFill>
                <a:srgbClr val="000000"/>
              </a:solidFill>
              <a:round/>
              <a:headEnd/>
              <a:tailEnd/>
            </a:ln>
          </p:spPr>
          <p:txBody>
            <a:bodyPr/>
            <a:lstStyle/>
            <a:p>
              <a:endParaRPr lang="en-US"/>
            </a:p>
          </p:txBody>
        </p:sp>
        <p:sp>
          <p:nvSpPr>
            <p:cNvPr id="204" name="Line 214"/>
            <p:cNvSpPr>
              <a:spLocks noChangeShapeType="1"/>
            </p:cNvSpPr>
            <p:nvPr/>
          </p:nvSpPr>
          <p:spPr bwMode="auto">
            <a:xfrm>
              <a:off x="3241675" y="2190750"/>
              <a:ext cx="3175" cy="1588"/>
            </a:xfrm>
            <a:prstGeom prst="line">
              <a:avLst/>
            </a:prstGeom>
            <a:noFill/>
            <a:ln w="9525">
              <a:solidFill>
                <a:srgbClr val="000000"/>
              </a:solidFill>
              <a:round/>
              <a:headEnd/>
              <a:tailEnd/>
            </a:ln>
          </p:spPr>
          <p:txBody>
            <a:bodyPr/>
            <a:lstStyle/>
            <a:p>
              <a:endParaRPr lang="en-US"/>
            </a:p>
          </p:txBody>
        </p:sp>
        <p:grpSp>
          <p:nvGrpSpPr>
            <p:cNvPr id="205" name="Group 215"/>
            <p:cNvGrpSpPr>
              <a:grpSpLocks/>
            </p:cNvGrpSpPr>
            <p:nvPr/>
          </p:nvGrpSpPr>
          <p:grpSpPr bwMode="auto">
            <a:xfrm>
              <a:off x="3259138" y="2190750"/>
              <a:ext cx="3171825" cy="0"/>
              <a:chOff x="2053" y="1052"/>
              <a:chExt cx="1998" cy="0"/>
            </a:xfrm>
          </p:grpSpPr>
          <p:sp>
            <p:nvSpPr>
              <p:cNvPr id="206" name="Line 216"/>
              <p:cNvSpPr>
                <a:spLocks noChangeShapeType="1"/>
              </p:cNvSpPr>
              <p:nvPr/>
            </p:nvSpPr>
            <p:spPr bwMode="auto">
              <a:xfrm>
                <a:off x="2053" y="1052"/>
                <a:ext cx="1" cy="1"/>
              </a:xfrm>
              <a:prstGeom prst="line">
                <a:avLst/>
              </a:prstGeom>
              <a:noFill/>
              <a:ln w="9525">
                <a:solidFill>
                  <a:srgbClr val="000000"/>
                </a:solidFill>
                <a:round/>
                <a:headEnd/>
                <a:tailEnd/>
              </a:ln>
            </p:spPr>
            <p:txBody>
              <a:bodyPr/>
              <a:lstStyle/>
              <a:p>
                <a:endParaRPr lang="en-US"/>
              </a:p>
            </p:txBody>
          </p:sp>
          <p:sp>
            <p:nvSpPr>
              <p:cNvPr id="207" name="Line 217"/>
              <p:cNvSpPr>
                <a:spLocks noChangeShapeType="1"/>
              </p:cNvSpPr>
              <p:nvPr/>
            </p:nvSpPr>
            <p:spPr bwMode="auto">
              <a:xfrm>
                <a:off x="2062" y="1052"/>
                <a:ext cx="2" cy="1"/>
              </a:xfrm>
              <a:prstGeom prst="line">
                <a:avLst/>
              </a:prstGeom>
              <a:noFill/>
              <a:ln w="9525">
                <a:solidFill>
                  <a:srgbClr val="000000"/>
                </a:solidFill>
                <a:round/>
                <a:headEnd/>
                <a:tailEnd/>
              </a:ln>
            </p:spPr>
            <p:txBody>
              <a:bodyPr/>
              <a:lstStyle/>
              <a:p>
                <a:endParaRPr lang="en-US"/>
              </a:p>
            </p:txBody>
          </p:sp>
          <p:sp>
            <p:nvSpPr>
              <p:cNvPr id="208" name="Line 218"/>
              <p:cNvSpPr>
                <a:spLocks noChangeShapeType="1"/>
              </p:cNvSpPr>
              <p:nvPr/>
            </p:nvSpPr>
            <p:spPr bwMode="auto">
              <a:xfrm>
                <a:off x="2072" y="1052"/>
                <a:ext cx="2" cy="1"/>
              </a:xfrm>
              <a:prstGeom prst="line">
                <a:avLst/>
              </a:prstGeom>
              <a:noFill/>
              <a:ln w="9525">
                <a:solidFill>
                  <a:srgbClr val="000000"/>
                </a:solidFill>
                <a:round/>
                <a:headEnd/>
                <a:tailEnd/>
              </a:ln>
            </p:spPr>
            <p:txBody>
              <a:bodyPr/>
              <a:lstStyle/>
              <a:p>
                <a:endParaRPr lang="en-US"/>
              </a:p>
            </p:txBody>
          </p:sp>
          <p:sp>
            <p:nvSpPr>
              <p:cNvPr id="209" name="Line 219"/>
              <p:cNvSpPr>
                <a:spLocks noChangeShapeType="1"/>
              </p:cNvSpPr>
              <p:nvPr/>
            </p:nvSpPr>
            <p:spPr bwMode="auto">
              <a:xfrm>
                <a:off x="2082" y="1052"/>
                <a:ext cx="2" cy="1"/>
              </a:xfrm>
              <a:prstGeom prst="line">
                <a:avLst/>
              </a:prstGeom>
              <a:noFill/>
              <a:ln w="9525">
                <a:solidFill>
                  <a:srgbClr val="000000"/>
                </a:solidFill>
                <a:round/>
                <a:headEnd/>
                <a:tailEnd/>
              </a:ln>
            </p:spPr>
            <p:txBody>
              <a:bodyPr/>
              <a:lstStyle/>
              <a:p>
                <a:endParaRPr lang="en-US"/>
              </a:p>
            </p:txBody>
          </p:sp>
          <p:sp>
            <p:nvSpPr>
              <p:cNvPr id="210" name="Line 220"/>
              <p:cNvSpPr>
                <a:spLocks noChangeShapeType="1"/>
              </p:cNvSpPr>
              <p:nvPr/>
            </p:nvSpPr>
            <p:spPr bwMode="auto">
              <a:xfrm>
                <a:off x="2092" y="1052"/>
                <a:ext cx="2" cy="1"/>
              </a:xfrm>
              <a:prstGeom prst="line">
                <a:avLst/>
              </a:prstGeom>
              <a:noFill/>
              <a:ln w="9525">
                <a:solidFill>
                  <a:srgbClr val="000000"/>
                </a:solidFill>
                <a:round/>
                <a:headEnd/>
                <a:tailEnd/>
              </a:ln>
            </p:spPr>
            <p:txBody>
              <a:bodyPr/>
              <a:lstStyle/>
              <a:p>
                <a:endParaRPr lang="en-US"/>
              </a:p>
            </p:txBody>
          </p:sp>
          <p:sp>
            <p:nvSpPr>
              <p:cNvPr id="211" name="Line 221"/>
              <p:cNvSpPr>
                <a:spLocks noChangeShapeType="1"/>
              </p:cNvSpPr>
              <p:nvPr/>
            </p:nvSpPr>
            <p:spPr bwMode="auto">
              <a:xfrm>
                <a:off x="2102" y="1052"/>
                <a:ext cx="2" cy="1"/>
              </a:xfrm>
              <a:prstGeom prst="line">
                <a:avLst/>
              </a:prstGeom>
              <a:noFill/>
              <a:ln w="9525">
                <a:solidFill>
                  <a:srgbClr val="000000"/>
                </a:solidFill>
                <a:round/>
                <a:headEnd/>
                <a:tailEnd/>
              </a:ln>
            </p:spPr>
            <p:txBody>
              <a:bodyPr/>
              <a:lstStyle/>
              <a:p>
                <a:endParaRPr lang="en-US"/>
              </a:p>
            </p:txBody>
          </p:sp>
          <p:sp>
            <p:nvSpPr>
              <p:cNvPr id="212" name="Line 222"/>
              <p:cNvSpPr>
                <a:spLocks noChangeShapeType="1"/>
              </p:cNvSpPr>
              <p:nvPr/>
            </p:nvSpPr>
            <p:spPr bwMode="auto">
              <a:xfrm>
                <a:off x="2112" y="1052"/>
                <a:ext cx="2" cy="1"/>
              </a:xfrm>
              <a:prstGeom prst="line">
                <a:avLst/>
              </a:prstGeom>
              <a:noFill/>
              <a:ln w="9525">
                <a:solidFill>
                  <a:srgbClr val="000000"/>
                </a:solidFill>
                <a:round/>
                <a:headEnd/>
                <a:tailEnd/>
              </a:ln>
            </p:spPr>
            <p:txBody>
              <a:bodyPr/>
              <a:lstStyle/>
              <a:p>
                <a:endParaRPr lang="en-US"/>
              </a:p>
            </p:txBody>
          </p:sp>
          <p:sp>
            <p:nvSpPr>
              <p:cNvPr id="213" name="Line 223"/>
              <p:cNvSpPr>
                <a:spLocks noChangeShapeType="1"/>
              </p:cNvSpPr>
              <p:nvPr/>
            </p:nvSpPr>
            <p:spPr bwMode="auto">
              <a:xfrm>
                <a:off x="2121" y="1052"/>
                <a:ext cx="2" cy="1"/>
              </a:xfrm>
              <a:prstGeom prst="line">
                <a:avLst/>
              </a:prstGeom>
              <a:noFill/>
              <a:ln w="9525">
                <a:solidFill>
                  <a:srgbClr val="000000"/>
                </a:solidFill>
                <a:round/>
                <a:headEnd/>
                <a:tailEnd/>
              </a:ln>
            </p:spPr>
            <p:txBody>
              <a:bodyPr/>
              <a:lstStyle/>
              <a:p>
                <a:endParaRPr lang="en-US"/>
              </a:p>
            </p:txBody>
          </p:sp>
          <p:sp>
            <p:nvSpPr>
              <p:cNvPr id="214" name="Line 224"/>
              <p:cNvSpPr>
                <a:spLocks noChangeShapeType="1"/>
              </p:cNvSpPr>
              <p:nvPr/>
            </p:nvSpPr>
            <p:spPr bwMode="auto">
              <a:xfrm>
                <a:off x="2133" y="1052"/>
                <a:ext cx="2" cy="1"/>
              </a:xfrm>
              <a:prstGeom prst="line">
                <a:avLst/>
              </a:prstGeom>
              <a:noFill/>
              <a:ln w="9525">
                <a:solidFill>
                  <a:srgbClr val="000000"/>
                </a:solidFill>
                <a:round/>
                <a:headEnd/>
                <a:tailEnd/>
              </a:ln>
            </p:spPr>
            <p:txBody>
              <a:bodyPr/>
              <a:lstStyle/>
              <a:p>
                <a:endParaRPr lang="en-US"/>
              </a:p>
            </p:txBody>
          </p:sp>
          <p:sp>
            <p:nvSpPr>
              <p:cNvPr id="215" name="Line 225"/>
              <p:cNvSpPr>
                <a:spLocks noChangeShapeType="1"/>
              </p:cNvSpPr>
              <p:nvPr/>
            </p:nvSpPr>
            <p:spPr bwMode="auto">
              <a:xfrm>
                <a:off x="2143" y="1052"/>
                <a:ext cx="2" cy="1"/>
              </a:xfrm>
              <a:prstGeom prst="line">
                <a:avLst/>
              </a:prstGeom>
              <a:noFill/>
              <a:ln w="9525">
                <a:solidFill>
                  <a:srgbClr val="000000"/>
                </a:solidFill>
                <a:round/>
                <a:headEnd/>
                <a:tailEnd/>
              </a:ln>
            </p:spPr>
            <p:txBody>
              <a:bodyPr/>
              <a:lstStyle/>
              <a:p>
                <a:endParaRPr lang="en-US"/>
              </a:p>
            </p:txBody>
          </p:sp>
          <p:sp>
            <p:nvSpPr>
              <p:cNvPr id="216" name="Line 226"/>
              <p:cNvSpPr>
                <a:spLocks noChangeShapeType="1"/>
              </p:cNvSpPr>
              <p:nvPr/>
            </p:nvSpPr>
            <p:spPr bwMode="auto">
              <a:xfrm>
                <a:off x="2152" y="1052"/>
                <a:ext cx="2" cy="1"/>
              </a:xfrm>
              <a:prstGeom prst="line">
                <a:avLst/>
              </a:prstGeom>
              <a:noFill/>
              <a:ln w="9525">
                <a:solidFill>
                  <a:srgbClr val="000000"/>
                </a:solidFill>
                <a:round/>
                <a:headEnd/>
                <a:tailEnd/>
              </a:ln>
            </p:spPr>
            <p:txBody>
              <a:bodyPr/>
              <a:lstStyle/>
              <a:p>
                <a:endParaRPr lang="en-US"/>
              </a:p>
            </p:txBody>
          </p:sp>
          <p:sp>
            <p:nvSpPr>
              <p:cNvPr id="217" name="Line 227"/>
              <p:cNvSpPr>
                <a:spLocks noChangeShapeType="1"/>
              </p:cNvSpPr>
              <p:nvPr/>
            </p:nvSpPr>
            <p:spPr bwMode="auto">
              <a:xfrm>
                <a:off x="2162" y="1052"/>
                <a:ext cx="2" cy="1"/>
              </a:xfrm>
              <a:prstGeom prst="line">
                <a:avLst/>
              </a:prstGeom>
              <a:noFill/>
              <a:ln w="9525">
                <a:solidFill>
                  <a:srgbClr val="000000"/>
                </a:solidFill>
                <a:round/>
                <a:headEnd/>
                <a:tailEnd/>
              </a:ln>
            </p:spPr>
            <p:txBody>
              <a:bodyPr/>
              <a:lstStyle/>
              <a:p>
                <a:endParaRPr lang="en-US"/>
              </a:p>
            </p:txBody>
          </p:sp>
          <p:sp>
            <p:nvSpPr>
              <p:cNvPr id="218" name="Line 228"/>
              <p:cNvSpPr>
                <a:spLocks noChangeShapeType="1"/>
              </p:cNvSpPr>
              <p:nvPr/>
            </p:nvSpPr>
            <p:spPr bwMode="auto">
              <a:xfrm>
                <a:off x="2173" y="1052"/>
                <a:ext cx="2" cy="1"/>
              </a:xfrm>
              <a:prstGeom prst="line">
                <a:avLst/>
              </a:prstGeom>
              <a:noFill/>
              <a:ln w="9525">
                <a:solidFill>
                  <a:srgbClr val="000000"/>
                </a:solidFill>
                <a:round/>
                <a:headEnd/>
                <a:tailEnd/>
              </a:ln>
            </p:spPr>
            <p:txBody>
              <a:bodyPr/>
              <a:lstStyle/>
              <a:p>
                <a:endParaRPr lang="en-US"/>
              </a:p>
            </p:txBody>
          </p:sp>
          <p:sp>
            <p:nvSpPr>
              <p:cNvPr id="219" name="Line 229"/>
              <p:cNvSpPr>
                <a:spLocks noChangeShapeType="1"/>
              </p:cNvSpPr>
              <p:nvPr/>
            </p:nvSpPr>
            <p:spPr bwMode="auto">
              <a:xfrm>
                <a:off x="2183" y="1052"/>
                <a:ext cx="2" cy="1"/>
              </a:xfrm>
              <a:prstGeom prst="line">
                <a:avLst/>
              </a:prstGeom>
              <a:noFill/>
              <a:ln w="9525">
                <a:solidFill>
                  <a:srgbClr val="000000"/>
                </a:solidFill>
                <a:round/>
                <a:headEnd/>
                <a:tailEnd/>
              </a:ln>
            </p:spPr>
            <p:txBody>
              <a:bodyPr/>
              <a:lstStyle/>
              <a:p>
                <a:endParaRPr lang="en-US"/>
              </a:p>
            </p:txBody>
          </p:sp>
          <p:sp>
            <p:nvSpPr>
              <p:cNvPr id="220" name="Line 230"/>
              <p:cNvSpPr>
                <a:spLocks noChangeShapeType="1"/>
              </p:cNvSpPr>
              <p:nvPr/>
            </p:nvSpPr>
            <p:spPr bwMode="auto">
              <a:xfrm>
                <a:off x="2192" y="1052"/>
                <a:ext cx="2" cy="1"/>
              </a:xfrm>
              <a:prstGeom prst="line">
                <a:avLst/>
              </a:prstGeom>
              <a:noFill/>
              <a:ln w="9525">
                <a:solidFill>
                  <a:srgbClr val="000000"/>
                </a:solidFill>
                <a:round/>
                <a:headEnd/>
                <a:tailEnd/>
              </a:ln>
            </p:spPr>
            <p:txBody>
              <a:bodyPr/>
              <a:lstStyle/>
              <a:p>
                <a:endParaRPr lang="en-US"/>
              </a:p>
            </p:txBody>
          </p:sp>
          <p:sp>
            <p:nvSpPr>
              <p:cNvPr id="221" name="Line 231"/>
              <p:cNvSpPr>
                <a:spLocks noChangeShapeType="1"/>
              </p:cNvSpPr>
              <p:nvPr/>
            </p:nvSpPr>
            <p:spPr bwMode="auto">
              <a:xfrm>
                <a:off x="2201" y="1052"/>
                <a:ext cx="2" cy="1"/>
              </a:xfrm>
              <a:prstGeom prst="line">
                <a:avLst/>
              </a:prstGeom>
              <a:noFill/>
              <a:ln w="9525">
                <a:solidFill>
                  <a:srgbClr val="000000"/>
                </a:solidFill>
                <a:round/>
                <a:headEnd/>
                <a:tailEnd/>
              </a:ln>
            </p:spPr>
            <p:txBody>
              <a:bodyPr/>
              <a:lstStyle/>
              <a:p>
                <a:endParaRPr lang="en-US"/>
              </a:p>
            </p:txBody>
          </p:sp>
          <p:sp>
            <p:nvSpPr>
              <p:cNvPr id="222" name="Line 232"/>
              <p:cNvSpPr>
                <a:spLocks noChangeShapeType="1"/>
              </p:cNvSpPr>
              <p:nvPr/>
            </p:nvSpPr>
            <p:spPr bwMode="auto">
              <a:xfrm>
                <a:off x="2213" y="1052"/>
                <a:ext cx="2" cy="1"/>
              </a:xfrm>
              <a:prstGeom prst="line">
                <a:avLst/>
              </a:prstGeom>
              <a:noFill/>
              <a:ln w="9525">
                <a:solidFill>
                  <a:srgbClr val="000000"/>
                </a:solidFill>
                <a:round/>
                <a:headEnd/>
                <a:tailEnd/>
              </a:ln>
            </p:spPr>
            <p:txBody>
              <a:bodyPr/>
              <a:lstStyle/>
              <a:p>
                <a:endParaRPr lang="en-US"/>
              </a:p>
            </p:txBody>
          </p:sp>
          <p:sp>
            <p:nvSpPr>
              <p:cNvPr id="223" name="Line 233"/>
              <p:cNvSpPr>
                <a:spLocks noChangeShapeType="1"/>
              </p:cNvSpPr>
              <p:nvPr/>
            </p:nvSpPr>
            <p:spPr bwMode="auto">
              <a:xfrm>
                <a:off x="2223" y="1052"/>
                <a:ext cx="2" cy="1"/>
              </a:xfrm>
              <a:prstGeom prst="line">
                <a:avLst/>
              </a:prstGeom>
              <a:noFill/>
              <a:ln w="9525">
                <a:solidFill>
                  <a:srgbClr val="000000"/>
                </a:solidFill>
                <a:round/>
                <a:headEnd/>
                <a:tailEnd/>
              </a:ln>
            </p:spPr>
            <p:txBody>
              <a:bodyPr/>
              <a:lstStyle/>
              <a:p>
                <a:endParaRPr lang="en-US"/>
              </a:p>
            </p:txBody>
          </p:sp>
          <p:sp>
            <p:nvSpPr>
              <p:cNvPr id="224" name="Line 234"/>
              <p:cNvSpPr>
                <a:spLocks noChangeShapeType="1"/>
              </p:cNvSpPr>
              <p:nvPr/>
            </p:nvSpPr>
            <p:spPr bwMode="auto">
              <a:xfrm>
                <a:off x="2232" y="1052"/>
                <a:ext cx="2" cy="1"/>
              </a:xfrm>
              <a:prstGeom prst="line">
                <a:avLst/>
              </a:prstGeom>
              <a:noFill/>
              <a:ln w="9525">
                <a:solidFill>
                  <a:srgbClr val="000000"/>
                </a:solidFill>
                <a:round/>
                <a:headEnd/>
                <a:tailEnd/>
              </a:ln>
            </p:spPr>
            <p:txBody>
              <a:bodyPr/>
              <a:lstStyle/>
              <a:p>
                <a:endParaRPr lang="en-US"/>
              </a:p>
            </p:txBody>
          </p:sp>
          <p:sp>
            <p:nvSpPr>
              <p:cNvPr id="225" name="Line 235"/>
              <p:cNvSpPr>
                <a:spLocks noChangeShapeType="1"/>
              </p:cNvSpPr>
              <p:nvPr/>
            </p:nvSpPr>
            <p:spPr bwMode="auto">
              <a:xfrm>
                <a:off x="2244" y="1052"/>
                <a:ext cx="1" cy="1"/>
              </a:xfrm>
              <a:prstGeom prst="line">
                <a:avLst/>
              </a:prstGeom>
              <a:noFill/>
              <a:ln w="9525">
                <a:solidFill>
                  <a:srgbClr val="000000"/>
                </a:solidFill>
                <a:round/>
                <a:headEnd/>
                <a:tailEnd/>
              </a:ln>
            </p:spPr>
            <p:txBody>
              <a:bodyPr/>
              <a:lstStyle/>
              <a:p>
                <a:endParaRPr lang="en-US"/>
              </a:p>
            </p:txBody>
          </p:sp>
          <p:sp>
            <p:nvSpPr>
              <p:cNvPr id="226" name="Line 236"/>
              <p:cNvSpPr>
                <a:spLocks noChangeShapeType="1"/>
              </p:cNvSpPr>
              <p:nvPr/>
            </p:nvSpPr>
            <p:spPr bwMode="auto">
              <a:xfrm>
                <a:off x="2253" y="1052"/>
                <a:ext cx="2" cy="1"/>
              </a:xfrm>
              <a:prstGeom prst="line">
                <a:avLst/>
              </a:prstGeom>
              <a:noFill/>
              <a:ln w="9525">
                <a:solidFill>
                  <a:srgbClr val="000000"/>
                </a:solidFill>
                <a:round/>
                <a:headEnd/>
                <a:tailEnd/>
              </a:ln>
            </p:spPr>
            <p:txBody>
              <a:bodyPr/>
              <a:lstStyle/>
              <a:p>
                <a:endParaRPr lang="en-US"/>
              </a:p>
            </p:txBody>
          </p:sp>
          <p:sp>
            <p:nvSpPr>
              <p:cNvPr id="227" name="Line 237"/>
              <p:cNvSpPr>
                <a:spLocks noChangeShapeType="1"/>
              </p:cNvSpPr>
              <p:nvPr/>
            </p:nvSpPr>
            <p:spPr bwMode="auto">
              <a:xfrm>
                <a:off x="2263" y="1052"/>
                <a:ext cx="2" cy="1"/>
              </a:xfrm>
              <a:prstGeom prst="line">
                <a:avLst/>
              </a:prstGeom>
              <a:noFill/>
              <a:ln w="9525">
                <a:solidFill>
                  <a:srgbClr val="000000"/>
                </a:solidFill>
                <a:round/>
                <a:headEnd/>
                <a:tailEnd/>
              </a:ln>
            </p:spPr>
            <p:txBody>
              <a:bodyPr/>
              <a:lstStyle/>
              <a:p>
                <a:endParaRPr lang="en-US"/>
              </a:p>
            </p:txBody>
          </p:sp>
          <p:sp>
            <p:nvSpPr>
              <p:cNvPr id="228" name="Line 238"/>
              <p:cNvSpPr>
                <a:spLocks noChangeShapeType="1"/>
              </p:cNvSpPr>
              <p:nvPr/>
            </p:nvSpPr>
            <p:spPr bwMode="auto">
              <a:xfrm>
                <a:off x="2273" y="1052"/>
                <a:ext cx="2" cy="1"/>
              </a:xfrm>
              <a:prstGeom prst="line">
                <a:avLst/>
              </a:prstGeom>
              <a:noFill/>
              <a:ln w="9525">
                <a:solidFill>
                  <a:srgbClr val="000000"/>
                </a:solidFill>
                <a:round/>
                <a:headEnd/>
                <a:tailEnd/>
              </a:ln>
            </p:spPr>
            <p:txBody>
              <a:bodyPr/>
              <a:lstStyle/>
              <a:p>
                <a:endParaRPr lang="en-US"/>
              </a:p>
            </p:txBody>
          </p:sp>
          <p:sp>
            <p:nvSpPr>
              <p:cNvPr id="229" name="Line 239"/>
              <p:cNvSpPr>
                <a:spLocks noChangeShapeType="1"/>
              </p:cNvSpPr>
              <p:nvPr/>
            </p:nvSpPr>
            <p:spPr bwMode="auto">
              <a:xfrm>
                <a:off x="2284" y="1052"/>
                <a:ext cx="1" cy="1"/>
              </a:xfrm>
              <a:prstGeom prst="line">
                <a:avLst/>
              </a:prstGeom>
              <a:noFill/>
              <a:ln w="9525">
                <a:solidFill>
                  <a:srgbClr val="000000"/>
                </a:solidFill>
                <a:round/>
                <a:headEnd/>
                <a:tailEnd/>
              </a:ln>
            </p:spPr>
            <p:txBody>
              <a:bodyPr/>
              <a:lstStyle/>
              <a:p>
                <a:endParaRPr lang="en-US"/>
              </a:p>
            </p:txBody>
          </p:sp>
          <p:sp>
            <p:nvSpPr>
              <p:cNvPr id="230" name="Line 240"/>
              <p:cNvSpPr>
                <a:spLocks noChangeShapeType="1"/>
              </p:cNvSpPr>
              <p:nvPr/>
            </p:nvSpPr>
            <p:spPr bwMode="auto">
              <a:xfrm>
                <a:off x="2293" y="1052"/>
                <a:ext cx="2" cy="1"/>
              </a:xfrm>
              <a:prstGeom prst="line">
                <a:avLst/>
              </a:prstGeom>
              <a:noFill/>
              <a:ln w="9525">
                <a:solidFill>
                  <a:srgbClr val="000000"/>
                </a:solidFill>
                <a:round/>
                <a:headEnd/>
                <a:tailEnd/>
              </a:ln>
            </p:spPr>
            <p:txBody>
              <a:bodyPr/>
              <a:lstStyle/>
              <a:p>
                <a:endParaRPr lang="en-US"/>
              </a:p>
            </p:txBody>
          </p:sp>
          <p:sp>
            <p:nvSpPr>
              <p:cNvPr id="231" name="Line 241"/>
              <p:cNvSpPr>
                <a:spLocks noChangeShapeType="1"/>
              </p:cNvSpPr>
              <p:nvPr/>
            </p:nvSpPr>
            <p:spPr bwMode="auto">
              <a:xfrm>
                <a:off x="2303" y="1052"/>
                <a:ext cx="2" cy="1"/>
              </a:xfrm>
              <a:prstGeom prst="line">
                <a:avLst/>
              </a:prstGeom>
              <a:noFill/>
              <a:ln w="9525">
                <a:solidFill>
                  <a:srgbClr val="000000"/>
                </a:solidFill>
                <a:round/>
                <a:headEnd/>
                <a:tailEnd/>
              </a:ln>
            </p:spPr>
            <p:txBody>
              <a:bodyPr/>
              <a:lstStyle/>
              <a:p>
                <a:endParaRPr lang="en-US"/>
              </a:p>
            </p:txBody>
          </p:sp>
          <p:sp>
            <p:nvSpPr>
              <p:cNvPr id="232" name="Line 242"/>
              <p:cNvSpPr>
                <a:spLocks noChangeShapeType="1"/>
              </p:cNvSpPr>
              <p:nvPr/>
            </p:nvSpPr>
            <p:spPr bwMode="auto">
              <a:xfrm>
                <a:off x="2312" y="1052"/>
                <a:ext cx="2" cy="1"/>
              </a:xfrm>
              <a:prstGeom prst="line">
                <a:avLst/>
              </a:prstGeom>
              <a:noFill/>
              <a:ln w="9525">
                <a:solidFill>
                  <a:srgbClr val="000000"/>
                </a:solidFill>
                <a:round/>
                <a:headEnd/>
                <a:tailEnd/>
              </a:ln>
            </p:spPr>
            <p:txBody>
              <a:bodyPr/>
              <a:lstStyle/>
              <a:p>
                <a:endParaRPr lang="en-US"/>
              </a:p>
            </p:txBody>
          </p:sp>
          <p:sp>
            <p:nvSpPr>
              <p:cNvPr id="233" name="Line 243"/>
              <p:cNvSpPr>
                <a:spLocks noChangeShapeType="1"/>
              </p:cNvSpPr>
              <p:nvPr/>
            </p:nvSpPr>
            <p:spPr bwMode="auto">
              <a:xfrm>
                <a:off x="2324" y="1052"/>
                <a:ext cx="1" cy="1"/>
              </a:xfrm>
              <a:prstGeom prst="line">
                <a:avLst/>
              </a:prstGeom>
              <a:noFill/>
              <a:ln w="9525">
                <a:solidFill>
                  <a:srgbClr val="000000"/>
                </a:solidFill>
                <a:round/>
                <a:headEnd/>
                <a:tailEnd/>
              </a:ln>
            </p:spPr>
            <p:txBody>
              <a:bodyPr/>
              <a:lstStyle/>
              <a:p>
                <a:endParaRPr lang="en-US"/>
              </a:p>
            </p:txBody>
          </p:sp>
          <p:sp>
            <p:nvSpPr>
              <p:cNvPr id="234" name="Line 244"/>
              <p:cNvSpPr>
                <a:spLocks noChangeShapeType="1"/>
              </p:cNvSpPr>
              <p:nvPr/>
            </p:nvSpPr>
            <p:spPr bwMode="auto">
              <a:xfrm>
                <a:off x="2333" y="1052"/>
                <a:ext cx="2" cy="1"/>
              </a:xfrm>
              <a:prstGeom prst="line">
                <a:avLst/>
              </a:prstGeom>
              <a:noFill/>
              <a:ln w="9525">
                <a:solidFill>
                  <a:srgbClr val="000000"/>
                </a:solidFill>
                <a:round/>
                <a:headEnd/>
                <a:tailEnd/>
              </a:ln>
            </p:spPr>
            <p:txBody>
              <a:bodyPr/>
              <a:lstStyle/>
              <a:p>
                <a:endParaRPr lang="en-US"/>
              </a:p>
            </p:txBody>
          </p:sp>
          <p:sp>
            <p:nvSpPr>
              <p:cNvPr id="235" name="Line 245"/>
              <p:cNvSpPr>
                <a:spLocks noChangeShapeType="1"/>
              </p:cNvSpPr>
              <p:nvPr/>
            </p:nvSpPr>
            <p:spPr bwMode="auto">
              <a:xfrm>
                <a:off x="2343" y="1052"/>
                <a:ext cx="2" cy="1"/>
              </a:xfrm>
              <a:prstGeom prst="line">
                <a:avLst/>
              </a:prstGeom>
              <a:noFill/>
              <a:ln w="9525">
                <a:solidFill>
                  <a:srgbClr val="000000"/>
                </a:solidFill>
                <a:round/>
                <a:headEnd/>
                <a:tailEnd/>
              </a:ln>
            </p:spPr>
            <p:txBody>
              <a:bodyPr/>
              <a:lstStyle/>
              <a:p>
                <a:endParaRPr lang="en-US"/>
              </a:p>
            </p:txBody>
          </p:sp>
          <p:sp>
            <p:nvSpPr>
              <p:cNvPr id="236" name="Line 246"/>
              <p:cNvSpPr>
                <a:spLocks noChangeShapeType="1"/>
              </p:cNvSpPr>
              <p:nvPr/>
            </p:nvSpPr>
            <p:spPr bwMode="auto">
              <a:xfrm>
                <a:off x="2353" y="1052"/>
                <a:ext cx="2" cy="1"/>
              </a:xfrm>
              <a:prstGeom prst="line">
                <a:avLst/>
              </a:prstGeom>
              <a:noFill/>
              <a:ln w="9525">
                <a:solidFill>
                  <a:srgbClr val="000000"/>
                </a:solidFill>
                <a:round/>
                <a:headEnd/>
                <a:tailEnd/>
              </a:ln>
            </p:spPr>
            <p:txBody>
              <a:bodyPr/>
              <a:lstStyle/>
              <a:p>
                <a:endParaRPr lang="en-US"/>
              </a:p>
            </p:txBody>
          </p:sp>
          <p:sp>
            <p:nvSpPr>
              <p:cNvPr id="237" name="Line 247"/>
              <p:cNvSpPr>
                <a:spLocks noChangeShapeType="1"/>
              </p:cNvSpPr>
              <p:nvPr/>
            </p:nvSpPr>
            <p:spPr bwMode="auto">
              <a:xfrm>
                <a:off x="2364" y="1052"/>
                <a:ext cx="1" cy="1"/>
              </a:xfrm>
              <a:prstGeom prst="line">
                <a:avLst/>
              </a:prstGeom>
              <a:noFill/>
              <a:ln w="9525">
                <a:solidFill>
                  <a:srgbClr val="000000"/>
                </a:solidFill>
                <a:round/>
                <a:headEnd/>
                <a:tailEnd/>
              </a:ln>
            </p:spPr>
            <p:txBody>
              <a:bodyPr/>
              <a:lstStyle/>
              <a:p>
                <a:endParaRPr lang="en-US"/>
              </a:p>
            </p:txBody>
          </p:sp>
          <p:sp>
            <p:nvSpPr>
              <p:cNvPr id="238" name="Line 248"/>
              <p:cNvSpPr>
                <a:spLocks noChangeShapeType="1"/>
              </p:cNvSpPr>
              <p:nvPr/>
            </p:nvSpPr>
            <p:spPr bwMode="auto">
              <a:xfrm>
                <a:off x="2374" y="1052"/>
                <a:ext cx="2" cy="1"/>
              </a:xfrm>
              <a:prstGeom prst="line">
                <a:avLst/>
              </a:prstGeom>
              <a:noFill/>
              <a:ln w="9525">
                <a:solidFill>
                  <a:srgbClr val="000000"/>
                </a:solidFill>
                <a:round/>
                <a:headEnd/>
                <a:tailEnd/>
              </a:ln>
            </p:spPr>
            <p:txBody>
              <a:bodyPr/>
              <a:lstStyle/>
              <a:p>
                <a:endParaRPr lang="en-US"/>
              </a:p>
            </p:txBody>
          </p:sp>
          <p:sp>
            <p:nvSpPr>
              <p:cNvPr id="239" name="Line 249"/>
              <p:cNvSpPr>
                <a:spLocks noChangeShapeType="1"/>
              </p:cNvSpPr>
              <p:nvPr/>
            </p:nvSpPr>
            <p:spPr bwMode="auto">
              <a:xfrm>
                <a:off x="2383" y="1052"/>
                <a:ext cx="2" cy="1"/>
              </a:xfrm>
              <a:prstGeom prst="line">
                <a:avLst/>
              </a:prstGeom>
              <a:noFill/>
              <a:ln w="9525">
                <a:solidFill>
                  <a:srgbClr val="000000"/>
                </a:solidFill>
                <a:round/>
                <a:headEnd/>
                <a:tailEnd/>
              </a:ln>
            </p:spPr>
            <p:txBody>
              <a:bodyPr/>
              <a:lstStyle/>
              <a:p>
                <a:endParaRPr lang="en-US"/>
              </a:p>
            </p:txBody>
          </p:sp>
          <p:sp>
            <p:nvSpPr>
              <p:cNvPr id="240" name="Line 250"/>
              <p:cNvSpPr>
                <a:spLocks noChangeShapeType="1"/>
              </p:cNvSpPr>
              <p:nvPr/>
            </p:nvSpPr>
            <p:spPr bwMode="auto">
              <a:xfrm>
                <a:off x="2392" y="1052"/>
                <a:ext cx="2" cy="1"/>
              </a:xfrm>
              <a:prstGeom prst="line">
                <a:avLst/>
              </a:prstGeom>
              <a:noFill/>
              <a:ln w="9525">
                <a:solidFill>
                  <a:srgbClr val="000000"/>
                </a:solidFill>
                <a:round/>
                <a:headEnd/>
                <a:tailEnd/>
              </a:ln>
            </p:spPr>
            <p:txBody>
              <a:bodyPr/>
              <a:lstStyle/>
              <a:p>
                <a:endParaRPr lang="en-US"/>
              </a:p>
            </p:txBody>
          </p:sp>
          <p:sp>
            <p:nvSpPr>
              <p:cNvPr id="241" name="Line 251"/>
              <p:cNvSpPr>
                <a:spLocks noChangeShapeType="1"/>
              </p:cNvSpPr>
              <p:nvPr/>
            </p:nvSpPr>
            <p:spPr bwMode="auto">
              <a:xfrm>
                <a:off x="2404" y="1052"/>
                <a:ext cx="2" cy="1"/>
              </a:xfrm>
              <a:prstGeom prst="line">
                <a:avLst/>
              </a:prstGeom>
              <a:noFill/>
              <a:ln w="9525">
                <a:solidFill>
                  <a:srgbClr val="000000"/>
                </a:solidFill>
                <a:round/>
                <a:headEnd/>
                <a:tailEnd/>
              </a:ln>
            </p:spPr>
            <p:txBody>
              <a:bodyPr/>
              <a:lstStyle/>
              <a:p>
                <a:endParaRPr lang="en-US"/>
              </a:p>
            </p:txBody>
          </p:sp>
          <p:sp>
            <p:nvSpPr>
              <p:cNvPr id="242" name="Line 252"/>
              <p:cNvSpPr>
                <a:spLocks noChangeShapeType="1"/>
              </p:cNvSpPr>
              <p:nvPr/>
            </p:nvSpPr>
            <p:spPr bwMode="auto">
              <a:xfrm>
                <a:off x="2413" y="1052"/>
                <a:ext cx="2" cy="1"/>
              </a:xfrm>
              <a:prstGeom prst="line">
                <a:avLst/>
              </a:prstGeom>
              <a:noFill/>
              <a:ln w="9525">
                <a:solidFill>
                  <a:srgbClr val="000000"/>
                </a:solidFill>
                <a:round/>
                <a:headEnd/>
                <a:tailEnd/>
              </a:ln>
            </p:spPr>
            <p:txBody>
              <a:bodyPr/>
              <a:lstStyle/>
              <a:p>
                <a:endParaRPr lang="en-US"/>
              </a:p>
            </p:txBody>
          </p:sp>
          <p:sp>
            <p:nvSpPr>
              <p:cNvPr id="243" name="Line 253"/>
              <p:cNvSpPr>
                <a:spLocks noChangeShapeType="1"/>
              </p:cNvSpPr>
              <p:nvPr/>
            </p:nvSpPr>
            <p:spPr bwMode="auto">
              <a:xfrm>
                <a:off x="2423" y="1052"/>
                <a:ext cx="2" cy="1"/>
              </a:xfrm>
              <a:prstGeom prst="line">
                <a:avLst/>
              </a:prstGeom>
              <a:noFill/>
              <a:ln w="9525">
                <a:solidFill>
                  <a:srgbClr val="000000"/>
                </a:solidFill>
                <a:round/>
                <a:headEnd/>
                <a:tailEnd/>
              </a:ln>
            </p:spPr>
            <p:txBody>
              <a:bodyPr/>
              <a:lstStyle/>
              <a:p>
                <a:endParaRPr lang="en-US"/>
              </a:p>
            </p:txBody>
          </p:sp>
          <p:sp>
            <p:nvSpPr>
              <p:cNvPr id="244" name="Line 254"/>
              <p:cNvSpPr>
                <a:spLocks noChangeShapeType="1"/>
              </p:cNvSpPr>
              <p:nvPr/>
            </p:nvSpPr>
            <p:spPr bwMode="auto">
              <a:xfrm>
                <a:off x="2433" y="1052"/>
                <a:ext cx="2" cy="1"/>
              </a:xfrm>
              <a:prstGeom prst="line">
                <a:avLst/>
              </a:prstGeom>
              <a:noFill/>
              <a:ln w="9525">
                <a:solidFill>
                  <a:srgbClr val="000000"/>
                </a:solidFill>
                <a:round/>
                <a:headEnd/>
                <a:tailEnd/>
              </a:ln>
            </p:spPr>
            <p:txBody>
              <a:bodyPr/>
              <a:lstStyle/>
              <a:p>
                <a:endParaRPr lang="en-US"/>
              </a:p>
            </p:txBody>
          </p:sp>
          <p:sp>
            <p:nvSpPr>
              <p:cNvPr id="245" name="Line 255"/>
              <p:cNvSpPr>
                <a:spLocks noChangeShapeType="1"/>
              </p:cNvSpPr>
              <p:nvPr/>
            </p:nvSpPr>
            <p:spPr bwMode="auto">
              <a:xfrm>
                <a:off x="2444" y="1052"/>
                <a:ext cx="2" cy="1"/>
              </a:xfrm>
              <a:prstGeom prst="line">
                <a:avLst/>
              </a:prstGeom>
              <a:noFill/>
              <a:ln w="9525">
                <a:solidFill>
                  <a:srgbClr val="000000"/>
                </a:solidFill>
                <a:round/>
                <a:headEnd/>
                <a:tailEnd/>
              </a:ln>
            </p:spPr>
            <p:txBody>
              <a:bodyPr/>
              <a:lstStyle/>
              <a:p>
                <a:endParaRPr lang="en-US"/>
              </a:p>
            </p:txBody>
          </p:sp>
          <p:sp>
            <p:nvSpPr>
              <p:cNvPr id="246" name="Line 256"/>
              <p:cNvSpPr>
                <a:spLocks noChangeShapeType="1"/>
              </p:cNvSpPr>
              <p:nvPr/>
            </p:nvSpPr>
            <p:spPr bwMode="auto">
              <a:xfrm>
                <a:off x="2454" y="1052"/>
                <a:ext cx="2" cy="1"/>
              </a:xfrm>
              <a:prstGeom prst="line">
                <a:avLst/>
              </a:prstGeom>
              <a:noFill/>
              <a:ln w="9525">
                <a:solidFill>
                  <a:srgbClr val="000000"/>
                </a:solidFill>
                <a:round/>
                <a:headEnd/>
                <a:tailEnd/>
              </a:ln>
            </p:spPr>
            <p:txBody>
              <a:bodyPr/>
              <a:lstStyle/>
              <a:p>
                <a:endParaRPr lang="en-US"/>
              </a:p>
            </p:txBody>
          </p:sp>
          <p:sp>
            <p:nvSpPr>
              <p:cNvPr id="247" name="Line 257"/>
              <p:cNvSpPr>
                <a:spLocks noChangeShapeType="1"/>
              </p:cNvSpPr>
              <p:nvPr/>
            </p:nvSpPr>
            <p:spPr bwMode="auto">
              <a:xfrm>
                <a:off x="2463" y="1052"/>
                <a:ext cx="2" cy="1"/>
              </a:xfrm>
              <a:prstGeom prst="line">
                <a:avLst/>
              </a:prstGeom>
              <a:noFill/>
              <a:ln w="9525">
                <a:solidFill>
                  <a:srgbClr val="000000"/>
                </a:solidFill>
                <a:round/>
                <a:headEnd/>
                <a:tailEnd/>
              </a:ln>
            </p:spPr>
            <p:txBody>
              <a:bodyPr/>
              <a:lstStyle/>
              <a:p>
                <a:endParaRPr lang="en-US"/>
              </a:p>
            </p:txBody>
          </p:sp>
          <p:sp>
            <p:nvSpPr>
              <p:cNvPr id="248" name="Line 258"/>
              <p:cNvSpPr>
                <a:spLocks noChangeShapeType="1"/>
              </p:cNvSpPr>
              <p:nvPr/>
            </p:nvSpPr>
            <p:spPr bwMode="auto">
              <a:xfrm>
                <a:off x="2473" y="1052"/>
                <a:ext cx="2" cy="1"/>
              </a:xfrm>
              <a:prstGeom prst="line">
                <a:avLst/>
              </a:prstGeom>
              <a:noFill/>
              <a:ln w="9525">
                <a:solidFill>
                  <a:srgbClr val="000000"/>
                </a:solidFill>
                <a:round/>
                <a:headEnd/>
                <a:tailEnd/>
              </a:ln>
            </p:spPr>
            <p:txBody>
              <a:bodyPr/>
              <a:lstStyle/>
              <a:p>
                <a:endParaRPr lang="en-US"/>
              </a:p>
            </p:txBody>
          </p:sp>
          <p:sp>
            <p:nvSpPr>
              <p:cNvPr id="249" name="Line 259"/>
              <p:cNvSpPr>
                <a:spLocks noChangeShapeType="1"/>
              </p:cNvSpPr>
              <p:nvPr/>
            </p:nvSpPr>
            <p:spPr bwMode="auto">
              <a:xfrm>
                <a:off x="2484" y="1052"/>
                <a:ext cx="2" cy="1"/>
              </a:xfrm>
              <a:prstGeom prst="line">
                <a:avLst/>
              </a:prstGeom>
              <a:noFill/>
              <a:ln w="9525">
                <a:solidFill>
                  <a:srgbClr val="000000"/>
                </a:solidFill>
                <a:round/>
                <a:headEnd/>
                <a:tailEnd/>
              </a:ln>
            </p:spPr>
            <p:txBody>
              <a:bodyPr/>
              <a:lstStyle/>
              <a:p>
                <a:endParaRPr lang="en-US"/>
              </a:p>
            </p:txBody>
          </p:sp>
          <p:sp>
            <p:nvSpPr>
              <p:cNvPr id="250" name="Line 260"/>
              <p:cNvSpPr>
                <a:spLocks noChangeShapeType="1"/>
              </p:cNvSpPr>
              <p:nvPr/>
            </p:nvSpPr>
            <p:spPr bwMode="auto">
              <a:xfrm>
                <a:off x="2493" y="1052"/>
                <a:ext cx="2" cy="1"/>
              </a:xfrm>
              <a:prstGeom prst="line">
                <a:avLst/>
              </a:prstGeom>
              <a:noFill/>
              <a:ln w="9525">
                <a:solidFill>
                  <a:srgbClr val="000000"/>
                </a:solidFill>
                <a:round/>
                <a:headEnd/>
                <a:tailEnd/>
              </a:ln>
            </p:spPr>
            <p:txBody>
              <a:bodyPr/>
              <a:lstStyle/>
              <a:p>
                <a:endParaRPr lang="en-US"/>
              </a:p>
            </p:txBody>
          </p:sp>
          <p:sp>
            <p:nvSpPr>
              <p:cNvPr id="251" name="Line 261"/>
              <p:cNvSpPr>
                <a:spLocks noChangeShapeType="1"/>
              </p:cNvSpPr>
              <p:nvPr/>
            </p:nvSpPr>
            <p:spPr bwMode="auto">
              <a:xfrm>
                <a:off x="2503" y="1052"/>
                <a:ext cx="2" cy="1"/>
              </a:xfrm>
              <a:prstGeom prst="line">
                <a:avLst/>
              </a:prstGeom>
              <a:noFill/>
              <a:ln w="9525">
                <a:solidFill>
                  <a:srgbClr val="000000"/>
                </a:solidFill>
                <a:round/>
                <a:headEnd/>
                <a:tailEnd/>
              </a:ln>
            </p:spPr>
            <p:txBody>
              <a:bodyPr/>
              <a:lstStyle/>
              <a:p>
                <a:endParaRPr lang="en-US"/>
              </a:p>
            </p:txBody>
          </p:sp>
          <p:sp>
            <p:nvSpPr>
              <p:cNvPr id="252" name="Line 262"/>
              <p:cNvSpPr>
                <a:spLocks noChangeShapeType="1"/>
              </p:cNvSpPr>
              <p:nvPr/>
            </p:nvSpPr>
            <p:spPr bwMode="auto">
              <a:xfrm>
                <a:off x="2513" y="1052"/>
                <a:ext cx="2" cy="1"/>
              </a:xfrm>
              <a:prstGeom prst="line">
                <a:avLst/>
              </a:prstGeom>
              <a:noFill/>
              <a:ln w="9525">
                <a:solidFill>
                  <a:srgbClr val="000000"/>
                </a:solidFill>
                <a:round/>
                <a:headEnd/>
                <a:tailEnd/>
              </a:ln>
            </p:spPr>
            <p:txBody>
              <a:bodyPr/>
              <a:lstStyle/>
              <a:p>
                <a:endParaRPr lang="en-US"/>
              </a:p>
            </p:txBody>
          </p:sp>
          <p:sp>
            <p:nvSpPr>
              <p:cNvPr id="253" name="Line 263"/>
              <p:cNvSpPr>
                <a:spLocks noChangeShapeType="1"/>
              </p:cNvSpPr>
              <p:nvPr/>
            </p:nvSpPr>
            <p:spPr bwMode="auto">
              <a:xfrm>
                <a:off x="2524" y="1052"/>
                <a:ext cx="2" cy="1"/>
              </a:xfrm>
              <a:prstGeom prst="line">
                <a:avLst/>
              </a:prstGeom>
              <a:noFill/>
              <a:ln w="9525">
                <a:solidFill>
                  <a:srgbClr val="000000"/>
                </a:solidFill>
                <a:round/>
                <a:headEnd/>
                <a:tailEnd/>
              </a:ln>
            </p:spPr>
            <p:txBody>
              <a:bodyPr/>
              <a:lstStyle/>
              <a:p>
                <a:endParaRPr lang="en-US"/>
              </a:p>
            </p:txBody>
          </p:sp>
          <p:sp>
            <p:nvSpPr>
              <p:cNvPr id="254" name="Line 264"/>
              <p:cNvSpPr>
                <a:spLocks noChangeShapeType="1"/>
              </p:cNvSpPr>
              <p:nvPr/>
            </p:nvSpPr>
            <p:spPr bwMode="auto">
              <a:xfrm>
                <a:off x="2534" y="1052"/>
                <a:ext cx="2" cy="1"/>
              </a:xfrm>
              <a:prstGeom prst="line">
                <a:avLst/>
              </a:prstGeom>
              <a:noFill/>
              <a:ln w="9525">
                <a:solidFill>
                  <a:srgbClr val="000000"/>
                </a:solidFill>
                <a:round/>
                <a:headEnd/>
                <a:tailEnd/>
              </a:ln>
            </p:spPr>
            <p:txBody>
              <a:bodyPr/>
              <a:lstStyle/>
              <a:p>
                <a:endParaRPr lang="en-US"/>
              </a:p>
            </p:txBody>
          </p:sp>
          <p:sp>
            <p:nvSpPr>
              <p:cNvPr id="255" name="Line 265"/>
              <p:cNvSpPr>
                <a:spLocks noChangeShapeType="1"/>
              </p:cNvSpPr>
              <p:nvPr/>
            </p:nvSpPr>
            <p:spPr bwMode="auto">
              <a:xfrm>
                <a:off x="2543" y="1052"/>
                <a:ext cx="2" cy="1"/>
              </a:xfrm>
              <a:prstGeom prst="line">
                <a:avLst/>
              </a:prstGeom>
              <a:noFill/>
              <a:ln w="9525">
                <a:solidFill>
                  <a:srgbClr val="000000"/>
                </a:solidFill>
                <a:round/>
                <a:headEnd/>
                <a:tailEnd/>
              </a:ln>
            </p:spPr>
            <p:txBody>
              <a:bodyPr/>
              <a:lstStyle/>
              <a:p>
                <a:endParaRPr lang="en-US"/>
              </a:p>
            </p:txBody>
          </p:sp>
          <p:sp>
            <p:nvSpPr>
              <p:cNvPr id="256" name="Line 266"/>
              <p:cNvSpPr>
                <a:spLocks noChangeShapeType="1"/>
              </p:cNvSpPr>
              <p:nvPr/>
            </p:nvSpPr>
            <p:spPr bwMode="auto">
              <a:xfrm>
                <a:off x="2555" y="1052"/>
                <a:ext cx="1" cy="1"/>
              </a:xfrm>
              <a:prstGeom prst="line">
                <a:avLst/>
              </a:prstGeom>
              <a:noFill/>
              <a:ln w="9525">
                <a:solidFill>
                  <a:srgbClr val="000000"/>
                </a:solidFill>
                <a:round/>
                <a:headEnd/>
                <a:tailEnd/>
              </a:ln>
            </p:spPr>
            <p:txBody>
              <a:bodyPr/>
              <a:lstStyle/>
              <a:p>
                <a:endParaRPr lang="en-US"/>
              </a:p>
            </p:txBody>
          </p:sp>
          <p:sp>
            <p:nvSpPr>
              <p:cNvPr id="257" name="Line 267"/>
              <p:cNvSpPr>
                <a:spLocks noChangeShapeType="1"/>
              </p:cNvSpPr>
              <p:nvPr/>
            </p:nvSpPr>
            <p:spPr bwMode="auto">
              <a:xfrm>
                <a:off x="2565" y="1052"/>
                <a:ext cx="2" cy="1"/>
              </a:xfrm>
              <a:prstGeom prst="line">
                <a:avLst/>
              </a:prstGeom>
              <a:noFill/>
              <a:ln w="9525">
                <a:solidFill>
                  <a:srgbClr val="000000"/>
                </a:solidFill>
                <a:round/>
                <a:headEnd/>
                <a:tailEnd/>
              </a:ln>
            </p:spPr>
            <p:txBody>
              <a:bodyPr/>
              <a:lstStyle/>
              <a:p>
                <a:endParaRPr lang="en-US"/>
              </a:p>
            </p:txBody>
          </p:sp>
          <p:sp>
            <p:nvSpPr>
              <p:cNvPr id="258" name="Line 268"/>
              <p:cNvSpPr>
                <a:spLocks noChangeShapeType="1"/>
              </p:cNvSpPr>
              <p:nvPr/>
            </p:nvSpPr>
            <p:spPr bwMode="auto">
              <a:xfrm>
                <a:off x="2574" y="1052"/>
                <a:ext cx="2" cy="1"/>
              </a:xfrm>
              <a:prstGeom prst="line">
                <a:avLst/>
              </a:prstGeom>
              <a:noFill/>
              <a:ln w="9525">
                <a:solidFill>
                  <a:srgbClr val="000000"/>
                </a:solidFill>
                <a:round/>
                <a:headEnd/>
                <a:tailEnd/>
              </a:ln>
            </p:spPr>
            <p:txBody>
              <a:bodyPr/>
              <a:lstStyle/>
              <a:p>
                <a:endParaRPr lang="en-US"/>
              </a:p>
            </p:txBody>
          </p:sp>
          <p:sp>
            <p:nvSpPr>
              <p:cNvPr id="259" name="Line 269"/>
              <p:cNvSpPr>
                <a:spLocks noChangeShapeType="1"/>
              </p:cNvSpPr>
              <p:nvPr/>
            </p:nvSpPr>
            <p:spPr bwMode="auto">
              <a:xfrm>
                <a:off x="2583" y="1052"/>
                <a:ext cx="2" cy="1"/>
              </a:xfrm>
              <a:prstGeom prst="line">
                <a:avLst/>
              </a:prstGeom>
              <a:noFill/>
              <a:ln w="9525">
                <a:solidFill>
                  <a:srgbClr val="000000"/>
                </a:solidFill>
                <a:round/>
                <a:headEnd/>
                <a:tailEnd/>
              </a:ln>
            </p:spPr>
            <p:txBody>
              <a:bodyPr/>
              <a:lstStyle/>
              <a:p>
                <a:endParaRPr lang="en-US"/>
              </a:p>
            </p:txBody>
          </p:sp>
          <p:sp>
            <p:nvSpPr>
              <p:cNvPr id="260" name="Line 270"/>
              <p:cNvSpPr>
                <a:spLocks noChangeShapeType="1"/>
              </p:cNvSpPr>
              <p:nvPr/>
            </p:nvSpPr>
            <p:spPr bwMode="auto">
              <a:xfrm>
                <a:off x="2595" y="1052"/>
                <a:ext cx="1" cy="1"/>
              </a:xfrm>
              <a:prstGeom prst="line">
                <a:avLst/>
              </a:prstGeom>
              <a:noFill/>
              <a:ln w="9525">
                <a:solidFill>
                  <a:srgbClr val="000000"/>
                </a:solidFill>
                <a:round/>
                <a:headEnd/>
                <a:tailEnd/>
              </a:ln>
            </p:spPr>
            <p:txBody>
              <a:bodyPr/>
              <a:lstStyle/>
              <a:p>
                <a:endParaRPr lang="en-US"/>
              </a:p>
            </p:txBody>
          </p:sp>
          <p:sp>
            <p:nvSpPr>
              <p:cNvPr id="261" name="Line 271"/>
              <p:cNvSpPr>
                <a:spLocks noChangeShapeType="1"/>
              </p:cNvSpPr>
              <p:nvPr/>
            </p:nvSpPr>
            <p:spPr bwMode="auto">
              <a:xfrm>
                <a:off x="2604" y="1052"/>
                <a:ext cx="2" cy="1"/>
              </a:xfrm>
              <a:prstGeom prst="line">
                <a:avLst/>
              </a:prstGeom>
              <a:noFill/>
              <a:ln w="9525">
                <a:solidFill>
                  <a:srgbClr val="000000"/>
                </a:solidFill>
                <a:round/>
                <a:headEnd/>
                <a:tailEnd/>
              </a:ln>
            </p:spPr>
            <p:txBody>
              <a:bodyPr/>
              <a:lstStyle/>
              <a:p>
                <a:endParaRPr lang="en-US"/>
              </a:p>
            </p:txBody>
          </p:sp>
          <p:sp>
            <p:nvSpPr>
              <p:cNvPr id="262" name="Line 272"/>
              <p:cNvSpPr>
                <a:spLocks noChangeShapeType="1"/>
              </p:cNvSpPr>
              <p:nvPr/>
            </p:nvSpPr>
            <p:spPr bwMode="auto">
              <a:xfrm>
                <a:off x="2614" y="1052"/>
                <a:ext cx="2" cy="1"/>
              </a:xfrm>
              <a:prstGeom prst="line">
                <a:avLst/>
              </a:prstGeom>
              <a:noFill/>
              <a:ln w="9525">
                <a:solidFill>
                  <a:srgbClr val="000000"/>
                </a:solidFill>
                <a:round/>
                <a:headEnd/>
                <a:tailEnd/>
              </a:ln>
            </p:spPr>
            <p:txBody>
              <a:bodyPr/>
              <a:lstStyle/>
              <a:p>
                <a:endParaRPr lang="en-US"/>
              </a:p>
            </p:txBody>
          </p:sp>
          <p:sp>
            <p:nvSpPr>
              <p:cNvPr id="263" name="Line 273"/>
              <p:cNvSpPr>
                <a:spLocks noChangeShapeType="1"/>
              </p:cNvSpPr>
              <p:nvPr/>
            </p:nvSpPr>
            <p:spPr bwMode="auto">
              <a:xfrm>
                <a:off x="2624" y="1052"/>
                <a:ext cx="2" cy="1"/>
              </a:xfrm>
              <a:prstGeom prst="line">
                <a:avLst/>
              </a:prstGeom>
              <a:noFill/>
              <a:ln w="9525">
                <a:solidFill>
                  <a:srgbClr val="000000"/>
                </a:solidFill>
                <a:round/>
                <a:headEnd/>
                <a:tailEnd/>
              </a:ln>
            </p:spPr>
            <p:txBody>
              <a:bodyPr/>
              <a:lstStyle/>
              <a:p>
                <a:endParaRPr lang="en-US"/>
              </a:p>
            </p:txBody>
          </p:sp>
          <p:sp>
            <p:nvSpPr>
              <p:cNvPr id="264" name="Line 274"/>
              <p:cNvSpPr>
                <a:spLocks noChangeShapeType="1"/>
              </p:cNvSpPr>
              <p:nvPr/>
            </p:nvSpPr>
            <p:spPr bwMode="auto">
              <a:xfrm>
                <a:off x="2635" y="1052"/>
                <a:ext cx="1" cy="1"/>
              </a:xfrm>
              <a:prstGeom prst="line">
                <a:avLst/>
              </a:prstGeom>
              <a:noFill/>
              <a:ln w="9525">
                <a:solidFill>
                  <a:srgbClr val="000000"/>
                </a:solidFill>
                <a:round/>
                <a:headEnd/>
                <a:tailEnd/>
              </a:ln>
            </p:spPr>
            <p:txBody>
              <a:bodyPr/>
              <a:lstStyle/>
              <a:p>
                <a:endParaRPr lang="en-US"/>
              </a:p>
            </p:txBody>
          </p:sp>
          <p:sp>
            <p:nvSpPr>
              <p:cNvPr id="265" name="Line 275"/>
              <p:cNvSpPr>
                <a:spLocks noChangeShapeType="1"/>
              </p:cNvSpPr>
              <p:nvPr/>
            </p:nvSpPr>
            <p:spPr bwMode="auto">
              <a:xfrm>
                <a:off x="2645" y="1052"/>
                <a:ext cx="2" cy="1"/>
              </a:xfrm>
              <a:prstGeom prst="line">
                <a:avLst/>
              </a:prstGeom>
              <a:noFill/>
              <a:ln w="9525">
                <a:solidFill>
                  <a:srgbClr val="000000"/>
                </a:solidFill>
                <a:round/>
                <a:headEnd/>
                <a:tailEnd/>
              </a:ln>
            </p:spPr>
            <p:txBody>
              <a:bodyPr/>
              <a:lstStyle/>
              <a:p>
                <a:endParaRPr lang="en-US"/>
              </a:p>
            </p:txBody>
          </p:sp>
          <p:sp>
            <p:nvSpPr>
              <p:cNvPr id="266" name="Line 276"/>
              <p:cNvSpPr>
                <a:spLocks noChangeShapeType="1"/>
              </p:cNvSpPr>
              <p:nvPr/>
            </p:nvSpPr>
            <p:spPr bwMode="auto">
              <a:xfrm>
                <a:off x="2654" y="1052"/>
                <a:ext cx="2" cy="1"/>
              </a:xfrm>
              <a:prstGeom prst="line">
                <a:avLst/>
              </a:prstGeom>
              <a:noFill/>
              <a:ln w="9525">
                <a:solidFill>
                  <a:srgbClr val="000000"/>
                </a:solidFill>
                <a:round/>
                <a:headEnd/>
                <a:tailEnd/>
              </a:ln>
            </p:spPr>
            <p:txBody>
              <a:bodyPr/>
              <a:lstStyle/>
              <a:p>
                <a:endParaRPr lang="en-US"/>
              </a:p>
            </p:txBody>
          </p:sp>
          <p:sp>
            <p:nvSpPr>
              <p:cNvPr id="267" name="Line 277"/>
              <p:cNvSpPr>
                <a:spLocks noChangeShapeType="1"/>
              </p:cNvSpPr>
              <p:nvPr/>
            </p:nvSpPr>
            <p:spPr bwMode="auto">
              <a:xfrm>
                <a:off x="2664" y="1052"/>
                <a:ext cx="2" cy="1"/>
              </a:xfrm>
              <a:prstGeom prst="line">
                <a:avLst/>
              </a:prstGeom>
              <a:noFill/>
              <a:ln w="9525">
                <a:solidFill>
                  <a:srgbClr val="000000"/>
                </a:solidFill>
                <a:round/>
                <a:headEnd/>
                <a:tailEnd/>
              </a:ln>
            </p:spPr>
            <p:txBody>
              <a:bodyPr/>
              <a:lstStyle/>
              <a:p>
                <a:endParaRPr lang="en-US"/>
              </a:p>
            </p:txBody>
          </p:sp>
          <p:sp>
            <p:nvSpPr>
              <p:cNvPr id="268" name="Line 278"/>
              <p:cNvSpPr>
                <a:spLocks noChangeShapeType="1"/>
              </p:cNvSpPr>
              <p:nvPr/>
            </p:nvSpPr>
            <p:spPr bwMode="auto">
              <a:xfrm>
                <a:off x="2675" y="1052"/>
                <a:ext cx="2" cy="1"/>
              </a:xfrm>
              <a:prstGeom prst="line">
                <a:avLst/>
              </a:prstGeom>
              <a:noFill/>
              <a:ln w="9525">
                <a:solidFill>
                  <a:srgbClr val="000000"/>
                </a:solidFill>
                <a:round/>
                <a:headEnd/>
                <a:tailEnd/>
              </a:ln>
            </p:spPr>
            <p:txBody>
              <a:bodyPr/>
              <a:lstStyle/>
              <a:p>
                <a:endParaRPr lang="en-US"/>
              </a:p>
            </p:txBody>
          </p:sp>
          <p:sp>
            <p:nvSpPr>
              <p:cNvPr id="269" name="Line 279"/>
              <p:cNvSpPr>
                <a:spLocks noChangeShapeType="1"/>
              </p:cNvSpPr>
              <p:nvPr/>
            </p:nvSpPr>
            <p:spPr bwMode="auto">
              <a:xfrm>
                <a:off x="2684" y="1052"/>
                <a:ext cx="2" cy="1"/>
              </a:xfrm>
              <a:prstGeom prst="line">
                <a:avLst/>
              </a:prstGeom>
              <a:noFill/>
              <a:ln w="9525">
                <a:solidFill>
                  <a:srgbClr val="000000"/>
                </a:solidFill>
                <a:round/>
                <a:headEnd/>
                <a:tailEnd/>
              </a:ln>
            </p:spPr>
            <p:txBody>
              <a:bodyPr/>
              <a:lstStyle/>
              <a:p>
                <a:endParaRPr lang="en-US"/>
              </a:p>
            </p:txBody>
          </p:sp>
          <p:sp>
            <p:nvSpPr>
              <p:cNvPr id="270" name="Line 280"/>
              <p:cNvSpPr>
                <a:spLocks noChangeShapeType="1"/>
              </p:cNvSpPr>
              <p:nvPr/>
            </p:nvSpPr>
            <p:spPr bwMode="auto">
              <a:xfrm>
                <a:off x="2694" y="1052"/>
                <a:ext cx="2" cy="1"/>
              </a:xfrm>
              <a:prstGeom prst="line">
                <a:avLst/>
              </a:prstGeom>
              <a:noFill/>
              <a:ln w="9525">
                <a:solidFill>
                  <a:srgbClr val="000000"/>
                </a:solidFill>
                <a:round/>
                <a:headEnd/>
                <a:tailEnd/>
              </a:ln>
            </p:spPr>
            <p:txBody>
              <a:bodyPr/>
              <a:lstStyle/>
              <a:p>
                <a:endParaRPr lang="en-US"/>
              </a:p>
            </p:txBody>
          </p:sp>
          <p:sp>
            <p:nvSpPr>
              <p:cNvPr id="271" name="Line 281"/>
              <p:cNvSpPr>
                <a:spLocks noChangeShapeType="1"/>
              </p:cNvSpPr>
              <p:nvPr/>
            </p:nvSpPr>
            <p:spPr bwMode="auto">
              <a:xfrm>
                <a:off x="2704" y="1052"/>
                <a:ext cx="2" cy="1"/>
              </a:xfrm>
              <a:prstGeom prst="line">
                <a:avLst/>
              </a:prstGeom>
              <a:noFill/>
              <a:ln w="9525">
                <a:solidFill>
                  <a:srgbClr val="000000"/>
                </a:solidFill>
                <a:round/>
                <a:headEnd/>
                <a:tailEnd/>
              </a:ln>
            </p:spPr>
            <p:txBody>
              <a:bodyPr/>
              <a:lstStyle/>
              <a:p>
                <a:endParaRPr lang="en-US"/>
              </a:p>
            </p:txBody>
          </p:sp>
          <p:sp>
            <p:nvSpPr>
              <p:cNvPr id="272" name="Line 282"/>
              <p:cNvSpPr>
                <a:spLocks noChangeShapeType="1"/>
              </p:cNvSpPr>
              <p:nvPr/>
            </p:nvSpPr>
            <p:spPr bwMode="auto">
              <a:xfrm>
                <a:off x="2715" y="1052"/>
                <a:ext cx="2" cy="1"/>
              </a:xfrm>
              <a:prstGeom prst="line">
                <a:avLst/>
              </a:prstGeom>
              <a:noFill/>
              <a:ln w="9525">
                <a:solidFill>
                  <a:srgbClr val="000000"/>
                </a:solidFill>
                <a:round/>
                <a:headEnd/>
                <a:tailEnd/>
              </a:ln>
            </p:spPr>
            <p:txBody>
              <a:bodyPr/>
              <a:lstStyle/>
              <a:p>
                <a:endParaRPr lang="en-US"/>
              </a:p>
            </p:txBody>
          </p:sp>
          <p:sp>
            <p:nvSpPr>
              <p:cNvPr id="273" name="Line 283"/>
              <p:cNvSpPr>
                <a:spLocks noChangeShapeType="1"/>
              </p:cNvSpPr>
              <p:nvPr/>
            </p:nvSpPr>
            <p:spPr bwMode="auto">
              <a:xfrm>
                <a:off x="2725" y="1052"/>
                <a:ext cx="2" cy="1"/>
              </a:xfrm>
              <a:prstGeom prst="line">
                <a:avLst/>
              </a:prstGeom>
              <a:noFill/>
              <a:ln w="9525">
                <a:solidFill>
                  <a:srgbClr val="000000"/>
                </a:solidFill>
                <a:round/>
                <a:headEnd/>
                <a:tailEnd/>
              </a:ln>
            </p:spPr>
            <p:txBody>
              <a:bodyPr/>
              <a:lstStyle/>
              <a:p>
                <a:endParaRPr lang="en-US"/>
              </a:p>
            </p:txBody>
          </p:sp>
          <p:sp>
            <p:nvSpPr>
              <p:cNvPr id="274" name="Line 284"/>
              <p:cNvSpPr>
                <a:spLocks noChangeShapeType="1"/>
              </p:cNvSpPr>
              <p:nvPr/>
            </p:nvSpPr>
            <p:spPr bwMode="auto">
              <a:xfrm>
                <a:off x="2734" y="1052"/>
                <a:ext cx="2" cy="1"/>
              </a:xfrm>
              <a:prstGeom prst="line">
                <a:avLst/>
              </a:prstGeom>
              <a:noFill/>
              <a:ln w="9525">
                <a:solidFill>
                  <a:srgbClr val="000000"/>
                </a:solidFill>
                <a:round/>
                <a:headEnd/>
                <a:tailEnd/>
              </a:ln>
            </p:spPr>
            <p:txBody>
              <a:bodyPr/>
              <a:lstStyle/>
              <a:p>
                <a:endParaRPr lang="en-US"/>
              </a:p>
            </p:txBody>
          </p:sp>
          <p:sp>
            <p:nvSpPr>
              <p:cNvPr id="275" name="Line 285"/>
              <p:cNvSpPr>
                <a:spLocks noChangeShapeType="1"/>
              </p:cNvSpPr>
              <p:nvPr/>
            </p:nvSpPr>
            <p:spPr bwMode="auto">
              <a:xfrm>
                <a:off x="2744" y="1052"/>
                <a:ext cx="2" cy="1"/>
              </a:xfrm>
              <a:prstGeom prst="line">
                <a:avLst/>
              </a:prstGeom>
              <a:noFill/>
              <a:ln w="9525">
                <a:solidFill>
                  <a:srgbClr val="000000"/>
                </a:solidFill>
                <a:round/>
                <a:headEnd/>
                <a:tailEnd/>
              </a:ln>
            </p:spPr>
            <p:txBody>
              <a:bodyPr/>
              <a:lstStyle/>
              <a:p>
                <a:endParaRPr lang="en-US"/>
              </a:p>
            </p:txBody>
          </p:sp>
          <p:sp>
            <p:nvSpPr>
              <p:cNvPr id="276" name="Line 286"/>
              <p:cNvSpPr>
                <a:spLocks noChangeShapeType="1"/>
              </p:cNvSpPr>
              <p:nvPr/>
            </p:nvSpPr>
            <p:spPr bwMode="auto">
              <a:xfrm>
                <a:off x="2756" y="1052"/>
                <a:ext cx="2" cy="1"/>
              </a:xfrm>
              <a:prstGeom prst="line">
                <a:avLst/>
              </a:prstGeom>
              <a:noFill/>
              <a:ln w="9525">
                <a:solidFill>
                  <a:srgbClr val="000000"/>
                </a:solidFill>
                <a:round/>
                <a:headEnd/>
                <a:tailEnd/>
              </a:ln>
            </p:spPr>
            <p:txBody>
              <a:bodyPr/>
              <a:lstStyle/>
              <a:p>
                <a:endParaRPr lang="en-US"/>
              </a:p>
            </p:txBody>
          </p:sp>
          <p:sp>
            <p:nvSpPr>
              <p:cNvPr id="277" name="Line 287"/>
              <p:cNvSpPr>
                <a:spLocks noChangeShapeType="1"/>
              </p:cNvSpPr>
              <p:nvPr/>
            </p:nvSpPr>
            <p:spPr bwMode="auto">
              <a:xfrm>
                <a:off x="2765" y="1052"/>
                <a:ext cx="2" cy="1"/>
              </a:xfrm>
              <a:prstGeom prst="line">
                <a:avLst/>
              </a:prstGeom>
              <a:noFill/>
              <a:ln w="9525">
                <a:solidFill>
                  <a:srgbClr val="000000"/>
                </a:solidFill>
                <a:round/>
                <a:headEnd/>
                <a:tailEnd/>
              </a:ln>
            </p:spPr>
            <p:txBody>
              <a:bodyPr/>
              <a:lstStyle/>
              <a:p>
                <a:endParaRPr lang="en-US"/>
              </a:p>
            </p:txBody>
          </p:sp>
          <p:sp>
            <p:nvSpPr>
              <p:cNvPr id="278" name="Line 288"/>
              <p:cNvSpPr>
                <a:spLocks noChangeShapeType="1"/>
              </p:cNvSpPr>
              <p:nvPr/>
            </p:nvSpPr>
            <p:spPr bwMode="auto">
              <a:xfrm>
                <a:off x="2775" y="1052"/>
                <a:ext cx="2" cy="1"/>
              </a:xfrm>
              <a:prstGeom prst="line">
                <a:avLst/>
              </a:prstGeom>
              <a:noFill/>
              <a:ln w="9525">
                <a:solidFill>
                  <a:srgbClr val="000000"/>
                </a:solidFill>
                <a:round/>
                <a:headEnd/>
                <a:tailEnd/>
              </a:ln>
            </p:spPr>
            <p:txBody>
              <a:bodyPr/>
              <a:lstStyle/>
              <a:p>
                <a:endParaRPr lang="en-US"/>
              </a:p>
            </p:txBody>
          </p:sp>
          <p:sp>
            <p:nvSpPr>
              <p:cNvPr id="279" name="Line 289"/>
              <p:cNvSpPr>
                <a:spLocks noChangeShapeType="1"/>
              </p:cNvSpPr>
              <p:nvPr/>
            </p:nvSpPr>
            <p:spPr bwMode="auto">
              <a:xfrm>
                <a:off x="2783" y="1052"/>
                <a:ext cx="2" cy="1"/>
              </a:xfrm>
              <a:prstGeom prst="line">
                <a:avLst/>
              </a:prstGeom>
              <a:noFill/>
              <a:ln w="9525">
                <a:solidFill>
                  <a:srgbClr val="000000"/>
                </a:solidFill>
                <a:round/>
                <a:headEnd/>
                <a:tailEnd/>
              </a:ln>
            </p:spPr>
            <p:txBody>
              <a:bodyPr/>
              <a:lstStyle/>
              <a:p>
                <a:endParaRPr lang="en-US"/>
              </a:p>
            </p:txBody>
          </p:sp>
          <p:sp>
            <p:nvSpPr>
              <p:cNvPr id="280" name="Line 290"/>
              <p:cNvSpPr>
                <a:spLocks noChangeShapeType="1"/>
              </p:cNvSpPr>
              <p:nvPr/>
            </p:nvSpPr>
            <p:spPr bwMode="auto">
              <a:xfrm>
                <a:off x="2795" y="1052"/>
                <a:ext cx="2" cy="1"/>
              </a:xfrm>
              <a:prstGeom prst="line">
                <a:avLst/>
              </a:prstGeom>
              <a:noFill/>
              <a:ln w="9525">
                <a:solidFill>
                  <a:srgbClr val="000000"/>
                </a:solidFill>
                <a:round/>
                <a:headEnd/>
                <a:tailEnd/>
              </a:ln>
            </p:spPr>
            <p:txBody>
              <a:bodyPr/>
              <a:lstStyle/>
              <a:p>
                <a:endParaRPr lang="en-US"/>
              </a:p>
            </p:txBody>
          </p:sp>
          <p:sp>
            <p:nvSpPr>
              <p:cNvPr id="281" name="Line 291"/>
              <p:cNvSpPr>
                <a:spLocks noChangeShapeType="1"/>
              </p:cNvSpPr>
              <p:nvPr/>
            </p:nvSpPr>
            <p:spPr bwMode="auto">
              <a:xfrm>
                <a:off x="2805" y="1052"/>
                <a:ext cx="2" cy="1"/>
              </a:xfrm>
              <a:prstGeom prst="line">
                <a:avLst/>
              </a:prstGeom>
              <a:noFill/>
              <a:ln w="9525">
                <a:solidFill>
                  <a:srgbClr val="000000"/>
                </a:solidFill>
                <a:round/>
                <a:headEnd/>
                <a:tailEnd/>
              </a:ln>
            </p:spPr>
            <p:txBody>
              <a:bodyPr/>
              <a:lstStyle/>
              <a:p>
                <a:endParaRPr lang="en-US"/>
              </a:p>
            </p:txBody>
          </p:sp>
          <p:sp>
            <p:nvSpPr>
              <p:cNvPr id="282" name="Line 292"/>
              <p:cNvSpPr>
                <a:spLocks noChangeShapeType="1"/>
              </p:cNvSpPr>
              <p:nvPr/>
            </p:nvSpPr>
            <p:spPr bwMode="auto">
              <a:xfrm>
                <a:off x="2814" y="1052"/>
                <a:ext cx="2" cy="1"/>
              </a:xfrm>
              <a:prstGeom prst="line">
                <a:avLst/>
              </a:prstGeom>
              <a:noFill/>
              <a:ln w="9525">
                <a:solidFill>
                  <a:srgbClr val="000000"/>
                </a:solidFill>
                <a:round/>
                <a:headEnd/>
                <a:tailEnd/>
              </a:ln>
            </p:spPr>
            <p:txBody>
              <a:bodyPr/>
              <a:lstStyle/>
              <a:p>
                <a:endParaRPr lang="en-US"/>
              </a:p>
            </p:txBody>
          </p:sp>
          <p:sp>
            <p:nvSpPr>
              <p:cNvPr id="283" name="Line 293"/>
              <p:cNvSpPr>
                <a:spLocks noChangeShapeType="1"/>
              </p:cNvSpPr>
              <p:nvPr/>
            </p:nvSpPr>
            <p:spPr bwMode="auto">
              <a:xfrm>
                <a:off x="2826" y="1052"/>
                <a:ext cx="1" cy="1"/>
              </a:xfrm>
              <a:prstGeom prst="line">
                <a:avLst/>
              </a:prstGeom>
              <a:noFill/>
              <a:ln w="9525">
                <a:solidFill>
                  <a:srgbClr val="000000"/>
                </a:solidFill>
                <a:round/>
                <a:headEnd/>
                <a:tailEnd/>
              </a:ln>
            </p:spPr>
            <p:txBody>
              <a:bodyPr/>
              <a:lstStyle/>
              <a:p>
                <a:endParaRPr lang="en-US"/>
              </a:p>
            </p:txBody>
          </p:sp>
          <p:sp>
            <p:nvSpPr>
              <p:cNvPr id="284" name="Line 294"/>
              <p:cNvSpPr>
                <a:spLocks noChangeShapeType="1"/>
              </p:cNvSpPr>
              <p:nvPr/>
            </p:nvSpPr>
            <p:spPr bwMode="auto">
              <a:xfrm>
                <a:off x="2836" y="1052"/>
                <a:ext cx="2" cy="1"/>
              </a:xfrm>
              <a:prstGeom prst="line">
                <a:avLst/>
              </a:prstGeom>
              <a:noFill/>
              <a:ln w="9525">
                <a:solidFill>
                  <a:srgbClr val="000000"/>
                </a:solidFill>
                <a:round/>
                <a:headEnd/>
                <a:tailEnd/>
              </a:ln>
            </p:spPr>
            <p:txBody>
              <a:bodyPr/>
              <a:lstStyle/>
              <a:p>
                <a:endParaRPr lang="en-US"/>
              </a:p>
            </p:txBody>
          </p:sp>
          <p:sp>
            <p:nvSpPr>
              <p:cNvPr id="285" name="Line 295"/>
              <p:cNvSpPr>
                <a:spLocks noChangeShapeType="1"/>
              </p:cNvSpPr>
              <p:nvPr/>
            </p:nvSpPr>
            <p:spPr bwMode="auto">
              <a:xfrm>
                <a:off x="2845" y="1052"/>
                <a:ext cx="2" cy="1"/>
              </a:xfrm>
              <a:prstGeom prst="line">
                <a:avLst/>
              </a:prstGeom>
              <a:noFill/>
              <a:ln w="9525">
                <a:solidFill>
                  <a:srgbClr val="000000"/>
                </a:solidFill>
                <a:round/>
                <a:headEnd/>
                <a:tailEnd/>
              </a:ln>
            </p:spPr>
            <p:txBody>
              <a:bodyPr/>
              <a:lstStyle/>
              <a:p>
                <a:endParaRPr lang="en-US"/>
              </a:p>
            </p:txBody>
          </p:sp>
          <p:sp>
            <p:nvSpPr>
              <p:cNvPr id="286" name="Line 296"/>
              <p:cNvSpPr>
                <a:spLocks noChangeShapeType="1"/>
              </p:cNvSpPr>
              <p:nvPr/>
            </p:nvSpPr>
            <p:spPr bwMode="auto">
              <a:xfrm>
                <a:off x="2855" y="1052"/>
                <a:ext cx="2" cy="1"/>
              </a:xfrm>
              <a:prstGeom prst="line">
                <a:avLst/>
              </a:prstGeom>
              <a:noFill/>
              <a:ln w="9525">
                <a:solidFill>
                  <a:srgbClr val="000000"/>
                </a:solidFill>
                <a:round/>
                <a:headEnd/>
                <a:tailEnd/>
              </a:ln>
            </p:spPr>
            <p:txBody>
              <a:bodyPr/>
              <a:lstStyle/>
              <a:p>
                <a:endParaRPr lang="en-US"/>
              </a:p>
            </p:txBody>
          </p:sp>
          <p:sp>
            <p:nvSpPr>
              <p:cNvPr id="287" name="Line 297"/>
              <p:cNvSpPr>
                <a:spLocks noChangeShapeType="1"/>
              </p:cNvSpPr>
              <p:nvPr/>
            </p:nvSpPr>
            <p:spPr bwMode="auto">
              <a:xfrm>
                <a:off x="2867" y="1052"/>
                <a:ext cx="1" cy="1"/>
              </a:xfrm>
              <a:prstGeom prst="line">
                <a:avLst/>
              </a:prstGeom>
              <a:noFill/>
              <a:ln w="9525">
                <a:solidFill>
                  <a:srgbClr val="000000"/>
                </a:solidFill>
                <a:round/>
                <a:headEnd/>
                <a:tailEnd/>
              </a:ln>
            </p:spPr>
            <p:txBody>
              <a:bodyPr/>
              <a:lstStyle/>
              <a:p>
                <a:endParaRPr lang="en-US"/>
              </a:p>
            </p:txBody>
          </p:sp>
          <p:sp>
            <p:nvSpPr>
              <p:cNvPr id="288" name="Line 298"/>
              <p:cNvSpPr>
                <a:spLocks noChangeShapeType="1"/>
              </p:cNvSpPr>
              <p:nvPr/>
            </p:nvSpPr>
            <p:spPr bwMode="auto">
              <a:xfrm>
                <a:off x="2875" y="1052"/>
                <a:ext cx="2" cy="1"/>
              </a:xfrm>
              <a:prstGeom prst="line">
                <a:avLst/>
              </a:prstGeom>
              <a:noFill/>
              <a:ln w="9525">
                <a:solidFill>
                  <a:srgbClr val="000000"/>
                </a:solidFill>
                <a:round/>
                <a:headEnd/>
                <a:tailEnd/>
              </a:ln>
            </p:spPr>
            <p:txBody>
              <a:bodyPr/>
              <a:lstStyle/>
              <a:p>
                <a:endParaRPr lang="en-US"/>
              </a:p>
            </p:txBody>
          </p:sp>
          <p:sp>
            <p:nvSpPr>
              <p:cNvPr id="289" name="Line 299"/>
              <p:cNvSpPr>
                <a:spLocks noChangeShapeType="1"/>
              </p:cNvSpPr>
              <p:nvPr/>
            </p:nvSpPr>
            <p:spPr bwMode="auto">
              <a:xfrm>
                <a:off x="2885" y="1052"/>
                <a:ext cx="2" cy="1"/>
              </a:xfrm>
              <a:prstGeom prst="line">
                <a:avLst/>
              </a:prstGeom>
              <a:noFill/>
              <a:ln w="9525">
                <a:solidFill>
                  <a:srgbClr val="000000"/>
                </a:solidFill>
                <a:round/>
                <a:headEnd/>
                <a:tailEnd/>
              </a:ln>
            </p:spPr>
            <p:txBody>
              <a:bodyPr/>
              <a:lstStyle/>
              <a:p>
                <a:endParaRPr lang="en-US"/>
              </a:p>
            </p:txBody>
          </p:sp>
          <p:sp>
            <p:nvSpPr>
              <p:cNvPr id="290" name="Line 300"/>
              <p:cNvSpPr>
                <a:spLocks noChangeShapeType="1"/>
              </p:cNvSpPr>
              <p:nvPr/>
            </p:nvSpPr>
            <p:spPr bwMode="auto">
              <a:xfrm>
                <a:off x="2894" y="1052"/>
                <a:ext cx="2" cy="1"/>
              </a:xfrm>
              <a:prstGeom prst="line">
                <a:avLst/>
              </a:prstGeom>
              <a:noFill/>
              <a:ln w="9525">
                <a:solidFill>
                  <a:srgbClr val="000000"/>
                </a:solidFill>
                <a:round/>
                <a:headEnd/>
                <a:tailEnd/>
              </a:ln>
            </p:spPr>
            <p:txBody>
              <a:bodyPr/>
              <a:lstStyle/>
              <a:p>
                <a:endParaRPr lang="en-US"/>
              </a:p>
            </p:txBody>
          </p:sp>
          <p:sp>
            <p:nvSpPr>
              <p:cNvPr id="291" name="Line 301"/>
              <p:cNvSpPr>
                <a:spLocks noChangeShapeType="1"/>
              </p:cNvSpPr>
              <p:nvPr/>
            </p:nvSpPr>
            <p:spPr bwMode="auto">
              <a:xfrm>
                <a:off x="2906" y="1052"/>
                <a:ext cx="1" cy="1"/>
              </a:xfrm>
              <a:prstGeom prst="line">
                <a:avLst/>
              </a:prstGeom>
              <a:noFill/>
              <a:ln w="9525">
                <a:solidFill>
                  <a:srgbClr val="000000"/>
                </a:solidFill>
                <a:round/>
                <a:headEnd/>
                <a:tailEnd/>
              </a:ln>
            </p:spPr>
            <p:txBody>
              <a:bodyPr/>
              <a:lstStyle/>
              <a:p>
                <a:endParaRPr lang="en-US"/>
              </a:p>
            </p:txBody>
          </p:sp>
          <p:sp>
            <p:nvSpPr>
              <p:cNvPr id="292" name="Line 302"/>
              <p:cNvSpPr>
                <a:spLocks noChangeShapeType="1"/>
              </p:cNvSpPr>
              <p:nvPr/>
            </p:nvSpPr>
            <p:spPr bwMode="auto">
              <a:xfrm>
                <a:off x="2916" y="1052"/>
                <a:ext cx="2" cy="1"/>
              </a:xfrm>
              <a:prstGeom prst="line">
                <a:avLst/>
              </a:prstGeom>
              <a:noFill/>
              <a:ln w="9525">
                <a:solidFill>
                  <a:srgbClr val="000000"/>
                </a:solidFill>
                <a:round/>
                <a:headEnd/>
                <a:tailEnd/>
              </a:ln>
            </p:spPr>
            <p:txBody>
              <a:bodyPr/>
              <a:lstStyle/>
              <a:p>
                <a:endParaRPr lang="en-US"/>
              </a:p>
            </p:txBody>
          </p:sp>
          <p:sp>
            <p:nvSpPr>
              <p:cNvPr id="293" name="Line 303"/>
              <p:cNvSpPr>
                <a:spLocks noChangeShapeType="1"/>
              </p:cNvSpPr>
              <p:nvPr/>
            </p:nvSpPr>
            <p:spPr bwMode="auto">
              <a:xfrm>
                <a:off x="2925" y="1052"/>
                <a:ext cx="2" cy="1"/>
              </a:xfrm>
              <a:prstGeom prst="line">
                <a:avLst/>
              </a:prstGeom>
              <a:noFill/>
              <a:ln w="9525">
                <a:solidFill>
                  <a:srgbClr val="000000"/>
                </a:solidFill>
                <a:round/>
                <a:headEnd/>
                <a:tailEnd/>
              </a:ln>
            </p:spPr>
            <p:txBody>
              <a:bodyPr/>
              <a:lstStyle/>
              <a:p>
                <a:endParaRPr lang="en-US"/>
              </a:p>
            </p:txBody>
          </p:sp>
          <p:sp>
            <p:nvSpPr>
              <p:cNvPr id="294" name="Line 304"/>
              <p:cNvSpPr>
                <a:spLocks noChangeShapeType="1"/>
              </p:cNvSpPr>
              <p:nvPr/>
            </p:nvSpPr>
            <p:spPr bwMode="auto">
              <a:xfrm>
                <a:off x="2935" y="1052"/>
                <a:ext cx="2" cy="1"/>
              </a:xfrm>
              <a:prstGeom prst="line">
                <a:avLst/>
              </a:prstGeom>
              <a:noFill/>
              <a:ln w="9525">
                <a:solidFill>
                  <a:srgbClr val="000000"/>
                </a:solidFill>
                <a:round/>
                <a:headEnd/>
                <a:tailEnd/>
              </a:ln>
            </p:spPr>
            <p:txBody>
              <a:bodyPr/>
              <a:lstStyle/>
              <a:p>
                <a:endParaRPr lang="en-US"/>
              </a:p>
            </p:txBody>
          </p:sp>
          <p:sp>
            <p:nvSpPr>
              <p:cNvPr id="295" name="Line 305"/>
              <p:cNvSpPr>
                <a:spLocks noChangeShapeType="1"/>
              </p:cNvSpPr>
              <p:nvPr/>
            </p:nvSpPr>
            <p:spPr bwMode="auto">
              <a:xfrm>
                <a:off x="2946" y="1052"/>
                <a:ext cx="1" cy="1"/>
              </a:xfrm>
              <a:prstGeom prst="line">
                <a:avLst/>
              </a:prstGeom>
              <a:noFill/>
              <a:ln w="9525">
                <a:solidFill>
                  <a:srgbClr val="000000"/>
                </a:solidFill>
                <a:round/>
                <a:headEnd/>
                <a:tailEnd/>
              </a:ln>
            </p:spPr>
            <p:txBody>
              <a:bodyPr/>
              <a:lstStyle/>
              <a:p>
                <a:endParaRPr lang="en-US"/>
              </a:p>
            </p:txBody>
          </p:sp>
          <p:sp>
            <p:nvSpPr>
              <p:cNvPr id="296" name="Line 306"/>
              <p:cNvSpPr>
                <a:spLocks noChangeShapeType="1"/>
              </p:cNvSpPr>
              <p:nvPr/>
            </p:nvSpPr>
            <p:spPr bwMode="auto">
              <a:xfrm>
                <a:off x="2956" y="1052"/>
                <a:ext cx="2" cy="1"/>
              </a:xfrm>
              <a:prstGeom prst="line">
                <a:avLst/>
              </a:prstGeom>
              <a:noFill/>
              <a:ln w="9525">
                <a:solidFill>
                  <a:srgbClr val="000000"/>
                </a:solidFill>
                <a:round/>
                <a:headEnd/>
                <a:tailEnd/>
              </a:ln>
            </p:spPr>
            <p:txBody>
              <a:bodyPr/>
              <a:lstStyle/>
              <a:p>
                <a:endParaRPr lang="en-US"/>
              </a:p>
            </p:txBody>
          </p:sp>
          <p:sp>
            <p:nvSpPr>
              <p:cNvPr id="297" name="Line 307"/>
              <p:cNvSpPr>
                <a:spLocks noChangeShapeType="1"/>
              </p:cNvSpPr>
              <p:nvPr/>
            </p:nvSpPr>
            <p:spPr bwMode="auto">
              <a:xfrm>
                <a:off x="2966" y="1052"/>
                <a:ext cx="2" cy="1"/>
              </a:xfrm>
              <a:prstGeom prst="line">
                <a:avLst/>
              </a:prstGeom>
              <a:noFill/>
              <a:ln w="9525">
                <a:solidFill>
                  <a:srgbClr val="000000"/>
                </a:solidFill>
                <a:round/>
                <a:headEnd/>
                <a:tailEnd/>
              </a:ln>
            </p:spPr>
            <p:txBody>
              <a:bodyPr/>
              <a:lstStyle/>
              <a:p>
                <a:endParaRPr lang="en-US"/>
              </a:p>
            </p:txBody>
          </p:sp>
          <p:sp>
            <p:nvSpPr>
              <p:cNvPr id="298" name="Line 308"/>
              <p:cNvSpPr>
                <a:spLocks noChangeShapeType="1"/>
              </p:cNvSpPr>
              <p:nvPr/>
            </p:nvSpPr>
            <p:spPr bwMode="auto">
              <a:xfrm>
                <a:off x="2974" y="1052"/>
                <a:ext cx="2" cy="1"/>
              </a:xfrm>
              <a:prstGeom prst="line">
                <a:avLst/>
              </a:prstGeom>
              <a:noFill/>
              <a:ln w="9525">
                <a:solidFill>
                  <a:srgbClr val="000000"/>
                </a:solidFill>
                <a:round/>
                <a:headEnd/>
                <a:tailEnd/>
              </a:ln>
            </p:spPr>
            <p:txBody>
              <a:bodyPr/>
              <a:lstStyle/>
              <a:p>
                <a:endParaRPr lang="en-US"/>
              </a:p>
            </p:txBody>
          </p:sp>
          <p:sp>
            <p:nvSpPr>
              <p:cNvPr id="299" name="Line 309"/>
              <p:cNvSpPr>
                <a:spLocks noChangeShapeType="1"/>
              </p:cNvSpPr>
              <p:nvPr/>
            </p:nvSpPr>
            <p:spPr bwMode="auto">
              <a:xfrm>
                <a:off x="2986" y="1052"/>
                <a:ext cx="2" cy="1"/>
              </a:xfrm>
              <a:prstGeom prst="line">
                <a:avLst/>
              </a:prstGeom>
              <a:noFill/>
              <a:ln w="9525">
                <a:solidFill>
                  <a:srgbClr val="000000"/>
                </a:solidFill>
                <a:round/>
                <a:headEnd/>
                <a:tailEnd/>
              </a:ln>
            </p:spPr>
            <p:txBody>
              <a:bodyPr/>
              <a:lstStyle/>
              <a:p>
                <a:endParaRPr lang="en-US"/>
              </a:p>
            </p:txBody>
          </p:sp>
          <p:sp>
            <p:nvSpPr>
              <p:cNvPr id="300" name="Line 310"/>
              <p:cNvSpPr>
                <a:spLocks noChangeShapeType="1"/>
              </p:cNvSpPr>
              <p:nvPr/>
            </p:nvSpPr>
            <p:spPr bwMode="auto">
              <a:xfrm>
                <a:off x="2995" y="1052"/>
                <a:ext cx="2" cy="1"/>
              </a:xfrm>
              <a:prstGeom prst="line">
                <a:avLst/>
              </a:prstGeom>
              <a:noFill/>
              <a:ln w="9525">
                <a:solidFill>
                  <a:srgbClr val="000000"/>
                </a:solidFill>
                <a:round/>
                <a:headEnd/>
                <a:tailEnd/>
              </a:ln>
            </p:spPr>
            <p:txBody>
              <a:bodyPr/>
              <a:lstStyle/>
              <a:p>
                <a:endParaRPr lang="en-US"/>
              </a:p>
            </p:txBody>
          </p:sp>
          <p:sp>
            <p:nvSpPr>
              <p:cNvPr id="301" name="Line 311"/>
              <p:cNvSpPr>
                <a:spLocks noChangeShapeType="1"/>
              </p:cNvSpPr>
              <p:nvPr/>
            </p:nvSpPr>
            <p:spPr bwMode="auto">
              <a:xfrm>
                <a:off x="3005" y="1052"/>
                <a:ext cx="2" cy="1"/>
              </a:xfrm>
              <a:prstGeom prst="line">
                <a:avLst/>
              </a:prstGeom>
              <a:noFill/>
              <a:ln w="9525">
                <a:solidFill>
                  <a:srgbClr val="000000"/>
                </a:solidFill>
                <a:round/>
                <a:headEnd/>
                <a:tailEnd/>
              </a:ln>
            </p:spPr>
            <p:txBody>
              <a:bodyPr/>
              <a:lstStyle/>
              <a:p>
                <a:endParaRPr lang="en-US"/>
              </a:p>
            </p:txBody>
          </p:sp>
          <p:sp>
            <p:nvSpPr>
              <p:cNvPr id="302" name="Line 312"/>
              <p:cNvSpPr>
                <a:spLocks noChangeShapeType="1"/>
              </p:cNvSpPr>
              <p:nvPr/>
            </p:nvSpPr>
            <p:spPr bwMode="auto">
              <a:xfrm>
                <a:off x="3015" y="1052"/>
                <a:ext cx="2" cy="1"/>
              </a:xfrm>
              <a:prstGeom prst="line">
                <a:avLst/>
              </a:prstGeom>
              <a:noFill/>
              <a:ln w="9525">
                <a:solidFill>
                  <a:srgbClr val="000000"/>
                </a:solidFill>
                <a:round/>
                <a:headEnd/>
                <a:tailEnd/>
              </a:ln>
            </p:spPr>
            <p:txBody>
              <a:bodyPr/>
              <a:lstStyle/>
              <a:p>
                <a:endParaRPr lang="en-US"/>
              </a:p>
            </p:txBody>
          </p:sp>
          <p:sp>
            <p:nvSpPr>
              <p:cNvPr id="303" name="Line 313"/>
              <p:cNvSpPr>
                <a:spLocks noChangeShapeType="1"/>
              </p:cNvSpPr>
              <p:nvPr/>
            </p:nvSpPr>
            <p:spPr bwMode="auto">
              <a:xfrm>
                <a:off x="3026" y="1052"/>
                <a:ext cx="2" cy="1"/>
              </a:xfrm>
              <a:prstGeom prst="line">
                <a:avLst/>
              </a:prstGeom>
              <a:noFill/>
              <a:ln w="9525">
                <a:solidFill>
                  <a:srgbClr val="000000"/>
                </a:solidFill>
                <a:round/>
                <a:headEnd/>
                <a:tailEnd/>
              </a:ln>
            </p:spPr>
            <p:txBody>
              <a:bodyPr/>
              <a:lstStyle/>
              <a:p>
                <a:endParaRPr lang="en-US"/>
              </a:p>
            </p:txBody>
          </p:sp>
          <p:sp>
            <p:nvSpPr>
              <p:cNvPr id="304" name="Line 314"/>
              <p:cNvSpPr>
                <a:spLocks noChangeShapeType="1"/>
              </p:cNvSpPr>
              <p:nvPr/>
            </p:nvSpPr>
            <p:spPr bwMode="auto">
              <a:xfrm>
                <a:off x="3036" y="1052"/>
                <a:ext cx="2" cy="1"/>
              </a:xfrm>
              <a:prstGeom prst="line">
                <a:avLst/>
              </a:prstGeom>
              <a:noFill/>
              <a:ln w="9525">
                <a:solidFill>
                  <a:srgbClr val="000000"/>
                </a:solidFill>
                <a:round/>
                <a:headEnd/>
                <a:tailEnd/>
              </a:ln>
            </p:spPr>
            <p:txBody>
              <a:bodyPr/>
              <a:lstStyle/>
              <a:p>
                <a:endParaRPr lang="en-US"/>
              </a:p>
            </p:txBody>
          </p:sp>
          <p:sp>
            <p:nvSpPr>
              <p:cNvPr id="305" name="Line 315"/>
              <p:cNvSpPr>
                <a:spLocks noChangeShapeType="1"/>
              </p:cNvSpPr>
              <p:nvPr/>
            </p:nvSpPr>
            <p:spPr bwMode="auto">
              <a:xfrm>
                <a:off x="3046" y="1052"/>
                <a:ext cx="2" cy="1"/>
              </a:xfrm>
              <a:prstGeom prst="line">
                <a:avLst/>
              </a:prstGeom>
              <a:noFill/>
              <a:ln w="9525">
                <a:solidFill>
                  <a:srgbClr val="000000"/>
                </a:solidFill>
                <a:round/>
                <a:headEnd/>
                <a:tailEnd/>
              </a:ln>
            </p:spPr>
            <p:txBody>
              <a:bodyPr/>
              <a:lstStyle/>
              <a:p>
                <a:endParaRPr lang="en-US"/>
              </a:p>
            </p:txBody>
          </p:sp>
          <p:sp>
            <p:nvSpPr>
              <p:cNvPr id="306" name="Line 316"/>
              <p:cNvSpPr>
                <a:spLocks noChangeShapeType="1"/>
              </p:cNvSpPr>
              <p:nvPr/>
            </p:nvSpPr>
            <p:spPr bwMode="auto">
              <a:xfrm>
                <a:off x="3056" y="1052"/>
                <a:ext cx="2" cy="1"/>
              </a:xfrm>
              <a:prstGeom prst="line">
                <a:avLst/>
              </a:prstGeom>
              <a:noFill/>
              <a:ln w="9525">
                <a:solidFill>
                  <a:srgbClr val="000000"/>
                </a:solidFill>
                <a:round/>
                <a:headEnd/>
                <a:tailEnd/>
              </a:ln>
            </p:spPr>
            <p:txBody>
              <a:bodyPr/>
              <a:lstStyle/>
              <a:p>
                <a:endParaRPr lang="en-US"/>
              </a:p>
            </p:txBody>
          </p:sp>
          <p:sp>
            <p:nvSpPr>
              <p:cNvPr id="307" name="Line 317"/>
              <p:cNvSpPr>
                <a:spLocks noChangeShapeType="1"/>
              </p:cNvSpPr>
              <p:nvPr/>
            </p:nvSpPr>
            <p:spPr bwMode="auto">
              <a:xfrm>
                <a:off x="3067" y="1052"/>
                <a:ext cx="2" cy="1"/>
              </a:xfrm>
              <a:prstGeom prst="line">
                <a:avLst/>
              </a:prstGeom>
              <a:noFill/>
              <a:ln w="9525">
                <a:solidFill>
                  <a:srgbClr val="000000"/>
                </a:solidFill>
                <a:round/>
                <a:headEnd/>
                <a:tailEnd/>
              </a:ln>
            </p:spPr>
            <p:txBody>
              <a:bodyPr/>
              <a:lstStyle/>
              <a:p>
                <a:endParaRPr lang="en-US"/>
              </a:p>
            </p:txBody>
          </p:sp>
          <p:sp>
            <p:nvSpPr>
              <p:cNvPr id="308" name="Line 318"/>
              <p:cNvSpPr>
                <a:spLocks noChangeShapeType="1"/>
              </p:cNvSpPr>
              <p:nvPr/>
            </p:nvSpPr>
            <p:spPr bwMode="auto">
              <a:xfrm>
                <a:off x="3075" y="1052"/>
                <a:ext cx="2" cy="1"/>
              </a:xfrm>
              <a:prstGeom prst="line">
                <a:avLst/>
              </a:prstGeom>
              <a:noFill/>
              <a:ln w="9525">
                <a:solidFill>
                  <a:srgbClr val="000000"/>
                </a:solidFill>
                <a:round/>
                <a:headEnd/>
                <a:tailEnd/>
              </a:ln>
            </p:spPr>
            <p:txBody>
              <a:bodyPr/>
              <a:lstStyle/>
              <a:p>
                <a:endParaRPr lang="en-US"/>
              </a:p>
            </p:txBody>
          </p:sp>
          <p:sp>
            <p:nvSpPr>
              <p:cNvPr id="309" name="Line 319"/>
              <p:cNvSpPr>
                <a:spLocks noChangeShapeType="1"/>
              </p:cNvSpPr>
              <p:nvPr/>
            </p:nvSpPr>
            <p:spPr bwMode="auto">
              <a:xfrm>
                <a:off x="3085" y="1052"/>
                <a:ext cx="2" cy="1"/>
              </a:xfrm>
              <a:prstGeom prst="line">
                <a:avLst/>
              </a:prstGeom>
              <a:noFill/>
              <a:ln w="9525">
                <a:solidFill>
                  <a:srgbClr val="000000"/>
                </a:solidFill>
                <a:round/>
                <a:headEnd/>
                <a:tailEnd/>
              </a:ln>
            </p:spPr>
            <p:txBody>
              <a:bodyPr/>
              <a:lstStyle/>
              <a:p>
                <a:endParaRPr lang="en-US"/>
              </a:p>
            </p:txBody>
          </p:sp>
          <p:sp>
            <p:nvSpPr>
              <p:cNvPr id="310" name="Line 320"/>
              <p:cNvSpPr>
                <a:spLocks noChangeShapeType="1"/>
              </p:cNvSpPr>
              <p:nvPr/>
            </p:nvSpPr>
            <p:spPr bwMode="auto">
              <a:xfrm>
                <a:off x="3095" y="1052"/>
                <a:ext cx="2" cy="1"/>
              </a:xfrm>
              <a:prstGeom prst="line">
                <a:avLst/>
              </a:prstGeom>
              <a:noFill/>
              <a:ln w="9525">
                <a:solidFill>
                  <a:srgbClr val="000000"/>
                </a:solidFill>
                <a:round/>
                <a:headEnd/>
                <a:tailEnd/>
              </a:ln>
            </p:spPr>
            <p:txBody>
              <a:bodyPr/>
              <a:lstStyle/>
              <a:p>
                <a:endParaRPr lang="en-US"/>
              </a:p>
            </p:txBody>
          </p:sp>
          <p:sp>
            <p:nvSpPr>
              <p:cNvPr id="311" name="Line 321"/>
              <p:cNvSpPr>
                <a:spLocks noChangeShapeType="1"/>
              </p:cNvSpPr>
              <p:nvPr/>
            </p:nvSpPr>
            <p:spPr bwMode="auto">
              <a:xfrm>
                <a:off x="3107" y="1052"/>
                <a:ext cx="2" cy="1"/>
              </a:xfrm>
              <a:prstGeom prst="line">
                <a:avLst/>
              </a:prstGeom>
              <a:noFill/>
              <a:ln w="9525">
                <a:solidFill>
                  <a:srgbClr val="000000"/>
                </a:solidFill>
                <a:round/>
                <a:headEnd/>
                <a:tailEnd/>
              </a:ln>
            </p:spPr>
            <p:txBody>
              <a:bodyPr/>
              <a:lstStyle/>
              <a:p>
                <a:endParaRPr lang="en-US"/>
              </a:p>
            </p:txBody>
          </p:sp>
          <p:sp>
            <p:nvSpPr>
              <p:cNvPr id="312" name="Line 322"/>
              <p:cNvSpPr>
                <a:spLocks noChangeShapeType="1"/>
              </p:cNvSpPr>
              <p:nvPr/>
            </p:nvSpPr>
            <p:spPr bwMode="auto">
              <a:xfrm>
                <a:off x="3116" y="1052"/>
                <a:ext cx="2" cy="1"/>
              </a:xfrm>
              <a:prstGeom prst="line">
                <a:avLst/>
              </a:prstGeom>
              <a:noFill/>
              <a:ln w="9525">
                <a:solidFill>
                  <a:srgbClr val="000000"/>
                </a:solidFill>
                <a:round/>
                <a:headEnd/>
                <a:tailEnd/>
              </a:ln>
            </p:spPr>
            <p:txBody>
              <a:bodyPr/>
              <a:lstStyle/>
              <a:p>
                <a:endParaRPr lang="en-US"/>
              </a:p>
            </p:txBody>
          </p:sp>
          <p:sp>
            <p:nvSpPr>
              <p:cNvPr id="313" name="Line 323"/>
              <p:cNvSpPr>
                <a:spLocks noChangeShapeType="1"/>
              </p:cNvSpPr>
              <p:nvPr/>
            </p:nvSpPr>
            <p:spPr bwMode="auto">
              <a:xfrm>
                <a:off x="3126" y="1052"/>
                <a:ext cx="2" cy="1"/>
              </a:xfrm>
              <a:prstGeom prst="line">
                <a:avLst/>
              </a:prstGeom>
              <a:noFill/>
              <a:ln w="9525">
                <a:solidFill>
                  <a:srgbClr val="000000"/>
                </a:solidFill>
                <a:round/>
                <a:headEnd/>
                <a:tailEnd/>
              </a:ln>
            </p:spPr>
            <p:txBody>
              <a:bodyPr/>
              <a:lstStyle/>
              <a:p>
                <a:endParaRPr lang="en-US"/>
              </a:p>
            </p:txBody>
          </p:sp>
          <p:sp>
            <p:nvSpPr>
              <p:cNvPr id="314" name="Line 324"/>
              <p:cNvSpPr>
                <a:spLocks noChangeShapeType="1"/>
              </p:cNvSpPr>
              <p:nvPr/>
            </p:nvSpPr>
            <p:spPr bwMode="auto">
              <a:xfrm>
                <a:off x="3137" y="1052"/>
                <a:ext cx="1" cy="1"/>
              </a:xfrm>
              <a:prstGeom prst="line">
                <a:avLst/>
              </a:prstGeom>
              <a:noFill/>
              <a:ln w="9525">
                <a:solidFill>
                  <a:srgbClr val="000000"/>
                </a:solidFill>
                <a:round/>
                <a:headEnd/>
                <a:tailEnd/>
              </a:ln>
            </p:spPr>
            <p:txBody>
              <a:bodyPr/>
              <a:lstStyle/>
              <a:p>
                <a:endParaRPr lang="en-US"/>
              </a:p>
            </p:txBody>
          </p:sp>
          <p:sp>
            <p:nvSpPr>
              <p:cNvPr id="315" name="Line 325"/>
              <p:cNvSpPr>
                <a:spLocks noChangeShapeType="1"/>
              </p:cNvSpPr>
              <p:nvPr/>
            </p:nvSpPr>
            <p:spPr bwMode="auto">
              <a:xfrm>
                <a:off x="3147" y="1052"/>
                <a:ext cx="2" cy="1"/>
              </a:xfrm>
              <a:prstGeom prst="line">
                <a:avLst/>
              </a:prstGeom>
              <a:noFill/>
              <a:ln w="9525">
                <a:solidFill>
                  <a:srgbClr val="000000"/>
                </a:solidFill>
                <a:round/>
                <a:headEnd/>
                <a:tailEnd/>
              </a:ln>
            </p:spPr>
            <p:txBody>
              <a:bodyPr/>
              <a:lstStyle/>
              <a:p>
                <a:endParaRPr lang="en-US"/>
              </a:p>
            </p:txBody>
          </p:sp>
          <p:sp>
            <p:nvSpPr>
              <p:cNvPr id="316" name="Line 326"/>
              <p:cNvSpPr>
                <a:spLocks noChangeShapeType="1"/>
              </p:cNvSpPr>
              <p:nvPr/>
            </p:nvSpPr>
            <p:spPr bwMode="auto">
              <a:xfrm>
                <a:off x="3157" y="1052"/>
                <a:ext cx="2" cy="1"/>
              </a:xfrm>
              <a:prstGeom prst="line">
                <a:avLst/>
              </a:prstGeom>
              <a:noFill/>
              <a:ln w="9525">
                <a:solidFill>
                  <a:srgbClr val="000000"/>
                </a:solidFill>
                <a:round/>
                <a:headEnd/>
                <a:tailEnd/>
              </a:ln>
            </p:spPr>
            <p:txBody>
              <a:bodyPr/>
              <a:lstStyle/>
              <a:p>
                <a:endParaRPr lang="en-US"/>
              </a:p>
            </p:txBody>
          </p:sp>
          <p:sp>
            <p:nvSpPr>
              <p:cNvPr id="317" name="Line 327"/>
              <p:cNvSpPr>
                <a:spLocks noChangeShapeType="1"/>
              </p:cNvSpPr>
              <p:nvPr/>
            </p:nvSpPr>
            <p:spPr bwMode="auto">
              <a:xfrm>
                <a:off x="3166" y="1052"/>
                <a:ext cx="2" cy="1"/>
              </a:xfrm>
              <a:prstGeom prst="line">
                <a:avLst/>
              </a:prstGeom>
              <a:noFill/>
              <a:ln w="9525">
                <a:solidFill>
                  <a:srgbClr val="000000"/>
                </a:solidFill>
                <a:round/>
                <a:headEnd/>
                <a:tailEnd/>
              </a:ln>
            </p:spPr>
            <p:txBody>
              <a:bodyPr/>
              <a:lstStyle/>
              <a:p>
                <a:endParaRPr lang="en-US"/>
              </a:p>
            </p:txBody>
          </p:sp>
          <p:sp>
            <p:nvSpPr>
              <p:cNvPr id="318" name="Line 328"/>
              <p:cNvSpPr>
                <a:spLocks noChangeShapeType="1"/>
              </p:cNvSpPr>
              <p:nvPr/>
            </p:nvSpPr>
            <p:spPr bwMode="auto">
              <a:xfrm>
                <a:off x="3177" y="1052"/>
                <a:ext cx="1" cy="1"/>
              </a:xfrm>
              <a:prstGeom prst="line">
                <a:avLst/>
              </a:prstGeom>
              <a:noFill/>
              <a:ln w="9525">
                <a:solidFill>
                  <a:srgbClr val="000000"/>
                </a:solidFill>
                <a:round/>
                <a:headEnd/>
                <a:tailEnd/>
              </a:ln>
            </p:spPr>
            <p:txBody>
              <a:bodyPr/>
              <a:lstStyle/>
              <a:p>
                <a:endParaRPr lang="en-US"/>
              </a:p>
            </p:txBody>
          </p:sp>
          <p:sp>
            <p:nvSpPr>
              <p:cNvPr id="319" name="Line 329"/>
              <p:cNvSpPr>
                <a:spLocks noChangeShapeType="1"/>
              </p:cNvSpPr>
              <p:nvPr/>
            </p:nvSpPr>
            <p:spPr bwMode="auto">
              <a:xfrm>
                <a:off x="3187" y="1052"/>
                <a:ext cx="2" cy="1"/>
              </a:xfrm>
              <a:prstGeom prst="line">
                <a:avLst/>
              </a:prstGeom>
              <a:noFill/>
              <a:ln w="9525">
                <a:solidFill>
                  <a:srgbClr val="000000"/>
                </a:solidFill>
                <a:round/>
                <a:headEnd/>
                <a:tailEnd/>
              </a:ln>
            </p:spPr>
            <p:txBody>
              <a:bodyPr/>
              <a:lstStyle/>
              <a:p>
                <a:endParaRPr lang="en-US"/>
              </a:p>
            </p:txBody>
          </p:sp>
          <p:sp>
            <p:nvSpPr>
              <p:cNvPr id="320" name="Line 330"/>
              <p:cNvSpPr>
                <a:spLocks noChangeShapeType="1"/>
              </p:cNvSpPr>
              <p:nvPr/>
            </p:nvSpPr>
            <p:spPr bwMode="auto">
              <a:xfrm>
                <a:off x="3196" y="1052"/>
                <a:ext cx="2" cy="1"/>
              </a:xfrm>
              <a:prstGeom prst="line">
                <a:avLst/>
              </a:prstGeom>
              <a:noFill/>
              <a:ln w="9525">
                <a:solidFill>
                  <a:srgbClr val="000000"/>
                </a:solidFill>
                <a:round/>
                <a:headEnd/>
                <a:tailEnd/>
              </a:ln>
            </p:spPr>
            <p:txBody>
              <a:bodyPr/>
              <a:lstStyle/>
              <a:p>
                <a:endParaRPr lang="en-US"/>
              </a:p>
            </p:txBody>
          </p:sp>
          <p:sp>
            <p:nvSpPr>
              <p:cNvPr id="321" name="Line 331"/>
              <p:cNvSpPr>
                <a:spLocks noChangeShapeType="1"/>
              </p:cNvSpPr>
              <p:nvPr/>
            </p:nvSpPr>
            <p:spPr bwMode="auto">
              <a:xfrm>
                <a:off x="3206" y="1052"/>
                <a:ext cx="2" cy="1"/>
              </a:xfrm>
              <a:prstGeom prst="line">
                <a:avLst/>
              </a:prstGeom>
              <a:noFill/>
              <a:ln w="9525">
                <a:solidFill>
                  <a:srgbClr val="000000"/>
                </a:solidFill>
                <a:round/>
                <a:headEnd/>
                <a:tailEnd/>
              </a:ln>
            </p:spPr>
            <p:txBody>
              <a:bodyPr/>
              <a:lstStyle/>
              <a:p>
                <a:endParaRPr lang="en-US"/>
              </a:p>
            </p:txBody>
          </p:sp>
          <p:sp>
            <p:nvSpPr>
              <p:cNvPr id="322" name="Line 332"/>
              <p:cNvSpPr>
                <a:spLocks noChangeShapeType="1"/>
              </p:cNvSpPr>
              <p:nvPr/>
            </p:nvSpPr>
            <p:spPr bwMode="auto">
              <a:xfrm>
                <a:off x="3217" y="1052"/>
                <a:ext cx="1" cy="1"/>
              </a:xfrm>
              <a:prstGeom prst="line">
                <a:avLst/>
              </a:prstGeom>
              <a:noFill/>
              <a:ln w="9525">
                <a:solidFill>
                  <a:srgbClr val="000000"/>
                </a:solidFill>
                <a:round/>
                <a:headEnd/>
                <a:tailEnd/>
              </a:ln>
            </p:spPr>
            <p:txBody>
              <a:bodyPr/>
              <a:lstStyle/>
              <a:p>
                <a:endParaRPr lang="en-US"/>
              </a:p>
            </p:txBody>
          </p:sp>
          <p:sp>
            <p:nvSpPr>
              <p:cNvPr id="323" name="Line 333"/>
              <p:cNvSpPr>
                <a:spLocks noChangeShapeType="1"/>
              </p:cNvSpPr>
              <p:nvPr/>
            </p:nvSpPr>
            <p:spPr bwMode="auto">
              <a:xfrm>
                <a:off x="3227" y="1052"/>
                <a:ext cx="2" cy="1"/>
              </a:xfrm>
              <a:prstGeom prst="line">
                <a:avLst/>
              </a:prstGeom>
              <a:noFill/>
              <a:ln w="9525">
                <a:solidFill>
                  <a:srgbClr val="000000"/>
                </a:solidFill>
                <a:round/>
                <a:headEnd/>
                <a:tailEnd/>
              </a:ln>
            </p:spPr>
            <p:txBody>
              <a:bodyPr/>
              <a:lstStyle/>
              <a:p>
                <a:endParaRPr lang="en-US"/>
              </a:p>
            </p:txBody>
          </p:sp>
          <p:sp>
            <p:nvSpPr>
              <p:cNvPr id="324" name="Line 334"/>
              <p:cNvSpPr>
                <a:spLocks noChangeShapeType="1"/>
              </p:cNvSpPr>
              <p:nvPr/>
            </p:nvSpPr>
            <p:spPr bwMode="auto">
              <a:xfrm>
                <a:off x="3237" y="1052"/>
                <a:ext cx="2" cy="1"/>
              </a:xfrm>
              <a:prstGeom prst="line">
                <a:avLst/>
              </a:prstGeom>
              <a:noFill/>
              <a:ln w="9525">
                <a:solidFill>
                  <a:srgbClr val="000000"/>
                </a:solidFill>
                <a:round/>
                <a:headEnd/>
                <a:tailEnd/>
              </a:ln>
            </p:spPr>
            <p:txBody>
              <a:bodyPr/>
              <a:lstStyle/>
              <a:p>
                <a:endParaRPr lang="en-US"/>
              </a:p>
            </p:txBody>
          </p:sp>
          <p:sp>
            <p:nvSpPr>
              <p:cNvPr id="325" name="Line 335"/>
              <p:cNvSpPr>
                <a:spLocks noChangeShapeType="1"/>
              </p:cNvSpPr>
              <p:nvPr/>
            </p:nvSpPr>
            <p:spPr bwMode="auto">
              <a:xfrm>
                <a:off x="3246" y="1052"/>
                <a:ext cx="2" cy="1"/>
              </a:xfrm>
              <a:prstGeom prst="line">
                <a:avLst/>
              </a:prstGeom>
              <a:noFill/>
              <a:ln w="9525">
                <a:solidFill>
                  <a:srgbClr val="000000"/>
                </a:solidFill>
                <a:round/>
                <a:headEnd/>
                <a:tailEnd/>
              </a:ln>
            </p:spPr>
            <p:txBody>
              <a:bodyPr/>
              <a:lstStyle/>
              <a:p>
                <a:endParaRPr lang="en-US"/>
              </a:p>
            </p:txBody>
          </p:sp>
          <p:sp>
            <p:nvSpPr>
              <p:cNvPr id="326" name="Line 336"/>
              <p:cNvSpPr>
                <a:spLocks noChangeShapeType="1"/>
              </p:cNvSpPr>
              <p:nvPr/>
            </p:nvSpPr>
            <p:spPr bwMode="auto">
              <a:xfrm>
                <a:off x="3258" y="1052"/>
                <a:ext cx="1" cy="1"/>
              </a:xfrm>
              <a:prstGeom prst="line">
                <a:avLst/>
              </a:prstGeom>
              <a:noFill/>
              <a:ln w="9525">
                <a:solidFill>
                  <a:srgbClr val="000000"/>
                </a:solidFill>
                <a:round/>
                <a:headEnd/>
                <a:tailEnd/>
              </a:ln>
            </p:spPr>
            <p:txBody>
              <a:bodyPr/>
              <a:lstStyle/>
              <a:p>
                <a:endParaRPr lang="en-US"/>
              </a:p>
            </p:txBody>
          </p:sp>
          <p:sp>
            <p:nvSpPr>
              <p:cNvPr id="327" name="Line 337"/>
              <p:cNvSpPr>
                <a:spLocks noChangeShapeType="1"/>
              </p:cNvSpPr>
              <p:nvPr/>
            </p:nvSpPr>
            <p:spPr bwMode="auto">
              <a:xfrm>
                <a:off x="3268" y="1052"/>
                <a:ext cx="2" cy="1"/>
              </a:xfrm>
              <a:prstGeom prst="line">
                <a:avLst/>
              </a:prstGeom>
              <a:noFill/>
              <a:ln w="9525">
                <a:solidFill>
                  <a:srgbClr val="000000"/>
                </a:solidFill>
                <a:round/>
                <a:headEnd/>
                <a:tailEnd/>
              </a:ln>
            </p:spPr>
            <p:txBody>
              <a:bodyPr/>
              <a:lstStyle/>
              <a:p>
                <a:endParaRPr lang="en-US"/>
              </a:p>
            </p:txBody>
          </p:sp>
          <p:sp>
            <p:nvSpPr>
              <p:cNvPr id="328" name="Line 338"/>
              <p:cNvSpPr>
                <a:spLocks noChangeShapeType="1"/>
              </p:cNvSpPr>
              <p:nvPr/>
            </p:nvSpPr>
            <p:spPr bwMode="auto">
              <a:xfrm>
                <a:off x="3276" y="1052"/>
                <a:ext cx="2" cy="1"/>
              </a:xfrm>
              <a:prstGeom prst="line">
                <a:avLst/>
              </a:prstGeom>
              <a:noFill/>
              <a:ln w="9525">
                <a:solidFill>
                  <a:srgbClr val="000000"/>
                </a:solidFill>
                <a:round/>
                <a:headEnd/>
                <a:tailEnd/>
              </a:ln>
            </p:spPr>
            <p:txBody>
              <a:bodyPr/>
              <a:lstStyle/>
              <a:p>
                <a:endParaRPr lang="en-US"/>
              </a:p>
            </p:txBody>
          </p:sp>
          <p:sp>
            <p:nvSpPr>
              <p:cNvPr id="329" name="Line 339"/>
              <p:cNvSpPr>
                <a:spLocks noChangeShapeType="1"/>
              </p:cNvSpPr>
              <p:nvPr/>
            </p:nvSpPr>
            <p:spPr bwMode="auto">
              <a:xfrm>
                <a:off x="3286" y="1052"/>
                <a:ext cx="2" cy="1"/>
              </a:xfrm>
              <a:prstGeom prst="line">
                <a:avLst/>
              </a:prstGeom>
              <a:noFill/>
              <a:ln w="9525">
                <a:solidFill>
                  <a:srgbClr val="000000"/>
                </a:solidFill>
                <a:round/>
                <a:headEnd/>
                <a:tailEnd/>
              </a:ln>
            </p:spPr>
            <p:txBody>
              <a:bodyPr/>
              <a:lstStyle/>
              <a:p>
                <a:endParaRPr lang="en-US"/>
              </a:p>
            </p:txBody>
          </p:sp>
          <p:sp>
            <p:nvSpPr>
              <p:cNvPr id="330" name="Line 340"/>
              <p:cNvSpPr>
                <a:spLocks noChangeShapeType="1"/>
              </p:cNvSpPr>
              <p:nvPr/>
            </p:nvSpPr>
            <p:spPr bwMode="auto">
              <a:xfrm>
                <a:off x="3297" y="1052"/>
                <a:ext cx="2" cy="1"/>
              </a:xfrm>
              <a:prstGeom prst="line">
                <a:avLst/>
              </a:prstGeom>
              <a:noFill/>
              <a:ln w="9525">
                <a:solidFill>
                  <a:srgbClr val="000000"/>
                </a:solidFill>
                <a:round/>
                <a:headEnd/>
                <a:tailEnd/>
              </a:ln>
            </p:spPr>
            <p:txBody>
              <a:bodyPr/>
              <a:lstStyle/>
              <a:p>
                <a:endParaRPr lang="en-US"/>
              </a:p>
            </p:txBody>
          </p:sp>
          <p:sp>
            <p:nvSpPr>
              <p:cNvPr id="331" name="Line 341"/>
              <p:cNvSpPr>
                <a:spLocks noChangeShapeType="1"/>
              </p:cNvSpPr>
              <p:nvPr/>
            </p:nvSpPr>
            <p:spPr bwMode="auto">
              <a:xfrm>
                <a:off x="3307" y="1052"/>
                <a:ext cx="2" cy="1"/>
              </a:xfrm>
              <a:prstGeom prst="line">
                <a:avLst/>
              </a:prstGeom>
              <a:noFill/>
              <a:ln w="9525">
                <a:solidFill>
                  <a:srgbClr val="000000"/>
                </a:solidFill>
                <a:round/>
                <a:headEnd/>
                <a:tailEnd/>
              </a:ln>
            </p:spPr>
            <p:txBody>
              <a:bodyPr/>
              <a:lstStyle/>
              <a:p>
                <a:endParaRPr lang="en-US"/>
              </a:p>
            </p:txBody>
          </p:sp>
          <p:sp>
            <p:nvSpPr>
              <p:cNvPr id="332" name="Line 342"/>
              <p:cNvSpPr>
                <a:spLocks noChangeShapeType="1"/>
              </p:cNvSpPr>
              <p:nvPr/>
            </p:nvSpPr>
            <p:spPr bwMode="auto">
              <a:xfrm>
                <a:off x="3317" y="1052"/>
                <a:ext cx="2" cy="1"/>
              </a:xfrm>
              <a:prstGeom prst="line">
                <a:avLst/>
              </a:prstGeom>
              <a:noFill/>
              <a:ln w="9525">
                <a:solidFill>
                  <a:srgbClr val="000000"/>
                </a:solidFill>
                <a:round/>
                <a:headEnd/>
                <a:tailEnd/>
              </a:ln>
            </p:spPr>
            <p:txBody>
              <a:bodyPr/>
              <a:lstStyle/>
              <a:p>
                <a:endParaRPr lang="en-US"/>
              </a:p>
            </p:txBody>
          </p:sp>
          <p:sp>
            <p:nvSpPr>
              <p:cNvPr id="333" name="Line 343"/>
              <p:cNvSpPr>
                <a:spLocks noChangeShapeType="1"/>
              </p:cNvSpPr>
              <p:nvPr/>
            </p:nvSpPr>
            <p:spPr bwMode="auto">
              <a:xfrm>
                <a:off x="3326" y="1052"/>
                <a:ext cx="2" cy="1"/>
              </a:xfrm>
              <a:prstGeom prst="line">
                <a:avLst/>
              </a:prstGeom>
              <a:noFill/>
              <a:ln w="9525">
                <a:solidFill>
                  <a:srgbClr val="000000"/>
                </a:solidFill>
                <a:round/>
                <a:headEnd/>
                <a:tailEnd/>
              </a:ln>
            </p:spPr>
            <p:txBody>
              <a:bodyPr/>
              <a:lstStyle/>
              <a:p>
                <a:endParaRPr lang="en-US"/>
              </a:p>
            </p:txBody>
          </p:sp>
          <p:sp>
            <p:nvSpPr>
              <p:cNvPr id="334" name="Line 344"/>
              <p:cNvSpPr>
                <a:spLocks noChangeShapeType="1"/>
              </p:cNvSpPr>
              <p:nvPr/>
            </p:nvSpPr>
            <p:spPr bwMode="auto">
              <a:xfrm>
                <a:off x="3338" y="1052"/>
                <a:ext cx="2" cy="1"/>
              </a:xfrm>
              <a:prstGeom prst="line">
                <a:avLst/>
              </a:prstGeom>
              <a:noFill/>
              <a:ln w="9525">
                <a:solidFill>
                  <a:srgbClr val="000000"/>
                </a:solidFill>
                <a:round/>
                <a:headEnd/>
                <a:tailEnd/>
              </a:ln>
            </p:spPr>
            <p:txBody>
              <a:bodyPr/>
              <a:lstStyle/>
              <a:p>
                <a:endParaRPr lang="en-US"/>
              </a:p>
            </p:txBody>
          </p:sp>
          <p:sp>
            <p:nvSpPr>
              <p:cNvPr id="335" name="Line 345"/>
              <p:cNvSpPr>
                <a:spLocks noChangeShapeType="1"/>
              </p:cNvSpPr>
              <p:nvPr/>
            </p:nvSpPr>
            <p:spPr bwMode="auto">
              <a:xfrm>
                <a:off x="3347" y="1052"/>
                <a:ext cx="2" cy="1"/>
              </a:xfrm>
              <a:prstGeom prst="line">
                <a:avLst/>
              </a:prstGeom>
              <a:noFill/>
              <a:ln w="9525">
                <a:solidFill>
                  <a:srgbClr val="000000"/>
                </a:solidFill>
                <a:round/>
                <a:headEnd/>
                <a:tailEnd/>
              </a:ln>
            </p:spPr>
            <p:txBody>
              <a:bodyPr/>
              <a:lstStyle/>
              <a:p>
                <a:endParaRPr lang="en-US"/>
              </a:p>
            </p:txBody>
          </p:sp>
          <p:sp>
            <p:nvSpPr>
              <p:cNvPr id="336" name="Line 346"/>
              <p:cNvSpPr>
                <a:spLocks noChangeShapeType="1"/>
              </p:cNvSpPr>
              <p:nvPr/>
            </p:nvSpPr>
            <p:spPr bwMode="auto">
              <a:xfrm>
                <a:off x="3357" y="1052"/>
                <a:ext cx="2" cy="1"/>
              </a:xfrm>
              <a:prstGeom prst="line">
                <a:avLst/>
              </a:prstGeom>
              <a:noFill/>
              <a:ln w="9525">
                <a:solidFill>
                  <a:srgbClr val="000000"/>
                </a:solidFill>
                <a:round/>
                <a:headEnd/>
                <a:tailEnd/>
              </a:ln>
            </p:spPr>
            <p:txBody>
              <a:bodyPr/>
              <a:lstStyle/>
              <a:p>
                <a:endParaRPr lang="en-US"/>
              </a:p>
            </p:txBody>
          </p:sp>
          <p:sp>
            <p:nvSpPr>
              <p:cNvPr id="337" name="Line 347"/>
              <p:cNvSpPr>
                <a:spLocks noChangeShapeType="1"/>
              </p:cNvSpPr>
              <p:nvPr/>
            </p:nvSpPr>
            <p:spPr bwMode="auto">
              <a:xfrm>
                <a:off x="3367" y="1052"/>
                <a:ext cx="2" cy="1"/>
              </a:xfrm>
              <a:prstGeom prst="line">
                <a:avLst/>
              </a:prstGeom>
              <a:noFill/>
              <a:ln w="9525">
                <a:solidFill>
                  <a:srgbClr val="000000"/>
                </a:solidFill>
                <a:round/>
                <a:headEnd/>
                <a:tailEnd/>
              </a:ln>
            </p:spPr>
            <p:txBody>
              <a:bodyPr/>
              <a:lstStyle/>
              <a:p>
                <a:endParaRPr lang="en-US"/>
              </a:p>
            </p:txBody>
          </p:sp>
          <p:sp>
            <p:nvSpPr>
              <p:cNvPr id="338" name="Line 348"/>
              <p:cNvSpPr>
                <a:spLocks noChangeShapeType="1"/>
              </p:cNvSpPr>
              <p:nvPr/>
            </p:nvSpPr>
            <p:spPr bwMode="auto">
              <a:xfrm>
                <a:off x="3377" y="1052"/>
                <a:ext cx="2" cy="1"/>
              </a:xfrm>
              <a:prstGeom prst="line">
                <a:avLst/>
              </a:prstGeom>
              <a:noFill/>
              <a:ln w="9525">
                <a:solidFill>
                  <a:srgbClr val="000000"/>
                </a:solidFill>
                <a:round/>
                <a:headEnd/>
                <a:tailEnd/>
              </a:ln>
            </p:spPr>
            <p:txBody>
              <a:bodyPr/>
              <a:lstStyle/>
              <a:p>
                <a:endParaRPr lang="en-US"/>
              </a:p>
            </p:txBody>
          </p:sp>
          <p:sp>
            <p:nvSpPr>
              <p:cNvPr id="339" name="Line 349"/>
              <p:cNvSpPr>
                <a:spLocks noChangeShapeType="1"/>
              </p:cNvSpPr>
              <p:nvPr/>
            </p:nvSpPr>
            <p:spPr bwMode="auto">
              <a:xfrm>
                <a:off x="3387" y="1052"/>
                <a:ext cx="2" cy="1"/>
              </a:xfrm>
              <a:prstGeom prst="line">
                <a:avLst/>
              </a:prstGeom>
              <a:noFill/>
              <a:ln w="9525">
                <a:solidFill>
                  <a:srgbClr val="000000"/>
                </a:solidFill>
                <a:round/>
                <a:headEnd/>
                <a:tailEnd/>
              </a:ln>
            </p:spPr>
            <p:txBody>
              <a:bodyPr/>
              <a:lstStyle/>
              <a:p>
                <a:endParaRPr lang="en-US"/>
              </a:p>
            </p:txBody>
          </p:sp>
          <p:sp>
            <p:nvSpPr>
              <p:cNvPr id="340" name="Line 350"/>
              <p:cNvSpPr>
                <a:spLocks noChangeShapeType="1"/>
              </p:cNvSpPr>
              <p:nvPr/>
            </p:nvSpPr>
            <p:spPr bwMode="auto">
              <a:xfrm>
                <a:off x="3397" y="1052"/>
                <a:ext cx="2" cy="1"/>
              </a:xfrm>
              <a:prstGeom prst="line">
                <a:avLst/>
              </a:prstGeom>
              <a:noFill/>
              <a:ln w="9525">
                <a:solidFill>
                  <a:srgbClr val="000000"/>
                </a:solidFill>
                <a:round/>
                <a:headEnd/>
                <a:tailEnd/>
              </a:ln>
            </p:spPr>
            <p:txBody>
              <a:bodyPr/>
              <a:lstStyle/>
              <a:p>
                <a:endParaRPr lang="en-US"/>
              </a:p>
            </p:txBody>
          </p:sp>
          <p:sp>
            <p:nvSpPr>
              <p:cNvPr id="341" name="Line 351"/>
              <p:cNvSpPr>
                <a:spLocks noChangeShapeType="1"/>
              </p:cNvSpPr>
              <p:nvPr/>
            </p:nvSpPr>
            <p:spPr bwMode="auto">
              <a:xfrm>
                <a:off x="3406" y="1052"/>
                <a:ext cx="2" cy="1"/>
              </a:xfrm>
              <a:prstGeom prst="line">
                <a:avLst/>
              </a:prstGeom>
              <a:noFill/>
              <a:ln w="9525">
                <a:solidFill>
                  <a:srgbClr val="000000"/>
                </a:solidFill>
                <a:round/>
                <a:headEnd/>
                <a:tailEnd/>
              </a:ln>
            </p:spPr>
            <p:txBody>
              <a:bodyPr/>
              <a:lstStyle/>
              <a:p>
                <a:endParaRPr lang="en-US"/>
              </a:p>
            </p:txBody>
          </p:sp>
          <p:sp>
            <p:nvSpPr>
              <p:cNvPr id="342" name="Line 352"/>
              <p:cNvSpPr>
                <a:spLocks noChangeShapeType="1"/>
              </p:cNvSpPr>
              <p:nvPr/>
            </p:nvSpPr>
            <p:spPr bwMode="auto">
              <a:xfrm>
                <a:off x="3418" y="1052"/>
                <a:ext cx="2" cy="1"/>
              </a:xfrm>
              <a:prstGeom prst="line">
                <a:avLst/>
              </a:prstGeom>
              <a:noFill/>
              <a:ln w="9525">
                <a:solidFill>
                  <a:srgbClr val="000000"/>
                </a:solidFill>
                <a:round/>
                <a:headEnd/>
                <a:tailEnd/>
              </a:ln>
            </p:spPr>
            <p:txBody>
              <a:bodyPr/>
              <a:lstStyle/>
              <a:p>
                <a:endParaRPr lang="en-US"/>
              </a:p>
            </p:txBody>
          </p:sp>
          <p:sp>
            <p:nvSpPr>
              <p:cNvPr id="343" name="Line 353"/>
              <p:cNvSpPr>
                <a:spLocks noChangeShapeType="1"/>
              </p:cNvSpPr>
              <p:nvPr/>
            </p:nvSpPr>
            <p:spPr bwMode="auto">
              <a:xfrm>
                <a:off x="3427" y="1052"/>
                <a:ext cx="2" cy="1"/>
              </a:xfrm>
              <a:prstGeom prst="line">
                <a:avLst/>
              </a:prstGeom>
              <a:noFill/>
              <a:ln w="9525">
                <a:solidFill>
                  <a:srgbClr val="000000"/>
                </a:solidFill>
                <a:round/>
                <a:headEnd/>
                <a:tailEnd/>
              </a:ln>
            </p:spPr>
            <p:txBody>
              <a:bodyPr/>
              <a:lstStyle/>
              <a:p>
                <a:endParaRPr lang="en-US"/>
              </a:p>
            </p:txBody>
          </p:sp>
          <p:sp>
            <p:nvSpPr>
              <p:cNvPr id="344" name="Line 354"/>
              <p:cNvSpPr>
                <a:spLocks noChangeShapeType="1"/>
              </p:cNvSpPr>
              <p:nvPr/>
            </p:nvSpPr>
            <p:spPr bwMode="auto">
              <a:xfrm>
                <a:off x="3437" y="1052"/>
                <a:ext cx="2" cy="1"/>
              </a:xfrm>
              <a:prstGeom prst="line">
                <a:avLst/>
              </a:prstGeom>
              <a:noFill/>
              <a:ln w="9525">
                <a:solidFill>
                  <a:srgbClr val="000000"/>
                </a:solidFill>
                <a:round/>
                <a:headEnd/>
                <a:tailEnd/>
              </a:ln>
            </p:spPr>
            <p:txBody>
              <a:bodyPr/>
              <a:lstStyle/>
              <a:p>
                <a:endParaRPr lang="en-US"/>
              </a:p>
            </p:txBody>
          </p:sp>
          <p:sp>
            <p:nvSpPr>
              <p:cNvPr id="345" name="Line 355"/>
              <p:cNvSpPr>
                <a:spLocks noChangeShapeType="1"/>
              </p:cNvSpPr>
              <p:nvPr/>
            </p:nvSpPr>
            <p:spPr bwMode="auto">
              <a:xfrm>
                <a:off x="3449" y="1052"/>
                <a:ext cx="1" cy="1"/>
              </a:xfrm>
              <a:prstGeom prst="line">
                <a:avLst/>
              </a:prstGeom>
              <a:noFill/>
              <a:ln w="9525">
                <a:solidFill>
                  <a:srgbClr val="000000"/>
                </a:solidFill>
                <a:round/>
                <a:headEnd/>
                <a:tailEnd/>
              </a:ln>
            </p:spPr>
            <p:txBody>
              <a:bodyPr/>
              <a:lstStyle/>
              <a:p>
                <a:endParaRPr lang="en-US"/>
              </a:p>
            </p:txBody>
          </p:sp>
          <p:sp>
            <p:nvSpPr>
              <p:cNvPr id="346" name="Line 356"/>
              <p:cNvSpPr>
                <a:spLocks noChangeShapeType="1"/>
              </p:cNvSpPr>
              <p:nvPr/>
            </p:nvSpPr>
            <p:spPr bwMode="auto">
              <a:xfrm>
                <a:off x="3458" y="1052"/>
                <a:ext cx="2" cy="1"/>
              </a:xfrm>
              <a:prstGeom prst="line">
                <a:avLst/>
              </a:prstGeom>
              <a:noFill/>
              <a:ln w="9525">
                <a:solidFill>
                  <a:srgbClr val="000000"/>
                </a:solidFill>
                <a:round/>
                <a:headEnd/>
                <a:tailEnd/>
              </a:ln>
            </p:spPr>
            <p:txBody>
              <a:bodyPr/>
              <a:lstStyle/>
              <a:p>
                <a:endParaRPr lang="en-US"/>
              </a:p>
            </p:txBody>
          </p:sp>
          <p:sp>
            <p:nvSpPr>
              <p:cNvPr id="347" name="Line 357"/>
              <p:cNvSpPr>
                <a:spLocks noChangeShapeType="1"/>
              </p:cNvSpPr>
              <p:nvPr/>
            </p:nvSpPr>
            <p:spPr bwMode="auto">
              <a:xfrm>
                <a:off x="3467" y="1052"/>
                <a:ext cx="2" cy="1"/>
              </a:xfrm>
              <a:prstGeom prst="line">
                <a:avLst/>
              </a:prstGeom>
              <a:noFill/>
              <a:ln w="9525">
                <a:solidFill>
                  <a:srgbClr val="000000"/>
                </a:solidFill>
                <a:round/>
                <a:headEnd/>
                <a:tailEnd/>
              </a:ln>
            </p:spPr>
            <p:txBody>
              <a:bodyPr/>
              <a:lstStyle/>
              <a:p>
                <a:endParaRPr lang="en-US"/>
              </a:p>
            </p:txBody>
          </p:sp>
          <p:sp>
            <p:nvSpPr>
              <p:cNvPr id="348" name="Line 358"/>
              <p:cNvSpPr>
                <a:spLocks noChangeShapeType="1"/>
              </p:cNvSpPr>
              <p:nvPr/>
            </p:nvSpPr>
            <p:spPr bwMode="auto">
              <a:xfrm>
                <a:off x="3477" y="1052"/>
                <a:ext cx="2" cy="1"/>
              </a:xfrm>
              <a:prstGeom prst="line">
                <a:avLst/>
              </a:prstGeom>
              <a:noFill/>
              <a:ln w="9525">
                <a:solidFill>
                  <a:srgbClr val="000000"/>
                </a:solidFill>
                <a:round/>
                <a:headEnd/>
                <a:tailEnd/>
              </a:ln>
            </p:spPr>
            <p:txBody>
              <a:bodyPr/>
              <a:lstStyle/>
              <a:p>
                <a:endParaRPr lang="en-US"/>
              </a:p>
            </p:txBody>
          </p:sp>
          <p:sp>
            <p:nvSpPr>
              <p:cNvPr id="349" name="Line 359"/>
              <p:cNvSpPr>
                <a:spLocks noChangeShapeType="1"/>
              </p:cNvSpPr>
              <p:nvPr/>
            </p:nvSpPr>
            <p:spPr bwMode="auto">
              <a:xfrm>
                <a:off x="3488" y="1052"/>
                <a:ext cx="1" cy="1"/>
              </a:xfrm>
              <a:prstGeom prst="line">
                <a:avLst/>
              </a:prstGeom>
              <a:noFill/>
              <a:ln w="9525">
                <a:solidFill>
                  <a:srgbClr val="000000"/>
                </a:solidFill>
                <a:round/>
                <a:headEnd/>
                <a:tailEnd/>
              </a:ln>
            </p:spPr>
            <p:txBody>
              <a:bodyPr/>
              <a:lstStyle/>
              <a:p>
                <a:endParaRPr lang="en-US"/>
              </a:p>
            </p:txBody>
          </p:sp>
          <p:sp>
            <p:nvSpPr>
              <p:cNvPr id="350" name="Line 360"/>
              <p:cNvSpPr>
                <a:spLocks noChangeShapeType="1"/>
              </p:cNvSpPr>
              <p:nvPr/>
            </p:nvSpPr>
            <p:spPr bwMode="auto">
              <a:xfrm>
                <a:off x="3498" y="1052"/>
                <a:ext cx="2" cy="1"/>
              </a:xfrm>
              <a:prstGeom prst="line">
                <a:avLst/>
              </a:prstGeom>
              <a:noFill/>
              <a:ln w="9525">
                <a:solidFill>
                  <a:srgbClr val="000000"/>
                </a:solidFill>
                <a:round/>
                <a:headEnd/>
                <a:tailEnd/>
              </a:ln>
            </p:spPr>
            <p:txBody>
              <a:bodyPr/>
              <a:lstStyle/>
              <a:p>
                <a:endParaRPr lang="en-US"/>
              </a:p>
            </p:txBody>
          </p:sp>
          <p:sp>
            <p:nvSpPr>
              <p:cNvPr id="351" name="Line 361"/>
              <p:cNvSpPr>
                <a:spLocks noChangeShapeType="1"/>
              </p:cNvSpPr>
              <p:nvPr/>
            </p:nvSpPr>
            <p:spPr bwMode="auto">
              <a:xfrm>
                <a:off x="3507" y="1052"/>
                <a:ext cx="2" cy="1"/>
              </a:xfrm>
              <a:prstGeom prst="line">
                <a:avLst/>
              </a:prstGeom>
              <a:noFill/>
              <a:ln w="9525">
                <a:solidFill>
                  <a:srgbClr val="000000"/>
                </a:solidFill>
                <a:round/>
                <a:headEnd/>
                <a:tailEnd/>
              </a:ln>
            </p:spPr>
            <p:txBody>
              <a:bodyPr/>
              <a:lstStyle/>
              <a:p>
                <a:endParaRPr lang="en-US"/>
              </a:p>
            </p:txBody>
          </p:sp>
          <p:sp>
            <p:nvSpPr>
              <p:cNvPr id="352" name="Line 362"/>
              <p:cNvSpPr>
                <a:spLocks noChangeShapeType="1"/>
              </p:cNvSpPr>
              <p:nvPr/>
            </p:nvSpPr>
            <p:spPr bwMode="auto">
              <a:xfrm>
                <a:off x="3517" y="1052"/>
                <a:ext cx="2" cy="1"/>
              </a:xfrm>
              <a:prstGeom prst="line">
                <a:avLst/>
              </a:prstGeom>
              <a:noFill/>
              <a:ln w="9525">
                <a:solidFill>
                  <a:srgbClr val="000000"/>
                </a:solidFill>
                <a:round/>
                <a:headEnd/>
                <a:tailEnd/>
              </a:ln>
            </p:spPr>
            <p:txBody>
              <a:bodyPr/>
              <a:lstStyle/>
              <a:p>
                <a:endParaRPr lang="en-US"/>
              </a:p>
            </p:txBody>
          </p:sp>
          <p:sp>
            <p:nvSpPr>
              <p:cNvPr id="353" name="Line 363"/>
              <p:cNvSpPr>
                <a:spLocks noChangeShapeType="1"/>
              </p:cNvSpPr>
              <p:nvPr/>
            </p:nvSpPr>
            <p:spPr bwMode="auto">
              <a:xfrm>
                <a:off x="3529" y="1052"/>
                <a:ext cx="2" cy="1"/>
              </a:xfrm>
              <a:prstGeom prst="line">
                <a:avLst/>
              </a:prstGeom>
              <a:noFill/>
              <a:ln w="9525">
                <a:solidFill>
                  <a:srgbClr val="000000"/>
                </a:solidFill>
                <a:round/>
                <a:headEnd/>
                <a:tailEnd/>
              </a:ln>
            </p:spPr>
            <p:txBody>
              <a:bodyPr/>
              <a:lstStyle/>
              <a:p>
                <a:endParaRPr lang="en-US"/>
              </a:p>
            </p:txBody>
          </p:sp>
          <p:sp>
            <p:nvSpPr>
              <p:cNvPr id="354" name="Line 364"/>
              <p:cNvSpPr>
                <a:spLocks noChangeShapeType="1"/>
              </p:cNvSpPr>
              <p:nvPr/>
            </p:nvSpPr>
            <p:spPr bwMode="auto">
              <a:xfrm>
                <a:off x="3538" y="1052"/>
                <a:ext cx="2" cy="1"/>
              </a:xfrm>
              <a:prstGeom prst="line">
                <a:avLst/>
              </a:prstGeom>
              <a:noFill/>
              <a:ln w="9525">
                <a:solidFill>
                  <a:srgbClr val="000000"/>
                </a:solidFill>
                <a:round/>
                <a:headEnd/>
                <a:tailEnd/>
              </a:ln>
            </p:spPr>
            <p:txBody>
              <a:bodyPr/>
              <a:lstStyle/>
              <a:p>
                <a:endParaRPr lang="en-US"/>
              </a:p>
            </p:txBody>
          </p:sp>
          <p:sp>
            <p:nvSpPr>
              <p:cNvPr id="355" name="Line 365"/>
              <p:cNvSpPr>
                <a:spLocks noChangeShapeType="1"/>
              </p:cNvSpPr>
              <p:nvPr/>
            </p:nvSpPr>
            <p:spPr bwMode="auto">
              <a:xfrm>
                <a:off x="3548" y="1052"/>
                <a:ext cx="2" cy="1"/>
              </a:xfrm>
              <a:prstGeom prst="line">
                <a:avLst/>
              </a:prstGeom>
              <a:noFill/>
              <a:ln w="9525">
                <a:solidFill>
                  <a:srgbClr val="000000"/>
                </a:solidFill>
                <a:round/>
                <a:headEnd/>
                <a:tailEnd/>
              </a:ln>
            </p:spPr>
            <p:txBody>
              <a:bodyPr/>
              <a:lstStyle/>
              <a:p>
                <a:endParaRPr lang="en-US"/>
              </a:p>
            </p:txBody>
          </p:sp>
          <p:sp>
            <p:nvSpPr>
              <p:cNvPr id="356" name="Line 366"/>
              <p:cNvSpPr>
                <a:spLocks noChangeShapeType="1"/>
              </p:cNvSpPr>
              <p:nvPr/>
            </p:nvSpPr>
            <p:spPr bwMode="auto">
              <a:xfrm>
                <a:off x="3558" y="1052"/>
                <a:ext cx="2" cy="1"/>
              </a:xfrm>
              <a:prstGeom prst="line">
                <a:avLst/>
              </a:prstGeom>
              <a:noFill/>
              <a:ln w="9525">
                <a:solidFill>
                  <a:srgbClr val="000000"/>
                </a:solidFill>
                <a:round/>
                <a:headEnd/>
                <a:tailEnd/>
              </a:ln>
            </p:spPr>
            <p:txBody>
              <a:bodyPr/>
              <a:lstStyle/>
              <a:p>
                <a:endParaRPr lang="en-US"/>
              </a:p>
            </p:txBody>
          </p:sp>
          <p:sp>
            <p:nvSpPr>
              <p:cNvPr id="357" name="Line 367"/>
              <p:cNvSpPr>
                <a:spLocks noChangeShapeType="1"/>
              </p:cNvSpPr>
              <p:nvPr/>
            </p:nvSpPr>
            <p:spPr bwMode="auto">
              <a:xfrm>
                <a:off x="3568" y="1052"/>
                <a:ext cx="2" cy="1"/>
              </a:xfrm>
              <a:prstGeom prst="line">
                <a:avLst/>
              </a:prstGeom>
              <a:noFill/>
              <a:ln w="9525">
                <a:solidFill>
                  <a:srgbClr val="000000"/>
                </a:solidFill>
                <a:round/>
                <a:headEnd/>
                <a:tailEnd/>
              </a:ln>
            </p:spPr>
            <p:txBody>
              <a:bodyPr/>
              <a:lstStyle/>
              <a:p>
                <a:endParaRPr lang="en-US"/>
              </a:p>
            </p:txBody>
          </p:sp>
          <p:sp>
            <p:nvSpPr>
              <p:cNvPr id="358" name="Line 368"/>
              <p:cNvSpPr>
                <a:spLocks noChangeShapeType="1"/>
              </p:cNvSpPr>
              <p:nvPr/>
            </p:nvSpPr>
            <p:spPr bwMode="auto">
              <a:xfrm>
                <a:off x="3578" y="1052"/>
                <a:ext cx="2" cy="1"/>
              </a:xfrm>
              <a:prstGeom prst="line">
                <a:avLst/>
              </a:prstGeom>
              <a:noFill/>
              <a:ln w="9525">
                <a:solidFill>
                  <a:srgbClr val="000000"/>
                </a:solidFill>
                <a:round/>
                <a:headEnd/>
                <a:tailEnd/>
              </a:ln>
            </p:spPr>
            <p:txBody>
              <a:bodyPr/>
              <a:lstStyle/>
              <a:p>
                <a:endParaRPr lang="en-US"/>
              </a:p>
            </p:txBody>
          </p:sp>
          <p:sp>
            <p:nvSpPr>
              <p:cNvPr id="359" name="Line 369"/>
              <p:cNvSpPr>
                <a:spLocks noChangeShapeType="1"/>
              </p:cNvSpPr>
              <p:nvPr/>
            </p:nvSpPr>
            <p:spPr bwMode="auto">
              <a:xfrm>
                <a:off x="3588" y="1052"/>
                <a:ext cx="2" cy="1"/>
              </a:xfrm>
              <a:prstGeom prst="line">
                <a:avLst/>
              </a:prstGeom>
              <a:noFill/>
              <a:ln w="9525">
                <a:solidFill>
                  <a:srgbClr val="000000"/>
                </a:solidFill>
                <a:round/>
                <a:headEnd/>
                <a:tailEnd/>
              </a:ln>
            </p:spPr>
            <p:txBody>
              <a:bodyPr/>
              <a:lstStyle/>
              <a:p>
                <a:endParaRPr lang="en-US"/>
              </a:p>
            </p:txBody>
          </p:sp>
          <p:sp>
            <p:nvSpPr>
              <p:cNvPr id="360" name="Line 370"/>
              <p:cNvSpPr>
                <a:spLocks noChangeShapeType="1"/>
              </p:cNvSpPr>
              <p:nvPr/>
            </p:nvSpPr>
            <p:spPr bwMode="auto">
              <a:xfrm>
                <a:off x="3597" y="1052"/>
                <a:ext cx="2" cy="1"/>
              </a:xfrm>
              <a:prstGeom prst="line">
                <a:avLst/>
              </a:prstGeom>
              <a:noFill/>
              <a:ln w="9525">
                <a:solidFill>
                  <a:srgbClr val="000000"/>
                </a:solidFill>
                <a:round/>
                <a:headEnd/>
                <a:tailEnd/>
              </a:ln>
            </p:spPr>
            <p:txBody>
              <a:bodyPr/>
              <a:lstStyle/>
              <a:p>
                <a:endParaRPr lang="en-US"/>
              </a:p>
            </p:txBody>
          </p:sp>
          <p:sp>
            <p:nvSpPr>
              <p:cNvPr id="361" name="Line 371"/>
              <p:cNvSpPr>
                <a:spLocks noChangeShapeType="1"/>
              </p:cNvSpPr>
              <p:nvPr/>
            </p:nvSpPr>
            <p:spPr bwMode="auto">
              <a:xfrm>
                <a:off x="3609" y="1052"/>
                <a:ext cx="2" cy="1"/>
              </a:xfrm>
              <a:prstGeom prst="line">
                <a:avLst/>
              </a:prstGeom>
              <a:noFill/>
              <a:ln w="9525">
                <a:solidFill>
                  <a:srgbClr val="000000"/>
                </a:solidFill>
                <a:round/>
                <a:headEnd/>
                <a:tailEnd/>
              </a:ln>
            </p:spPr>
            <p:txBody>
              <a:bodyPr/>
              <a:lstStyle/>
              <a:p>
                <a:endParaRPr lang="en-US"/>
              </a:p>
            </p:txBody>
          </p:sp>
          <p:sp>
            <p:nvSpPr>
              <p:cNvPr id="362" name="Line 372"/>
              <p:cNvSpPr>
                <a:spLocks noChangeShapeType="1"/>
              </p:cNvSpPr>
              <p:nvPr/>
            </p:nvSpPr>
            <p:spPr bwMode="auto">
              <a:xfrm>
                <a:off x="3618" y="1052"/>
                <a:ext cx="2" cy="1"/>
              </a:xfrm>
              <a:prstGeom prst="line">
                <a:avLst/>
              </a:prstGeom>
              <a:noFill/>
              <a:ln w="9525">
                <a:solidFill>
                  <a:srgbClr val="000000"/>
                </a:solidFill>
                <a:round/>
                <a:headEnd/>
                <a:tailEnd/>
              </a:ln>
            </p:spPr>
            <p:txBody>
              <a:bodyPr/>
              <a:lstStyle/>
              <a:p>
                <a:endParaRPr lang="en-US"/>
              </a:p>
            </p:txBody>
          </p:sp>
          <p:sp>
            <p:nvSpPr>
              <p:cNvPr id="363" name="Line 373"/>
              <p:cNvSpPr>
                <a:spLocks noChangeShapeType="1"/>
              </p:cNvSpPr>
              <p:nvPr/>
            </p:nvSpPr>
            <p:spPr bwMode="auto">
              <a:xfrm>
                <a:off x="3628" y="1052"/>
                <a:ext cx="2" cy="1"/>
              </a:xfrm>
              <a:prstGeom prst="line">
                <a:avLst/>
              </a:prstGeom>
              <a:noFill/>
              <a:ln w="9525">
                <a:solidFill>
                  <a:srgbClr val="000000"/>
                </a:solidFill>
                <a:round/>
                <a:headEnd/>
                <a:tailEnd/>
              </a:ln>
            </p:spPr>
            <p:txBody>
              <a:bodyPr/>
              <a:lstStyle/>
              <a:p>
                <a:endParaRPr lang="en-US"/>
              </a:p>
            </p:txBody>
          </p:sp>
          <p:sp>
            <p:nvSpPr>
              <p:cNvPr id="364" name="Line 374"/>
              <p:cNvSpPr>
                <a:spLocks noChangeShapeType="1"/>
              </p:cNvSpPr>
              <p:nvPr/>
            </p:nvSpPr>
            <p:spPr bwMode="auto">
              <a:xfrm>
                <a:off x="3637" y="1052"/>
                <a:ext cx="2" cy="1"/>
              </a:xfrm>
              <a:prstGeom prst="line">
                <a:avLst/>
              </a:prstGeom>
              <a:noFill/>
              <a:ln w="9525">
                <a:solidFill>
                  <a:srgbClr val="000000"/>
                </a:solidFill>
                <a:round/>
                <a:headEnd/>
                <a:tailEnd/>
              </a:ln>
            </p:spPr>
            <p:txBody>
              <a:bodyPr/>
              <a:lstStyle/>
              <a:p>
                <a:endParaRPr lang="en-US"/>
              </a:p>
            </p:txBody>
          </p:sp>
          <p:sp>
            <p:nvSpPr>
              <p:cNvPr id="365" name="Line 375"/>
              <p:cNvSpPr>
                <a:spLocks noChangeShapeType="1"/>
              </p:cNvSpPr>
              <p:nvPr/>
            </p:nvSpPr>
            <p:spPr bwMode="auto">
              <a:xfrm>
                <a:off x="3649" y="1052"/>
                <a:ext cx="2" cy="1"/>
              </a:xfrm>
              <a:prstGeom prst="line">
                <a:avLst/>
              </a:prstGeom>
              <a:noFill/>
              <a:ln w="9525">
                <a:solidFill>
                  <a:srgbClr val="000000"/>
                </a:solidFill>
                <a:round/>
                <a:headEnd/>
                <a:tailEnd/>
              </a:ln>
            </p:spPr>
            <p:txBody>
              <a:bodyPr/>
              <a:lstStyle/>
              <a:p>
                <a:endParaRPr lang="en-US"/>
              </a:p>
            </p:txBody>
          </p:sp>
          <p:sp>
            <p:nvSpPr>
              <p:cNvPr id="366" name="Line 376"/>
              <p:cNvSpPr>
                <a:spLocks noChangeShapeType="1"/>
              </p:cNvSpPr>
              <p:nvPr/>
            </p:nvSpPr>
            <p:spPr bwMode="auto">
              <a:xfrm>
                <a:off x="3659" y="1052"/>
                <a:ext cx="2" cy="1"/>
              </a:xfrm>
              <a:prstGeom prst="line">
                <a:avLst/>
              </a:prstGeom>
              <a:noFill/>
              <a:ln w="9525">
                <a:solidFill>
                  <a:srgbClr val="000000"/>
                </a:solidFill>
                <a:round/>
                <a:headEnd/>
                <a:tailEnd/>
              </a:ln>
            </p:spPr>
            <p:txBody>
              <a:bodyPr/>
              <a:lstStyle/>
              <a:p>
                <a:endParaRPr lang="en-US"/>
              </a:p>
            </p:txBody>
          </p:sp>
          <p:sp>
            <p:nvSpPr>
              <p:cNvPr id="367" name="Line 377"/>
              <p:cNvSpPr>
                <a:spLocks noChangeShapeType="1"/>
              </p:cNvSpPr>
              <p:nvPr/>
            </p:nvSpPr>
            <p:spPr bwMode="auto">
              <a:xfrm>
                <a:off x="3667" y="1052"/>
                <a:ext cx="2" cy="1"/>
              </a:xfrm>
              <a:prstGeom prst="line">
                <a:avLst/>
              </a:prstGeom>
              <a:noFill/>
              <a:ln w="9525">
                <a:solidFill>
                  <a:srgbClr val="000000"/>
                </a:solidFill>
                <a:round/>
                <a:headEnd/>
                <a:tailEnd/>
              </a:ln>
            </p:spPr>
            <p:txBody>
              <a:bodyPr/>
              <a:lstStyle/>
              <a:p>
                <a:endParaRPr lang="en-US"/>
              </a:p>
            </p:txBody>
          </p:sp>
          <p:sp>
            <p:nvSpPr>
              <p:cNvPr id="368" name="Line 378"/>
              <p:cNvSpPr>
                <a:spLocks noChangeShapeType="1"/>
              </p:cNvSpPr>
              <p:nvPr/>
            </p:nvSpPr>
            <p:spPr bwMode="auto">
              <a:xfrm>
                <a:off x="3679" y="1052"/>
                <a:ext cx="1" cy="1"/>
              </a:xfrm>
              <a:prstGeom prst="line">
                <a:avLst/>
              </a:prstGeom>
              <a:noFill/>
              <a:ln w="9525">
                <a:solidFill>
                  <a:srgbClr val="000000"/>
                </a:solidFill>
                <a:round/>
                <a:headEnd/>
                <a:tailEnd/>
              </a:ln>
            </p:spPr>
            <p:txBody>
              <a:bodyPr/>
              <a:lstStyle/>
              <a:p>
                <a:endParaRPr lang="en-US"/>
              </a:p>
            </p:txBody>
          </p:sp>
          <p:sp>
            <p:nvSpPr>
              <p:cNvPr id="369" name="Line 379"/>
              <p:cNvSpPr>
                <a:spLocks noChangeShapeType="1"/>
              </p:cNvSpPr>
              <p:nvPr/>
            </p:nvSpPr>
            <p:spPr bwMode="auto">
              <a:xfrm>
                <a:off x="3689" y="1052"/>
                <a:ext cx="2" cy="1"/>
              </a:xfrm>
              <a:prstGeom prst="line">
                <a:avLst/>
              </a:prstGeom>
              <a:noFill/>
              <a:ln w="9525">
                <a:solidFill>
                  <a:srgbClr val="000000"/>
                </a:solidFill>
                <a:round/>
                <a:headEnd/>
                <a:tailEnd/>
              </a:ln>
            </p:spPr>
            <p:txBody>
              <a:bodyPr/>
              <a:lstStyle/>
              <a:p>
                <a:endParaRPr lang="en-US"/>
              </a:p>
            </p:txBody>
          </p:sp>
          <p:sp>
            <p:nvSpPr>
              <p:cNvPr id="370" name="Line 380"/>
              <p:cNvSpPr>
                <a:spLocks noChangeShapeType="1"/>
              </p:cNvSpPr>
              <p:nvPr/>
            </p:nvSpPr>
            <p:spPr bwMode="auto">
              <a:xfrm>
                <a:off x="3698" y="1052"/>
                <a:ext cx="2" cy="1"/>
              </a:xfrm>
              <a:prstGeom prst="line">
                <a:avLst/>
              </a:prstGeom>
              <a:noFill/>
              <a:ln w="9525">
                <a:solidFill>
                  <a:srgbClr val="000000"/>
                </a:solidFill>
                <a:round/>
                <a:headEnd/>
                <a:tailEnd/>
              </a:ln>
            </p:spPr>
            <p:txBody>
              <a:bodyPr/>
              <a:lstStyle/>
              <a:p>
                <a:endParaRPr lang="en-US"/>
              </a:p>
            </p:txBody>
          </p:sp>
          <p:sp>
            <p:nvSpPr>
              <p:cNvPr id="371" name="Line 381"/>
              <p:cNvSpPr>
                <a:spLocks noChangeShapeType="1"/>
              </p:cNvSpPr>
              <p:nvPr/>
            </p:nvSpPr>
            <p:spPr bwMode="auto">
              <a:xfrm>
                <a:off x="3708" y="1052"/>
                <a:ext cx="2" cy="1"/>
              </a:xfrm>
              <a:prstGeom prst="line">
                <a:avLst/>
              </a:prstGeom>
              <a:noFill/>
              <a:ln w="9525">
                <a:solidFill>
                  <a:srgbClr val="000000"/>
                </a:solidFill>
                <a:round/>
                <a:headEnd/>
                <a:tailEnd/>
              </a:ln>
            </p:spPr>
            <p:txBody>
              <a:bodyPr/>
              <a:lstStyle/>
              <a:p>
                <a:endParaRPr lang="en-US"/>
              </a:p>
            </p:txBody>
          </p:sp>
          <p:sp>
            <p:nvSpPr>
              <p:cNvPr id="372" name="Line 382"/>
              <p:cNvSpPr>
                <a:spLocks noChangeShapeType="1"/>
              </p:cNvSpPr>
              <p:nvPr/>
            </p:nvSpPr>
            <p:spPr bwMode="auto">
              <a:xfrm>
                <a:off x="3720" y="1052"/>
                <a:ext cx="1" cy="1"/>
              </a:xfrm>
              <a:prstGeom prst="line">
                <a:avLst/>
              </a:prstGeom>
              <a:noFill/>
              <a:ln w="9525">
                <a:solidFill>
                  <a:srgbClr val="000000"/>
                </a:solidFill>
                <a:round/>
                <a:headEnd/>
                <a:tailEnd/>
              </a:ln>
            </p:spPr>
            <p:txBody>
              <a:bodyPr/>
              <a:lstStyle/>
              <a:p>
                <a:endParaRPr lang="en-US"/>
              </a:p>
            </p:txBody>
          </p:sp>
          <p:sp>
            <p:nvSpPr>
              <p:cNvPr id="373" name="Line 383"/>
              <p:cNvSpPr>
                <a:spLocks noChangeShapeType="1"/>
              </p:cNvSpPr>
              <p:nvPr/>
            </p:nvSpPr>
            <p:spPr bwMode="auto">
              <a:xfrm>
                <a:off x="3729" y="1052"/>
                <a:ext cx="2" cy="1"/>
              </a:xfrm>
              <a:prstGeom prst="line">
                <a:avLst/>
              </a:prstGeom>
              <a:noFill/>
              <a:ln w="9525">
                <a:solidFill>
                  <a:srgbClr val="000000"/>
                </a:solidFill>
                <a:round/>
                <a:headEnd/>
                <a:tailEnd/>
              </a:ln>
            </p:spPr>
            <p:txBody>
              <a:bodyPr/>
              <a:lstStyle/>
              <a:p>
                <a:endParaRPr lang="en-US"/>
              </a:p>
            </p:txBody>
          </p:sp>
          <p:sp>
            <p:nvSpPr>
              <p:cNvPr id="374" name="Line 384"/>
              <p:cNvSpPr>
                <a:spLocks noChangeShapeType="1"/>
              </p:cNvSpPr>
              <p:nvPr/>
            </p:nvSpPr>
            <p:spPr bwMode="auto">
              <a:xfrm>
                <a:off x="3739" y="1052"/>
                <a:ext cx="2" cy="1"/>
              </a:xfrm>
              <a:prstGeom prst="line">
                <a:avLst/>
              </a:prstGeom>
              <a:noFill/>
              <a:ln w="9525">
                <a:solidFill>
                  <a:srgbClr val="000000"/>
                </a:solidFill>
                <a:round/>
                <a:headEnd/>
                <a:tailEnd/>
              </a:ln>
            </p:spPr>
            <p:txBody>
              <a:bodyPr/>
              <a:lstStyle/>
              <a:p>
                <a:endParaRPr lang="en-US"/>
              </a:p>
            </p:txBody>
          </p:sp>
          <p:sp>
            <p:nvSpPr>
              <p:cNvPr id="375" name="Line 385"/>
              <p:cNvSpPr>
                <a:spLocks noChangeShapeType="1"/>
              </p:cNvSpPr>
              <p:nvPr/>
            </p:nvSpPr>
            <p:spPr bwMode="auto">
              <a:xfrm>
                <a:off x="3748" y="1052"/>
                <a:ext cx="2" cy="1"/>
              </a:xfrm>
              <a:prstGeom prst="line">
                <a:avLst/>
              </a:prstGeom>
              <a:noFill/>
              <a:ln w="9525">
                <a:solidFill>
                  <a:srgbClr val="000000"/>
                </a:solidFill>
                <a:round/>
                <a:headEnd/>
                <a:tailEnd/>
              </a:ln>
            </p:spPr>
            <p:txBody>
              <a:bodyPr/>
              <a:lstStyle/>
              <a:p>
                <a:endParaRPr lang="en-US"/>
              </a:p>
            </p:txBody>
          </p:sp>
          <p:sp>
            <p:nvSpPr>
              <p:cNvPr id="376" name="Line 386"/>
              <p:cNvSpPr>
                <a:spLocks noChangeShapeType="1"/>
              </p:cNvSpPr>
              <p:nvPr/>
            </p:nvSpPr>
            <p:spPr bwMode="auto">
              <a:xfrm>
                <a:off x="3760" y="1052"/>
                <a:ext cx="1" cy="1"/>
              </a:xfrm>
              <a:prstGeom prst="line">
                <a:avLst/>
              </a:prstGeom>
              <a:noFill/>
              <a:ln w="9525">
                <a:solidFill>
                  <a:srgbClr val="000000"/>
                </a:solidFill>
                <a:round/>
                <a:headEnd/>
                <a:tailEnd/>
              </a:ln>
            </p:spPr>
            <p:txBody>
              <a:bodyPr/>
              <a:lstStyle/>
              <a:p>
                <a:endParaRPr lang="en-US"/>
              </a:p>
            </p:txBody>
          </p:sp>
          <p:sp>
            <p:nvSpPr>
              <p:cNvPr id="377" name="Line 387"/>
              <p:cNvSpPr>
                <a:spLocks noChangeShapeType="1"/>
              </p:cNvSpPr>
              <p:nvPr/>
            </p:nvSpPr>
            <p:spPr bwMode="auto">
              <a:xfrm>
                <a:off x="3769" y="1052"/>
                <a:ext cx="2" cy="1"/>
              </a:xfrm>
              <a:prstGeom prst="line">
                <a:avLst/>
              </a:prstGeom>
              <a:noFill/>
              <a:ln w="9525">
                <a:solidFill>
                  <a:srgbClr val="000000"/>
                </a:solidFill>
                <a:round/>
                <a:headEnd/>
                <a:tailEnd/>
              </a:ln>
            </p:spPr>
            <p:txBody>
              <a:bodyPr/>
              <a:lstStyle/>
              <a:p>
                <a:endParaRPr lang="en-US"/>
              </a:p>
            </p:txBody>
          </p:sp>
          <p:sp>
            <p:nvSpPr>
              <p:cNvPr id="378" name="Line 388"/>
              <p:cNvSpPr>
                <a:spLocks noChangeShapeType="1"/>
              </p:cNvSpPr>
              <p:nvPr/>
            </p:nvSpPr>
            <p:spPr bwMode="auto">
              <a:xfrm>
                <a:off x="3778" y="1052"/>
                <a:ext cx="2" cy="1"/>
              </a:xfrm>
              <a:prstGeom prst="line">
                <a:avLst/>
              </a:prstGeom>
              <a:noFill/>
              <a:ln w="9525">
                <a:solidFill>
                  <a:srgbClr val="000000"/>
                </a:solidFill>
                <a:round/>
                <a:headEnd/>
                <a:tailEnd/>
              </a:ln>
            </p:spPr>
            <p:txBody>
              <a:bodyPr/>
              <a:lstStyle/>
              <a:p>
                <a:endParaRPr lang="en-US"/>
              </a:p>
            </p:txBody>
          </p:sp>
          <p:sp>
            <p:nvSpPr>
              <p:cNvPr id="379" name="Line 389"/>
              <p:cNvSpPr>
                <a:spLocks noChangeShapeType="1"/>
              </p:cNvSpPr>
              <p:nvPr/>
            </p:nvSpPr>
            <p:spPr bwMode="auto">
              <a:xfrm>
                <a:off x="3788" y="1052"/>
                <a:ext cx="2" cy="1"/>
              </a:xfrm>
              <a:prstGeom prst="line">
                <a:avLst/>
              </a:prstGeom>
              <a:noFill/>
              <a:ln w="9525">
                <a:solidFill>
                  <a:srgbClr val="000000"/>
                </a:solidFill>
                <a:round/>
                <a:headEnd/>
                <a:tailEnd/>
              </a:ln>
            </p:spPr>
            <p:txBody>
              <a:bodyPr/>
              <a:lstStyle/>
              <a:p>
                <a:endParaRPr lang="en-US"/>
              </a:p>
            </p:txBody>
          </p:sp>
          <p:sp>
            <p:nvSpPr>
              <p:cNvPr id="380" name="Line 390"/>
              <p:cNvSpPr>
                <a:spLocks noChangeShapeType="1"/>
              </p:cNvSpPr>
              <p:nvPr/>
            </p:nvSpPr>
            <p:spPr bwMode="auto">
              <a:xfrm>
                <a:off x="3800" y="1052"/>
                <a:ext cx="2" cy="1"/>
              </a:xfrm>
              <a:prstGeom prst="line">
                <a:avLst/>
              </a:prstGeom>
              <a:noFill/>
              <a:ln w="9525">
                <a:solidFill>
                  <a:srgbClr val="000000"/>
                </a:solidFill>
                <a:round/>
                <a:headEnd/>
                <a:tailEnd/>
              </a:ln>
            </p:spPr>
            <p:txBody>
              <a:bodyPr/>
              <a:lstStyle/>
              <a:p>
                <a:endParaRPr lang="en-US"/>
              </a:p>
            </p:txBody>
          </p:sp>
          <p:sp>
            <p:nvSpPr>
              <p:cNvPr id="381" name="Line 391"/>
              <p:cNvSpPr>
                <a:spLocks noChangeShapeType="1"/>
              </p:cNvSpPr>
              <p:nvPr/>
            </p:nvSpPr>
            <p:spPr bwMode="auto">
              <a:xfrm>
                <a:off x="3809" y="1052"/>
                <a:ext cx="2" cy="1"/>
              </a:xfrm>
              <a:prstGeom prst="line">
                <a:avLst/>
              </a:prstGeom>
              <a:noFill/>
              <a:ln w="9525">
                <a:solidFill>
                  <a:srgbClr val="000000"/>
                </a:solidFill>
                <a:round/>
                <a:headEnd/>
                <a:tailEnd/>
              </a:ln>
            </p:spPr>
            <p:txBody>
              <a:bodyPr/>
              <a:lstStyle/>
              <a:p>
                <a:endParaRPr lang="en-US"/>
              </a:p>
            </p:txBody>
          </p:sp>
          <p:sp>
            <p:nvSpPr>
              <p:cNvPr id="382" name="Line 392"/>
              <p:cNvSpPr>
                <a:spLocks noChangeShapeType="1"/>
              </p:cNvSpPr>
              <p:nvPr/>
            </p:nvSpPr>
            <p:spPr bwMode="auto">
              <a:xfrm>
                <a:off x="3819" y="1052"/>
                <a:ext cx="2" cy="1"/>
              </a:xfrm>
              <a:prstGeom prst="line">
                <a:avLst/>
              </a:prstGeom>
              <a:noFill/>
              <a:ln w="9525">
                <a:solidFill>
                  <a:srgbClr val="000000"/>
                </a:solidFill>
                <a:round/>
                <a:headEnd/>
                <a:tailEnd/>
              </a:ln>
            </p:spPr>
            <p:txBody>
              <a:bodyPr/>
              <a:lstStyle/>
              <a:p>
                <a:endParaRPr lang="en-US"/>
              </a:p>
            </p:txBody>
          </p:sp>
          <p:sp>
            <p:nvSpPr>
              <p:cNvPr id="383" name="Line 393"/>
              <p:cNvSpPr>
                <a:spLocks noChangeShapeType="1"/>
              </p:cNvSpPr>
              <p:nvPr/>
            </p:nvSpPr>
            <p:spPr bwMode="auto">
              <a:xfrm>
                <a:off x="3828" y="1052"/>
                <a:ext cx="2" cy="1"/>
              </a:xfrm>
              <a:prstGeom prst="line">
                <a:avLst/>
              </a:prstGeom>
              <a:noFill/>
              <a:ln w="9525">
                <a:solidFill>
                  <a:srgbClr val="000000"/>
                </a:solidFill>
                <a:round/>
                <a:headEnd/>
                <a:tailEnd/>
              </a:ln>
            </p:spPr>
            <p:txBody>
              <a:bodyPr/>
              <a:lstStyle/>
              <a:p>
                <a:endParaRPr lang="en-US"/>
              </a:p>
            </p:txBody>
          </p:sp>
          <p:sp>
            <p:nvSpPr>
              <p:cNvPr id="384" name="Line 394"/>
              <p:cNvSpPr>
                <a:spLocks noChangeShapeType="1"/>
              </p:cNvSpPr>
              <p:nvPr/>
            </p:nvSpPr>
            <p:spPr bwMode="auto">
              <a:xfrm>
                <a:off x="3840" y="1052"/>
                <a:ext cx="2" cy="1"/>
              </a:xfrm>
              <a:prstGeom prst="line">
                <a:avLst/>
              </a:prstGeom>
              <a:noFill/>
              <a:ln w="9525">
                <a:solidFill>
                  <a:srgbClr val="000000"/>
                </a:solidFill>
                <a:round/>
                <a:headEnd/>
                <a:tailEnd/>
              </a:ln>
            </p:spPr>
            <p:txBody>
              <a:bodyPr/>
              <a:lstStyle/>
              <a:p>
                <a:endParaRPr lang="en-US"/>
              </a:p>
            </p:txBody>
          </p:sp>
          <p:sp>
            <p:nvSpPr>
              <p:cNvPr id="385" name="Line 395"/>
              <p:cNvSpPr>
                <a:spLocks noChangeShapeType="1"/>
              </p:cNvSpPr>
              <p:nvPr/>
            </p:nvSpPr>
            <p:spPr bwMode="auto">
              <a:xfrm>
                <a:off x="3849" y="1052"/>
                <a:ext cx="2" cy="1"/>
              </a:xfrm>
              <a:prstGeom prst="line">
                <a:avLst/>
              </a:prstGeom>
              <a:noFill/>
              <a:ln w="9525">
                <a:solidFill>
                  <a:srgbClr val="000000"/>
                </a:solidFill>
                <a:round/>
                <a:headEnd/>
                <a:tailEnd/>
              </a:ln>
            </p:spPr>
            <p:txBody>
              <a:bodyPr/>
              <a:lstStyle/>
              <a:p>
                <a:endParaRPr lang="en-US"/>
              </a:p>
            </p:txBody>
          </p:sp>
          <p:sp>
            <p:nvSpPr>
              <p:cNvPr id="386" name="Line 396"/>
              <p:cNvSpPr>
                <a:spLocks noChangeShapeType="1"/>
              </p:cNvSpPr>
              <p:nvPr/>
            </p:nvSpPr>
            <p:spPr bwMode="auto">
              <a:xfrm>
                <a:off x="3859" y="1052"/>
                <a:ext cx="2" cy="1"/>
              </a:xfrm>
              <a:prstGeom prst="line">
                <a:avLst/>
              </a:prstGeom>
              <a:noFill/>
              <a:ln w="9525">
                <a:solidFill>
                  <a:srgbClr val="000000"/>
                </a:solidFill>
                <a:round/>
                <a:headEnd/>
                <a:tailEnd/>
              </a:ln>
            </p:spPr>
            <p:txBody>
              <a:bodyPr/>
              <a:lstStyle/>
              <a:p>
                <a:endParaRPr lang="en-US"/>
              </a:p>
            </p:txBody>
          </p:sp>
          <p:sp>
            <p:nvSpPr>
              <p:cNvPr id="387" name="Line 397"/>
              <p:cNvSpPr>
                <a:spLocks noChangeShapeType="1"/>
              </p:cNvSpPr>
              <p:nvPr/>
            </p:nvSpPr>
            <p:spPr bwMode="auto">
              <a:xfrm>
                <a:off x="3868" y="1052"/>
                <a:ext cx="2" cy="1"/>
              </a:xfrm>
              <a:prstGeom prst="line">
                <a:avLst/>
              </a:prstGeom>
              <a:noFill/>
              <a:ln w="9525">
                <a:solidFill>
                  <a:srgbClr val="000000"/>
                </a:solidFill>
                <a:round/>
                <a:headEnd/>
                <a:tailEnd/>
              </a:ln>
            </p:spPr>
            <p:txBody>
              <a:bodyPr/>
              <a:lstStyle/>
              <a:p>
                <a:endParaRPr lang="en-US"/>
              </a:p>
            </p:txBody>
          </p:sp>
          <p:sp>
            <p:nvSpPr>
              <p:cNvPr id="388" name="Line 398"/>
              <p:cNvSpPr>
                <a:spLocks noChangeShapeType="1"/>
              </p:cNvSpPr>
              <p:nvPr/>
            </p:nvSpPr>
            <p:spPr bwMode="auto">
              <a:xfrm>
                <a:off x="3879" y="1052"/>
                <a:ext cx="2" cy="1"/>
              </a:xfrm>
              <a:prstGeom prst="line">
                <a:avLst/>
              </a:prstGeom>
              <a:noFill/>
              <a:ln w="9525">
                <a:solidFill>
                  <a:srgbClr val="000000"/>
                </a:solidFill>
                <a:round/>
                <a:headEnd/>
                <a:tailEnd/>
              </a:ln>
            </p:spPr>
            <p:txBody>
              <a:bodyPr/>
              <a:lstStyle/>
              <a:p>
                <a:endParaRPr lang="en-US"/>
              </a:p>
            </p:txBody>
          </p:sp>
          <p:sp>
            <p:nvSpPr>
              <p:cNvPr id="389" name="Line 399"/>
              <p:cNvSpPr>
                <a:spLocks noChangeShapeType="1"/>
              </p:cNvSpPr>
              <p:nvPr/>
            </p:nvSpPr>
            <p:spPr bwMode="auto">
              <a:xfrm>
                <a:off x="3889" y="1052"/>
                <a:ext cx="2" cy="1"/>
              </a:xfrm>
              <a:prstGeom prst="line">
                <a:avLst/>
              </a:prstGeom>
              <a:noFill/>
              <a:ln w="9525">
                <a:solidFill>
                  <a:srgbClr val="000000"/>
                </a:solidFill>
                <a:round/>
                <a:headEnd/>
                <a:tailEnd/>
              </a:ln>
            </p:spPr>
            <p:txBody>
              <a:bodyPr/>
              <a:lstStyle/>
              <a:p>
                <a:endParaRPr lang="en-US"/>
              </a:p>
            </p:txBody>
          </p:sp>
          <p:sp>
            <p:nvSpPr>
              <p:cNvPr id="390" name="Line 400"/>
              <p:cNvSpPr>
                <a:spLocks noChangeShapeType="1"/>
              </p:cNvSpPr>
              <p:nvPr/>
            </p:nvSpPr>
            <p:spPr bwMode="auto">
              <a:xfrm>
                <a:off x="3899" y="1052"/>
                <a:ext cx="2" cy="1"/>
              </a:xfrm>
              <a:prstGeom prst="line">
                <a:avLst/>
              </a:prstGeom>
              <a:noFill/>
              <a:ln w="9525">
                <a:solidFill>
                  <a:srgbClr val="000000"/>
                </a:solidFill>
                <a:round/>
                <a:headEnd/>
                <a:tailEnd/>
              </a:ln>
            </p:spPr>
            <p:txBody>
              <a:bodyPr/>
              <a:lstStyle/>
              <a:p>
                <a:endParaRPr lang="en-US"/>
              </a:p>
            </p:txBody>
          </p:sp>
          <p:sp>
            <p:nvSpPr>
              <p:cNvPr id="391" name="Line 401"/>
              <p:cNvSpPr>
                <a:spLocks noChangeShapeType="1"/>
              </p:cNvSpPr>
              <p:nvPr/>
            </p:nvSpPr>
            <p:spPr bwMode="auto">
              <a:xfrm>
                <a:off x="3910" y="1052"/>
                <a:ext cx="1" cy="1"/>
              </a:xfrm>
              <a:prstGeom prst="line">
                <a:avLst/>
              </a:prstGeom>
              <a:noFill/>
              <a:ln w="9525">
                <a:solidFill>
                  <a:srgbClr val="000000"/>
                </a:solidFill>
                <a:round/>
                <a:headEnd/>
                <a:tailEnd/>
              </a:ln>
            </p:spPr>
            <p:txBody>
              <a:bodyPr/>
              <a:lstStyle/>
              <a:p>
                <a:endParaRPr lang="en-US"/>
              </a:p>
            </p:txBody>
          </p:sp>
          <p:sp>
            <p:nvSpPr>
              <p:cNvPr id="392" name="Line 402"/>
              <p:cNvSpPr>
                <a:spLocks noChangeShapeType="1"/>
              </p:cNvSpPr>
              <p:nvPr/>
            </p:nvSpPr>
            <p:spPr bwMode="auto">
              <a:xfrm>
                <a:off x="3920" y="1052"/>
                <a:ext cx="2" cy="1"/>
              </a:xfrm>
              <a:prstGeom prst="line">
                <a:avLst/>
              </a:prstGeom>
              <a:noFill/>
              <a:ln w="9525">
                <a:solidFill>
                  <a:srgbClr val="000000"/>
                </a:solidFill>
                <a:round/>
                <a:headEnd/>
                <a:tailEnd/>
              </a:ln>
            </p:spPr>
            <p:txBody>
              <a:bodyPr/>
              <a:lstStyle/>
              <a:p>
                <a:endParaRPr lang="en-US"/>
              </a:p>
            </p:txBody>
          </p:sp>
          <p:sp>
            <p:nvSpPr>
              <p:cNvPr id="393" name="Line 403"/>
              <p:cNvSpPr>
                <a:spLocks noChangeShapeType="1"/>
              </p:cNvSpPr>
              <p:nvPr/>
            </p:nvSpPr>
            <p:spPr bwMode="auto">
              <a:xfrm>
                <a:off x="3929" y="1052"/>
                <a:ext cx="2" cy="1"/>
              </a:xfrm>
              <a:prstGeom prst="line">
                <a:avLst/>
              </a:prstGeom>
              <a:noFill/>
              <a:ln w="9525">
                <a:solidFill>
                  <a:srgbClr val="000000"/>
                </a:solidFill>
                <a:round/>
                <a:headEnd/>
                <a:tailEnd/>
              </a:ln>
            </p:spPr>
            <p:txBody>
              <a:bodyPr/>
              <a:lstStyle/>
              <a:p>
                <a:endParaRPr lang="en-US"/>
              </a:p>
            </p:txBody>
          </p:sp>
          <p:sp>
            <p:nvSpPr>
              <p:cNvPr id="394" name="Line 404"/>
              <p:cNvSpPr>
                <a:spLocks noChangeShapeType="1"/>
              </p:cNvSpPr>
              <p:nvPr/>
            </p:nvSpPr>
            <p:spPr bwMode="auto">
              <a:xfrm>
                <a:off x="3939" y="1052"/>
                <a:ext cx="2" cy="1"/>
              </a:xfrm>
              <a:prstGeom prst="line">
                <a:avLst/>
              </a:prstGeom>
              <a:noFill/>
              <a:ln w="9525">
                <a:solidFill>
                  <a:srgbClr val="000000"/>
                </a:solidFill>
                <a:round/>
                <a:headEnd/>
                <a:tailEnd/>
              </a:ln>
            </p:spPr>
            <p:txBody>
              <a:bodyPr/>
              <a:lstStyle/>
              <a:p>
                <a:endParaRPr lang="en-US"/>
              </a:p>
            </p:txBody>
          </p:sp>
          <p:sp>
            <p:nvSpPr>
              <p:cNvPr id="395" name="Line 405"/>
              <p:cNvSpPr>
                <a:spLocks noChangeShapeType="1"/>
              </p:cNvSpPr>
              <p:nvPr/>
            </p:nvSpPr>
            <p:spPr bwMode="auto">
              <a:xfrm>
                <a:off x="3951" y="1052"/>
                <a:ext cx="1" cy="1"/>
              </a:xfrm>
              <a:prstGeom prst="line">
                <a:avLst/>
              </a:prstGeom>
              <a:noFill/>
              <a:ln w="9525">
                <a:solidFill>
                  <a:srgbClr val="000000"/>
                </a:solidFill>
                <a:round/>
                <a:headEnd/>
                <a:tailEnd/>
              </a:ln>
            </p:spPr>
            <p:txBody>
              <a:bodyPr/>
              <a:lstStyle/>
              <a:p>
                <a:endParaRPr lang="en-US"/>
              </a:p>
            </p:txBody>
          </p:sp>
          <p:sp>
            <p:nvSpPr>
              <p:cNvPr id="396" name="Line 406"/>
              <p:cNvSpPr>
                <a:spLocks noChangeShapeType="1"/>
              </p:cNvSpPr>
              <p:nvPr/>
            </p:nvSpPr>
            <p:spPr bwMode="auto">
              <a:xfrm>
                <a:off x="3959" y="1052"/>
                <a:ext cx="2" cy="1"/>
              </a:xfrm>
              <a:prstGeom prst="line">
                <a:avLst/>
              </a:prstGeom>
              <a:noFill/>
              <a:ln w="9525">
                <a:solidFill>
                  <a:srgbClr val="000000"/>
                </a:solidFill>
                <a:round/>
                <a:headEnd/>
                <a:tailEnd/>
              </a:ln>
            </p:spPr>
            <p:txBody>
              <a:bodyPr/>
              <a:lstStyle/>
              <a:p>
                <a:endParaRPr lang="en-US"/>
              </a:p>
            </p:txBody>
          </p:sp>
          <p:sp>
            <p:nvSpPr>
              <p:cNvPr id="397" name="Line 407"/>
              <p:cNvSpPr>
                <a:spLocks noChangeShapeType="1"/>
              </p:cNvSpPr>
              <p:nvPr/>
            </p:nvSpPr>
            <p:spPr bwMode="auto">
              <a:xfrm>
                <a:off x="3969" y="1052"/>
                <a:ext cx="2" cy="1"/>
              </a:xfrm>
              <a:prstGeom prst="line">
                <a:avLst/>
              </a:prstGeom>
              <a:noFill/>
              <a:ln w="9525">
                <a:solidFill>
                  <a:srgbClr val="000000"/>
                </a:solidFill>
                <a:round/>
                <a:headEnd/>
                <a:tailEnd/>
              </a:ln>
            </p:spPr>
            <p:txBody>
              <a:bodyPr/>
              <a:lstStyle/>
              <a:p>
                <a:endParaRPr lang="en-US"/>
              </a:p>
            </p:txBody>
          </p:sp>
          <p:sp>
            <p:nvSpPr>
              <p:cNvPr id="398" name="Line 408"/>
              <p:cNvSpPr>
                <a:spLocks noChangeShapeType="1"/>
              </p:cNvSpPr>
              <p:nvPr/>
            </p:nvSpPr>
            <p:spPr bwMode="auto">
              <a:xfrm>
                <a:off x="3979" y="1052"/>
                <a:ext cx="2" cy="1"/>
              </a:xfrm>
              <a:prstGeom prst="line">
                <a:avLst/>
              </a:prstGeom>
              <a:noFill/>
              <a:ln w="9525">
                <a:solidFill>
                  <a:srgbClr val="000000"/>
                </a:solidFill>
                <a:round/>
                <a:headEnd/>
                <a:tailEnd/>
              </a:ln>
            </p:spPr>
            <p:txBody>
              <a:bodyPr/>
              <a:lstStyle/>
              <a:p>
                <a:endParaRPr lang="en-US"/>
              </a:p>
            </p:txBody>
          </p:sp>
          <p:sp>
            <p:nvSpPr>
              <p:cNvPr id="399" name="Line 409"/>
              <p:cNvSpPr>
                <a:spLocks noChangeShapeType="1"/>
              </p:cNvSpPr>
              <p:nvPr/>
            </p:nvSpPr>
            <p:spPr bwMode="auto">
              <a:xfrm>
                <a:off x="3990" y="1052"/>
                <a:ext cx="1" cy="1"/>
              </a:xfrm>
              <a:prstGeom prst="line">
                <a:avLst/>
              </a:prstGeom>
              <a:noFill/>
              <a:ln w="9525">
                <a:solidFill>
                  <a:srgbClr val="000000"/>
                </a:solidFill>
                <a:round/>
                <a:headEnd/>
                <a:tailEnd/>
              </a:ln>
            </p:spPr>
            <p:txBody>
              <a:bodyPr/>
              <a:lstStyle/>
              <a:p>
                <a:endParaRPr lang="en-US"/>
              </a:p>
            </p:txBody>
          </p:sp>
          <p:sp>
            <p:nvSpPr>
              <p:cNvPr id="400" name="Line 410"/>
              <p:cNvSpPr>
                <a:spLocks noChangeShapeType="1"/>
              </p:cNvSpPr>
              <p:nvPr/>
            </p:nvSpPr>
            <p:spPr bwMode="auto">
              <a:xfrm>
                <a:off x="4000" y="1052"/>
                <a:ext cx="2" cy="1"/>
              </a:xfrm>
              <a:prstGeom prst="line">
                <a:avLst/>
              </a:prstGeom>
              <a:noFill/>
              <a:ln w="9525">
                <a:solidFill>
                  <a:srgbClr val="000000"/>
                </a:solidFill>
                <a:round/>
                <a:headEnd/>
                <a:tailEnd/>
              </a:ln>
            </p:spPr>
            <p:txBody>
              <a:bodyPr/>
              <a:lstStyle/>
              <a:p>
                <a:endParaRPr lang="en-US"/>
              </a:p>
            </p:txBody>
          </p:sp>
          <p:sp>
            <p:nvSpPr>
              <p:cNvPr id="401" name="Line 411"/>
              <p:cNvSpPr>
                <a:spLocks noChangeShapeType="1"/>
              </p:cNvSpPr>
              <p:nvPr/>
            </p:nvSpPr>
            <p:spPr bwMode="auto">
              <a:xfrm>
                <a:off x="4010" y="1052"/>
                <a:ext cx="2" cy="1"/>
              </a:xfrm>
              <a:prstGeom prst="line">
                <a:avLst/>
              </a:prstGeom>
              <a:noFill/>
              <a:ln w="9525">
                <a:solidFill>
                  <a:srgbClr val="000000"/>
                </a:solidFill>
                <a:round/>
                <a:headEnd/>
                <a:tailEnd/>
              </a:ln>
            </p:spPr>
            <p:txBody>
              <a:bodyPr/>
              <a:lstStyle/>
              <a:p>
                <a:endParaRPr lang="en-US"/>
              </a:p>
            </p:txBody>
          </p:sp>
          <p:sp>
            <p:nvSpPr>
              <p:cNvPr id="402" name="Line 412"/>
              <p:cNvSpPr>
                <a:spLocks noChangeShapeType="1"/>
              </p:cNvSpPr>
              <p:nvPr/>
            </p:nvSpPr>
            <p:spPr bwMode="auto">
              <a:xfrm>
                <a:off x="4019" y="1052"/>
                <a:ext cx="2" cy="1"/>
              </a:xfrm>
              <a:prstGeom prst="line">
                <a:avLst/>
              </a:prstGeom>
              <a:noFill/>
              <a:ln w="9525">
                <a:solidFill>
                  <a:srgbClr val="000000"/>
                </a:solidFill>
                <a:round/>
                <a:headEnd/>
                <a:tailEnd/>
              </a:ln>
            </p:spPr>
            <p:txBody>
              <a:bodyPr/>
              <a:lstStyle/>
              <a:p>
                <a:endParaRPr lang="en-US"/>
              </a:p>
            </p:txBody>
          </p:sp>
          <p:sp>
            <p:nvSpPr>
              <p:cNvPr id="403" name="Line 413"/>
              <p:cNvSpPr>
                <a:spLocks noChangeShapeType="1"/>
              </p:cNvSpPr>
              <p:nvPr/>
            </p:nvSpPr>
            <p:spPr bwMode="auto">
              <a:xfrm>
                <a:off x="4031" y="1052"/>
                <a:ext cx="2" cy="1"/>
              </a:xfrm>
              <a:prstGeom prst="line">
                <a:avLst/>
              </a:prstGeom>
              <a:noFill/>
              <a:ln w="9525">
                <a:solidFill>
                  <a:srgbClr val="000000"/>
                </a:solidFill>
                <a:round/>
                <a:headEnd/>
                <a:tailEnd/>
              </a:ln>
            </p:spPr>
            <p:txBody>
              <a:bodyPr/>
              <a:lstStyle/>
              <a:p>
                <a:endParaRPr lang="en-US"/>
              </a:p>
            </p:txBody>
          </p:sp>
          <p:sp>
            <p:nvSpPr>
              <p:cNvPr id="404" name="Line 414"/>
              <p:cNvSpPr>
                <a:spLocks noChangeShapeType="1"/>
              </p:cNvSpPr>
              <p:nvPr/>
            </p:nvSpPr>
            <p:spPr bwMode="auto">
              <a:xfrm>
                <a:off x="4041" y="1052"/>
                <a:ext cx="2" cy="1"/>
              </a:xfrm>
              <a:prstGeom prst="line">
                <a:avLst/>
              </a:prstGeom>
              <a:noFill/>
              <a:ln w="9525">
                <a:solidFill>
                  <a:srgbClr val="000000"/>
                </a:solidFill>
                <a:round/>
                <a:headEnd/>
                <a:tailEnd/>
              </a:ln>
            </p:spPr>
            <p:txBody>
              <a:bodyPr/>
              <a:lstStyle/>
              <a:p>
                <a:endParaRPr lang="en-US"/>
              </a:p>
            </p:txBody>
          </p:sp>
          <p:sp>
            <p:nvSpPr>
              <p:cNvPr id="405" name="Line 415"/>
              <p:cNvSpPr>
                <a:spLocks noChangeShapeType="1"/>
              </p:cNvSpPr>
              <p:nvPr/>
            </p:nvSpPr>
            <p:spPr bwMode="auto">
              <a:xfrm>
                <a:off x="4050" y="1052"/>
                <a:ext cx="2" cy="1"/>
              </a:xfrm>
              <a:prstGeom prst="line">
                <a:avLst/>
              </a:prstGeom>
              <a:noFill/>
              <a:ln w="9525">
                <a:solidFill>
                  <a:srgbClr val="000000"/>
                </a:solidFill>
                <a:round/>
                <a:headEnd/>
                <a:tailEnd/>
              </a:ln>
            </p:spPr>
            <p:txBody>
              <a:bodyPr/>
              <a:lstStyle/>
              <a:p>
                <a:endParaRPr lang="en-US"/>
              </a:p>
            </p:txBody>
          </p:sp>
        </p:grpSp>
        <p:sp>
          <p:nvSpPr>
            <p:cNvPr id="406" name="Line 416"/>
            <p:cNvSpPr>
              <a:spLocks noChangeShapeType="1"/>
            </p:cNvSpPr>
            <p:nvPr/>
          </p:nvSpPr>
          <p:spPr bwMode="auto">
            <a:xfrm>
              <a:off x="6443663" y="2190750"/>
              <a:ext cx="3175" cy="1588"/>
            </a:xfrm>
            <a:prstGeom prst="line">
              <a:avLst/>
            </a:prstGeom>
            <a:noFill/>
            <a:ln w="9525">
              <a:solidFill>
                <a:srgbClr val="000000"/>
              </a:solidFill>
              <a:round/>
              <a:headEnd/>
              <a:tailEnd/>
            </a:ln>
          </p:spPr>
          <p:txBody>
            <a:bodyPr/>
            <a:lstStyle/>
            <a:p>
              <a:endParaRPr lang="en-US"/>
            </a:p>
          </p:txBody>
        </p:sp>
        <p:sp>
          <p:nvSpPr>
            <p:cNvPr id="407" name="Line 417"/>
            <p:cNvSpPr>
              <a:spLocks noChangeShapeType="1"/>
            </p:cNvSpPr>
            <p:nvPr/>
          </p:nvSpPr>
          <p:spPr bwMode="auto">
            <a:xfrm>
              <a:off x="6462713" y="2190750"/>
              <a:ext cx="3175" cy="1588"/>
            </a:xfrm>
            <a:prstGeom prst="line">
              <a:avLst/>
            </a:prstGeom>
            <a:noFill/>
            <a:ln w="9525">
              <a:solidFill>
                <a:srgbClr val="000000"/>
              </a:solidFill>
              <a:round/>
              <a:headEnd/>
              <a:tailEnd/>
            </a:ln>
          </p:spPr>
          <p:txBody>
            <a:bodyPr/>
            <a:lstStyle/>
            <a:p>
              <a:endParaRPr lang="en-US"/>
            </a:p>
          </p:txBody>
        </p:sp>
        <p:sp>
          <p:nvSpPr>
            <p:cNvPr id="408" name="Line 418"/>
            <p:cNvSpPr>
              <a:spLocks noChangeShapeType="1"/>
            </p:cNvSpPr>
            <p:nvPr/>
          </p:nvSpPr>
          <p:spPr bwMode="auto">
            <a:xfrm>
              <a:off x="6477000" y="2190750"/>
              <a:ext cx="3175" cy="1588"/>
            </a:xfrm>
            <a:prstGeom prst="line">
              <a:avLst/>
            </a:prstGeom>
            <a:noFill/>
            <a:ln w="9525">
              <a:solidFill>
                <a:srgbClr val="000000"/>
              </a:solidFill>
              <a:round/>
              <a:headEnd/>
              <a:tailEnd/>
            </a:ln>
          </p:spPr>
          <p:txBody>
            <a:bodyPr/>
            <a:lstStyle/>
            <a:p>
              <a:endParaRPr lang="en-US"/>
            </a:p>
          </p:txBody>
        </p:sp>
        <p:sp>
          <p:nvSpPr>
            <p:cNvPr id="409" name="Line 419"/>
            <p:cNvSpPr>
              <a:spLocks noChangeShapeType="1"/>
            </p:cNvSpPr>
            <p:nvPr/>
          </p:nvSpPr>
          <p:spPr bwMode="auto">
            <a:xfrm>
              <a:off x="6492875" y="2190750"/>
              <a:ext cx="3175" cy="1588"/>
            </a:xfrm>
            <a:prstGeom prst="line">
              <a:avLst/>
            </a:prstGeom>
            <a:noFill/>
            <a:ln w="9525">
              <a:solidFill>
                <a:srgbClr val="000000"/>
              </a:solidFill>
              <a:round/>
              <a:headEnd/>
              <a:tailEnd/>
            </a:ln>
          </p:spPr>
          <p:txBody>
            <a:bodyPr/>
            <a:lstStyle/>
            <a:p>
              <a:endParaRPr lang="en-US"/>
            </a:p>
          </p:txBody>
        </p:sp>
        <p:sp>
          <p:nvSpPr>
            <p:cNvPr id="410" name="Line 420"/>
            <p:cNvSpPr>
              <a:spLocks noChangeShapeType="1"/>
            </p:cNvSpPr>
            <p:nvPr/>
          </p:nvSpPr>
          <p:spPr bwMode="auto">
            <a:xfrm>
              <a:off x="6508750" y="2190750"/>
              <a:ext cx="1588" cy="1588"/>
            </a:xfrm>
            <a:prstGeom prst="line">
              <a:avLst/>
            </a:prstGeom>
            <a:noFill/>
            <a:ln w="9525">
              <a:solidFill>
                <a:srgbClr val="000000"/>
              </a:solidFill>
              <a:round/>
              <a:headEnd/>
              <a:tailEnd/>
            </a:ln>
          </p:spPr>
          <p:txBody>
            <a:bodyPr/>
            <a:lstStyle/>
            <a:p>
              <a:endParaRPr lang="en-US"/>
            </a:p>
          </p:txBody>
        </p:sp>
        <p:sp>
          <p:nvSpPr>
            <p:cNvPr id="411" name="Line 421"/>
            <p:cNvSpPr>
              <a:spLocks noChangeShapeType="1"/>
            </p:cNvSpPr>
            <p:nvPr/>
          </p:nvSpPr>
          <p:spPr bwMode="auto">
            <a:xfrm>
              <a:off x="6526213" y="2190750"/>
              <a:ext cx="3175" cy="1588"/>
            </a:xfrm>
            <a:prstGeom prst="line">
              <a:avLst/>
            </a:prstGeom>
            <a:noFill/>
            <a:ln w="9525">
              <a:solidFill>
                <a:srgbClr val="000000"/>
              </a:solidFill>
              <a:round/>
              <a:headEnd/>
              <a:tailEnd/>
            </a:ln>
          </p:spPr>
          <p:txBody>
            <a:bodyPr/>
            <a:lstStyle/>
            <a:p>
              <a:endParaRPr lang="en-US"/>
            </a:p>
          </p:txBody>
        </p:sp>
        <p:sp>
          <p:nvSpPr>
            <p:cNvPr id="412" name="Line 422"/>
            <p:cNvSpPr>
              <a:spLocks noChangeShapeType="1"/>
            </p:cNvSpPr>
            <p:nvPr/>
          </p:nvSpPr>
          <p:spPr bwMode="auto">
            <a:xfrm>
              <a:off x="6542088" y="2190750"/>
              <a:ext cx="3175" cy="1588"/>
            </a:xfrm>
            <a:prstGeom prst="line">
              <a:avLst/>
            </a:prstGeom>
            <a:noFill/>
            <a:ln w="9525">
              <a:solidFill>
                <a:srgbClr val="000000"/>
              </a:solidFill>
              <a:round/>
              <a:headEnd/>
              <a:tailEnd/>
            </a:ln>
          </p:spPr>
          <p:txBody>
            <a:bodyPr/>
            <a:lstStyle/>
            <a:p>
              <a:endParaRPr lang="en-US"/>
            </a:p>
          </p:txBody>
        </p:sp>
        <p:sp>
          <p:nvSpPr>
            <p:cNvPr id="413" name="Line 423"/>
            <p:cNvSpPr>
              <a:spLocks noChangeShapeType="1"/>
            </p:cNvSpPr>
            <p:nvPr/>
          </p:nvSpPr>
          <p:spPr bwMode="auto">
            <a:xfrm>
              <a:off x="6556375" y="2190750"/>
              <a:ext cx="3175" cy="1588"/>
            </a:xfrm>
            <a:prstGeom prst="line">
              <a:avLst/>
            </a:prstGeom>
            <a:noFill/>
            <a:ln w="9525">
              <a:solidFill>
                <a:srgbClr val="000000"/>
              </a:solidFill>
              <a:round/>
              <a:headEnd/>
              <a:tailEnd/>
            </a:ln>
          </p:spPr>
          <p:txBody>
            <a:bodyPr/>
            <a:lstStyle/>
            <a:p>
              <a:endParaRPr lang="en-US"/>
            </a:p>
          </p:txBody>
        </p:sp>
        <p:sp>
          <p:nvSpPr>
            <p:cNvPr id="414" name="Line 424"/>
            <p:cNvSpPr>
              <a:spLocks noChangeShapeType="1"/>
            </p:cNvSpPr>
            <p:nvPr/>
          </p:nvSpPr>
          <p:spPr bwMode="auto">
            <a:xfrm>
              <a:off x="6575425" y="2190750"/>
              <a:ext cx="1588" cy="1588"/>
            </a:xfrm>
            <a:prstGeom prst="line">
              <a:avLst/>
            </a:prstGeom>
            <a:noFill/>
            <a:ln w="9525">
              <a:solidFill>
                <a:srgbClr val="000000"/>
              </a:solidFill>
              <a:round/>
              <a:headEnd/>
              <a:tailEnd/>
            </a:ln>
          </p:spPr>
          <p:txBody>
            <a:bodyPr/>
            <a:lstStyle/>
            <a:p>
              <a:endParaRPr lang="en-US"/>
            </a:p>
          </p:txBody>
        </p:sp>
        <p:sp>
          <p:nvSpPr>
            <p:cNvPr id="415" name="Line 425"/>
            <p:cNvSpPr>
              <a:spLocks noChangeShapeType="1"/>
            </p:cNvSpPr>
            <p:nvPr/>
          </p:nvSpPr>
          <p:spPr bwMode="auto">
            <a:xfrm>
              <a:off x="6591300" y="2190750"/>
              <a:ext cx="1588" cy="1588"/>
            </a:xfrm>
            <a:prstGeom prst="line">
              <a:avLst/>
            </a:prstGeom>
            <a:noFill/>
            <a:ln w="9525">
              <a:solidFill>
                <a:srgbClr val="000000"/>
              </a:solidFill>
              <a:round/>
              <a:headEnd/>
              <a:tailEnd/>
            </a:ln>
          </p:spPr>
          <p:txBody>
            <a:bodyPr/>
            <a:lstStyle/>
            <a:p>
              <a:endParaRPr lang="en-US"/>
            </a:p>
          </p:txBody>
        </p:sp>
        <p:sp>
          <p:nvSpPr>
            <p:cNvPr id="416" name="Line 426"/>
            <p:cNvSpPr>
              <a:spLocks noChangeShapeType="1"/>
            </p:cNvSpPr>
            <p:nvPr/>
          </p:nvSpPr>
          <p:spPr bwMode="auto">
            <a:xfrm>
              <a:off x="6604000" y="2190750"/>
              <a:ext cx="3175" cy="1588"/>
            </a:xfrm>
            <a:prstGeom prst="line">
              <a:avLst/>
            </a:prstGeom>
            <a:noFill/>
            <a:ln w="9525">
              <a:solidFill>
                <a:srgbClr val="000000"/>
              </a:solidFill>
              <a:round/>
              <a:headEnd/>
              <a:tailEnd/>
            </a:ln>
          </p:spPr>
          <p:txBody>
            <a:bodyPr/>
            <a:lstStyle/>
            <a:p>
              <a:endParaRPr lang="en-US"/>
            </a:p>
          </p:txBody>
        </p:sp>
        <p:sp>
          <p:nvSpPr>
            <p:cNvPr id="417" name="Line 427"/>
            <p:cNvSpPr>
              <a:spLocks noChangeShapeType="1"/>
            </p:cNvSpPr>
            <p:nvPr/>
          </p:nvSpPr>
          <p:spPr bwMode="auto">
            <a:xfrm>
              <a:off x="6619875" y="2190750"/>
              <a:ext cx="3175" cy="1588"/>
            </a:xfrm>
            <a:prstGeom prst="line">
              <a:avLst/>
            </a:prstGeom>
            <a:noFill/>
            <a:ln w="9525">
              <a:solidFill>
                <a:srgbClr val="000000"/>
              </a:solidFill>
              <a:round/>
              <a:headEnd/>
              <a:tailEnd/>
            </a:ln>
          </p:spPr>
          <p:txBody>
            <a:bodyPr/>
            <a:lstStyle/>
            <a:p>
              <a:endParaRPr lang="en-US"/>
            </a:p>
          </p:txBody>
        </p:sp>
        <p:sp>
          <p:nvSpPr>
            <p:cNvPr id="418" name="Line 428"/>
            <p:cNvSpPr>
              <a:spLocks noChangeShapeType="1"/>
            </p:cNvSpPr>
            <p:nvPr/>
          </p:nvSpPr>
          <p:spPr bwMode="auto">
            <a:xfrm>
              <a:off x="6637338" y="2190750"/>
              <a:ext cx="1587" cy="1588"/>
            </a:xfrm>
            <a:prstGeom prst="line">
              <a:avLst/>
            </a:prstGeom>
            <a:noFill/>
            <a:ln w="9525">
              <a:solidFill>
                <a:srgbClr val="000000"/>
              </a:solidFill>
              <a:round/>
              <a:headEnd/>
              <a:tailEnd/>
            </a:ln>
          </p:spPr>
          <p:txBody>
            <a:bodyPr/>
            <a:lstStyle/>
            <a:p>
              <a:endParaRPr lang="en-US"/>
            </a:p>
          </p:txBody>
        </p:sp>
        <p:sp>
          <p:nvSpPr>
            <p:cNvPr id="419" name="Line 429"/>
            <p:cNvSpPr>
              <a:spLocks noChangeShapeType="1"/>
            </p:cNvSpPr>
            <p:nvPr/>
          </p:nvSpPr>
          <p:spPr bwMode="auto">
            <a:xfrm>
              <a:off x="6653213" y="2190750"/>
              <a:ext cx="3175" cy="1588"/>
            </a:xfrm>
            <a:prstGeom prst="line">
              <a:avLst/>
            </a:prstGeom>
            <a:noFill/>
            <a:ln w="9525">
              <a:solidFill>
                <a:srgbClr val="000000"/>
              </a:solidFill>
              <a:round/>
              <a:headEnd/>
              <a:tailEnd/>
            </a:ln>
          </p:spPr>
          <p:txBody>
            <a:bodyPr/>
            <a:lstStyle/>
            <a:p>
              <a:endParaRPr lang="en-US"/>
            </a:p>
          </p:txBody>
        </p:sp>
        <p:sp>
          <p:nvSpPr>
            <p:cNvPr id="420" name="Line 430"/>
            <p:cNvSpPr>
              <a:spLocks noChangeShapeType="1"/>
            </p:cNvSpPr>
            <p:nvPr/>
          </p:nvSpPr>
          <p:spPr bwMode="auto">
            <a:xfrm>
              <a:off x="6669088" y="2190750"/>
              <a:ext cx="3175" cy="1588"/>
            </a:xfrm>
            <a:prstGeom prst="line">
              <a:avLst/>
            </a:prstGeom>
            <a:noFill/>
            <a:ln w="9525">
              <a:solidFill>
                <a:srgbClr val="000000"/>
              </a:solidFill>
              <a:round/>
              <a:headEnd/>
              <a:tailEnd/>
            </a:ln>
          </p:spPr>
          <p:txBody>
            <a:bodyPr/>
            <a:lstStyle/>
            <a:p>
              <a:endParaRPr lang="en-US"/>
            </a:p>
          </p:txBody>
        </p:sp>
        <p:sp>
          <p:nvSpPr>
            <p:cNvPr id="421" name="Line 431"/>
            <p:cNvSpPr>
              <a:spLocks noChangeShapeType="1"/>
            </p:cNvSpPr>
            <p:nvPr/>
          </p:nvSpPr>
          <p:spPr bwMode="auto">
            <a:xfrm>
              <a:off x="6683375" y="2190750"/>
              <a:ext cx="3175" cy="1588"/>
            </a:xfrm>
            <a:prstGeom prst="line">
              <a:avLst/>
            </a:prstGeom>
            <a:noFill/>
            <a:ln w="9525">
              <a:solidFill>
                <a:srgbClr val="000000"/>
              </a:solidFill>
              <a:round/>
              <a:headEnd/>
              <a:tailEnd/>
            </a:ln>
          </p:spPr>
          <p:txBody>
            <a:bodyPr/>
            <a:lstStyle/>
            <a:p>
              <a:endParaRPr lang="en-US"/>
            </a:p>
          </p:txBody>
        </p:sp>
        <p:sp>
          <p:nvSpPr>
            <p:cNvPr id="422" name="Line 432"/>
            <p:cNvSpPr>
              <a:spLocks noChangeShapeType="1"/>
            </p:cNvSpPr>
            <p:nvPr/>
          </p:nvSpPr>
          <p:spPr bwMode="auto">
            <a:xfrm>
              <a:off x="6702425" y="2190750"/>
              <a:ext cx="1588" cy="1588"/>
            </a:xfrm>
            <a:prstGeom prst="line">
              <a:avLst/>
            </a:prstGeom>
            <a:noFill/>
            <a:ln w="9525">
              <a:solidFill>
                <a:srgbClr val="000000"/>
              </a:solidFill>
              <a:round/>
              <a:headEnd/>
              <a:tailEnd/>
            </a:ln>
          </p:spPr>
          <p:txBody>
            <a:bodyPr/>
            <a:lstStyle/>
            <a:p>
              <a:endParaRPr lang="en-US"/>
            </a:p>
          </p:txBody>
        </p:sp>
        <p:sp>
          <p:nvSpPr>
            <p:cNvPr id="423" name="Line 433"/>
            <p:cNvSpPr>
              <a:spLocks noChangeShapeType="1"/>
            </p:cNvSpPr>
            <p:nvPr/>
          </p:nvSpPr>
          <p:spPr bwMode="auto">
            <a:xfrm>
              <a:off x="6718300" y="2190750"/>
              <a:ext cx="1588" cy="1588"/>
            </a:xfrm>
            <a:prstGeom prst="line">
              <a:avLst/>
            </a:prstGeom>
            <a:noFill/>
            <a:ln w="9525">
              <a:solidFill>
                <a:srgbClr val="000000"/>
              </a:solidFill>
              <a:round/>
              <a:headEnd/>
              <a:tailEnd/>
            </a:ln>
          </p:spPr>
          <p:txBody>
            <a:bodyPr/>
            <a:lstStyle/>
            <a:p>
              <a:endParaRPr lang="en-US"/>
            </a:p>
          </p:txBody>
        </p:sp>
        <p:sp>
          <p:nvSpPr>
            <p:cNvPr id="424" name="Line 434"/>
            <p:cNvSpPr>
              <a:spLocks noChangeShapeType="1"/>
            </p:cNvSpPr>
            <p:nvPr/>
          </p:nvSpPr>
          <p:spPr bwMode="auto">
            <a:xfrm>
              <a:off x="6732588" y="2190750"/>
              <a:ext cx="3175" cy="1588"/>
            </a:xfrm>
            <a:prstGeom prst="line">
              <a:avLst/>
            </a:prstGeom>
            <a:noFill/>
            <a:ln w="9525">
              <a:solidFill>
                <a:srgbClr val="000000"/>
              </a:solidFill>
              <a:round/>
              <a:headEnd/>
              <a:tailEnd/>
            </a:ln>
          </p:spPr>
          <p:txBody>
            <a:bodyPr/>
            <a:lstStyle/>
            <a:p>
              <a:endParaRPr lang="en-US"/>
            </a:p>
          </p:txBody>
        </p:sp>
        <p:sp>
          <p:nvSpPr>
            <p:cNvPr id="425" name="Line 435"/>
            <p:cNvSpPr>
              <a:spLocks noChangeShapeType="1"/>
            </p:cNvSpPr>
            <p:nvPr/>
          </p:nvSpPr>
          <p:spPr bwMode="auto">
            <a:xfrm>
              <a:off x="6748463" y="2190750"/>
              <a:ext cx="3175" cy="1588"/>
            </a:xfrm>
            <a:prstGeom prst="line">
              <a:avLst/>
            </a:prstGeom>
            <a:noFill/>
            <a:ln w="9525">
              <a:solidFill>
                <a:srgbClr val="000000"/>
              </a:solidFill>
              <a:round/>
              <a:headEnd/>
              <a:tailEnd/>
            </a:ln>
          </p:spPr>
          <p:txBody>
            <a:bodyPr/>
            <a:lstStyle/>
            <a:p>
              <a:endParaRPr lang="en-US"/>
            </a:p>
          </p:txBody>
        </p:sp>
        <p:sp>
          <p:nvSpPr>
            <p:cNvPr id="426" name="Line 436"/>
            <p:cNvSpPr>
              <a:spLocks noChangeShapeType="1"/>
            </p:cNvSpPr>
            <p:nvPr/>
          </p:nvSpPr>
          <p:spPr bwMode="auto">
            <a:xfrm>
              <a:off x="6764338" y="2190750"/>
              <a:ext cx="3175" cy="1588"/>
            </a:xfrm>
            <a:prstGeom prst="line">
              <a:avLst/>
            </a:prstGeom>
            <a:noFill/>
            <a:ln w="9525">
              <a:solidFill>
                <a:srgbClr val="000000"/>
              </a:solidFill>
              <a:round/>
              <a:headEnd/>
              <a:tailEnd/>
            </a:ln>
          </p:spPr>
          <p:txBody>
            <a:bodyPr/>
            <a:lstStyle/>
            <a:p>
              <a:endParaRPr lang="en-US"/>
            </a:p>
          </p:txBody>
        </p:sp>
        <p:sp>
          <p:nvSpPr>
            <p:cNvPr id="427" name="Line 437"/>
            <p:cNvSpPr>
              <a:spLocks noChangeShapeType="1"/>
            </p:cNvSpPr>
            <p:nvPr/>
          </p:nvSpPr>
          <p:spPr bwMode="auto">
            <a:xfrm>
              <a:off x="6780213" y="2190750"/>
              <a:ext cx="3175" cy="1588"/>
            </a:xfrm>
            <a:prstGeom prst="line">
              <a:avLst/>
            </a:prstGeom>
            <a:noFill/>
            <a:ln w="9525">
              <a:solidFill>
                <a:srgbClr val="000000"/>
              </a:solidFill>
              <a:round/>
              <a:headEnd/>
              <a:tailEnd/>
            </a:ln>
          </p:spPr>
          <p:txBody>
            <a:bodyPr/>
            <a:lstStyle/>
            <a:p>
              <a:endParaRPr lang="en-US"/>
            </a:p>
          </p:txBody>
        </p:sp>
        <p:sp>
          <p:nvSpPr>
            <p:cNvPr id="428" name="Line 438"/>
            <p:cNvSpPr>
              <a:spLocks noChangeShapeType="1"/>
            </p:cNvSpPr>
            <p:nvPr/>
          </p:nvSpPr>
          <p:spPr bwMode="auto">
            <a:xfrm>
              <a:off x="6796088" y="2190750"/>
              <a:ext cx="3175" cy="1588"/>
            </a:xfrm>
            <a:prstGeom prst="line">
              <a:avLst/>
            </a:prstGeom>
            <a:noFill/>
            <a:ln w="9525">
              <a:solidFill>
                <a:srgbClr val="000000"/>
              </a:solidFill>
              <a:round/>
              <a:headEnd/>
              <a:tailEnd/>
            </a:ln>
          </p:spPr>
          <p:txBody>
            <a:bodyPr/>
            <a:lstStyle/>
            <a:p>
              <a:endParaRPr lang="en-US"/>
            </a:p>
          </p:txBody>
        </p:sp>
        <p:sp>
          <p:nvSpPr>
            <p:cNvPr id="429" name="Line 439"/>
            <p:cNvSpPr>
              <a:spLocks noChangeShapeType="1"/>
            </p:cNvSpPr>
            <p:nvPr/>
          </p:nvSpPr>
          <p:spPr bwMode="auto">
            <a:xfrm>
              <a:off x="6810375" y="2190750"/>
              <a:ext cx="3175" cy="1588"/>
            </a:xfrm>
            <a:prstGeom prst="line">
              <a:avLst/>
            </a:prstGeom>
            <a:noFill/>
            <a:ln w="9525">
              <a:solidFill>
                <a:srgbClr val="000000"/>
              </a:solidFill>
              <a:round/>
              <a:headEnd/>
              <a:tailEnd/>
            </a:ln>
          </p:spPr>
          <p:txBody>
            <a:bodyPr/>
            <a:lstStyle/>
            <a:p>
              <a:endParaRPr lang="en-US"/>
            </a:p>
          </p:txBody>
        </p:sp>
        <p:sp>
          <p:nvSpPr>
            <p:cNvPr id="430" name="Line 440"/>
            <p:cNvSpPr>
              <a:spLocks noChangeShapeType="1"/>
            </p:cNvSpPr>
            <p:nvPr/>
          </p:nvSpPr>
          <p:spPr bwMode="auto">
            <a:xfrm>
              <a:off x="6829425" y="2190750"/>
              <a:ext cx="3175" cy="1588"/>
            </a:xfrm>
            <a:prstGeom prst="line">
              <a:avLst/>
            </a:prstGeom>
            <a:noFill/>
            <a:ln w="9525">
              <a:solidFill>
                <a:srgbClr val="000000"/>
              </a:solidFill>
              <a:round/>
              <a:headEnd/>
              <a:tailEnd/>
            </a:ln>
          </p:spPr>
          <p:txBody>
            <a:bodyPr/>
            <a:lstStyle/>
            <a:p>
              <a:endParaRPr lang="en-US"/>
            </a:p>
          </p:txBody>
        </p:sp>
        <p:sp>
          <p:nvSpPr>
            <p:cNvPr id="431" name="Line 441"/>
            <p:cNvSpPr>
              <a:spLocks noChangeShapeType="1"/>
            </p:cNvSpPr>
            <p:nvPr/>
          </p:nvSpPr>
          <p:spPr bwMode="auto">
            <a:xfrm>
              <a:off x="6845300" y="2190750"/>
              <a:ext cx="1588" cy="1588"/>
            </a:xfrm>
            <a:prstGeom prst="line">
              <a:avLst/>
            </a:prstGeom>
            <a:noFill/>
            <a:ln w="9525">
              <a:solidFill>
                <a:srgbClr val="000000"/>
              </a:solidFill>
              <a:round/>
              <a:headEnd/>
              <a:tailEnd/>
            </a:ln>
          </p:spPr>
          <p:txBody>
            <a:bodyPr/>
            <a:lstStyle/>
            <a:p>
              <a:endParaRPr lang="en-US"/>
            </a:p>
          </p:txBody>
        </p:sp>
        <p:sp>
          <p:nvSpPr>
            <p:cNvPr id="432" name="Line 442"/>
            <p:cNvSpPr>
              <a:spLocks noChangeShapeType="1"/>
            </p:cNvSpPr>
            <p:nvPr/>
          </p:nvSpPr>
          <p:spPr bwMode="auto">
            <a:xfrm>
              <a:off x="6859588" y="2190750"/>
              <a:ext cx="3175" cy="1588"/>
            </a:xfrm>
            <a:prstGeom prst="line">
              <a:avLst/>
            </a:prstGeom>
            <a:noFill/>
            <a:ln w="9525">
              <a:solidFill>
                <a:srgbClr val="000000"/>
              </a:solidFill>
              <a:round/>
              <a:headEnd/>
              <a:tailEnd/>
            </a:ln>
          </p:spPr>
          <p:txBody>
            <a:bodyPr/>
            <a:lstStyle/>
            <a:p>
              <a:endParaRPr lang="en-US"/>
            </a:p>
          </p:txBody>
        </p:sp>
        <p:sp>
          <p:nvSpPr>
            <p:cNvPr id="433" name="Line 443"/>
            <p:cNvSpPr>
              <a:spLocks noChangeShapeType="1"/>
            </p:cNvSpPr>
            <p:nvPr/>
          </p:nvSpPr>
          <p:spPr bwMode="auto">
            <a:xfrm>
              <a:off x="6875463" y="2190750"/>
              <a:ext cx="3175" cy="1588"/>
            </a:xfrm>
            <a:prstGeom prst="line">
              <a:avLst/>
            </a:prstGeom>
            <a:noFill/>
            <a:ln w="9525">
              <a:solidFill>
                <a:srgbClr val="000000"/>
              </a:solidFill>
              <a:round/>
              <a:headEnd/>
              <a:tailEnd/>
            </a:ln>
          </p:spPr>
          <p:txBody>
            <a:bodyPr/>
            <a:lstStyle/>
            <a:p>
              <a:endParaRPr lang="en-US"/>
            </a:p>
          </p:txBody>
        </p:sp>
        <p:sp>
          <p:nvSpPr>
            <p:cNvPr id="434" name="Line 444"/>
            <p:cNvSpPr>
              <a:spLocks noChangeShapeType="1"/>
            </p:cNvSpPr>
            <p:nvPr/>
          </p:nvSpPr>
          <p:spPr bwMode="auto">
            <a:xfrm>
              <a:off x="6892925" y="2190750"/>
              <a:ext cx="3175" cy="1588"/>
            </a:xfrm>
            <a:prstGeom prst="line">
              <a:avLst/>
            </a:prstGeom>
            <a:noFill/>
            <a:ln w="9525">
              <a:solidFill>
                <a:srgbClr val="000000"/>
              </a:solidFill>
              <a:round/>
              <a:headEnd/>
              <a:tailEnd/>
            </a:ln>
          </p:spPr>
          <p:txBody>
            <a:bodyPr/>
            <a:lstStyle/>
            <a:p>
              <a:endParaRPr lang="en-US"/>
            </a:p>
          </p:txBody>
        </p:sp>
        <p:sp>
          <p:nvSpPr>
            <p:cNvPr id="435" name="Line 445"/>
            <p:cNvSpPr>
              <a:spLocks noChangeShapeType="1"/>
            </p:cNvSpPr>
            <p:nvPr/>
          </p:nvSpPr>
          <p:spPr bwMode="auto">
            <a:xfrm>
              <a:off x="6908800" y="2190750"/>
              <a:ext cx="3175" cy="1588"/>
            </a:xfrm>
            <a:prstGeom prst="line">
              <a:avLst/>
            </a:prstGeom>
            <a:noFill/>
            <a:ln w="9525">
              <a:solidFill>
                <a:srgbClr val="000000"/>
              </a:solidFill>
              <a:round/>
              <a:headEnd/>
              <a:tailEnd/>
            </a:ln>
          </p:spPr>
          <p:txBody>
            <a:bodyPr/>
            <a:lstStyle/>
            <a:p>
              <a:endParaRPr lang="en-US"/>
            </a:p>
          </p:txBody>
        </p:sp>
        <p:sp>
          <p:nvSpPr>
            <p:cNvPr id="436" name="Line 446"/>
            <p:cNvSpPr>
              <a:spLocks noChangeShapeType="1"/>
            </p:cNvSpPr>
            <p:nvPr/>
          </p:nvSpPr>
          <p:spPr bwMode="auto">
            <a:xfrm>
              <a:off x="6923088" y="2190750"/>
              <a:ext cx="3175" cy="1588"/>
            </a:xfrm>
            <a:prstGeom prst="line">
              <a:avLst/>
            </a:prstGeom>
            <a:noFill/>
            <a:ln w="9525">
              <a:solidFill>
                <a:srgbClr val="000000"/>
              </a:solidFill>
              <a:round/>
              <a:headEnd/>
              <a:tailEnd/>
            </a:ln>
          </p:spPr>
          <p:txBody>
            <a:bodyPr/>
            <a:lstStyle/>
            <a:p>
              <a:endParaRPr lang="en-US"/>
            </a:p>
          </p:txBody>
        </p:sp>
        <p:sp>
          <p:nvSpPr>
            <p:cNvPr id="437" name="Line 447"/>
            <p:cNvSpPr>
              <a:spLocks noChangeShapeType="1"/>
            </p:cNvSpPr>
            <p:nvPr/>
          </p:nvSpPr>
          <p:spPr bwMode="auto">
            <a:xfrm>
              <a:off x="6940550" y="2190750"/>
              <a:ext cx="1588" cy="1588"/>
            </a:xfrm>
            <a:prstGeom prst="line">
              <a:avLst/>
            </a:prstGeom>
            <a:noFill/>
            <a:ln w="9525">
              <a:solidFill>
                <a:srgbClr val="000000"/>
              </a:solidFill>
              <a:round/>
              <a:headEnd/>
              <a:tailEnd/>
            </a:ln>
          </p:spPr>
          <p:txBody>
            <a:bodyPr/>
            <a:lstStyle/>
            <a:p>
              <a:endParaRPr lang="en-US"/>
            </a:p>
          </p:txBody>
        </p:sp>
        <p:sp>
          <p:nvSpPr>
            <p:cNvPr id="438" name="Line 448"/>
            <p:cNvSpPr>
              <a:spLocks noChangeShapeType="1"/>
            </p:cNvSpPr>
            <p:nvPr/>
          </p:nvSpPr>
          <p:spPr bwMode="auto">
            <a:xfrm>
              <a:off x="6956425" y="2190750"/>
              <a:ext cx="3175" cy="1588"/>
            </a:xfrm>
            <a:prstGeom prst="line">
              <a:avLst/>
            </a:prstGeom>
            <a:noFill/>
            <a:ln w="9525">
              <a:solidFill>
                <a:srgbClr val="000000"/>
              </a:solidFill>
              <a:round/>
              <a:headEnd/>
              <a:tailEnd/>
            </a:ln>
          </p:spPr>
          <p:txBody>
            <a:bodyPr/>
            <a:lstStyle/>
            <a:p>
              <a:endParaRPr lang="en-US"/>
            </a:p>
          </p:txBody>
        </p:sp>
        <p:sp>
          <p:nvSpPr>
            <p:cNvPr id="439" name="Line 449"/>
            <p:cNvSpPr>
              <a:spLocks noChangeShapeType="1"/>
            </p:cNvSpPr>
            <p:nvPr/>
          </p:nvSpPr>
          <p:spPr bwMode="auto">
            <a:xfrm>
              <a:off x="6972300" y="2190750"/>
              <a:ext cx="1588" cy="1588"/>
            </a:xfrm>
            <a:prstGeom prst="line">
              <a:avLst/>
            </a:prstGeom>
            <a:noFill/>
            <a:ln w="9525">
              <a:solidFill>
                <a:srgbClr val="000000"/>
              </a:solidFill>
              <a:round/>
              <a:headEnd/>
              <a:tailEnd/>
            </a:ln>
          </p:spPr>
          <p:txBody>
            <a:bodyPr/>
            <a:lstStyle/>
            <a:p>
              <a:endParaRPr lang="en-US"/>
            </a:p>
          </p:txBody>
        </p:sp>
        <p:sp>
          <p:nvSpPr>
            <p:cNvPr id="440" name="Line 450"/>
            <p:cNvSpPr>
              <a:spLocks noChangeShapeType="1"/>
            </p:cNvSpPr>
            <p:nvPr/>
          </p:nvSpPr>
          <p:spPr bwMode="auto">
            <a:xfrm>
              <a:off x="6986588" y="2190750"/>
              <a:ext cx="3175" cy="1588"/>
            </a:xfrm>
            <a:prstGeom prst="line">
              <a:avLst/>
            </a:prstGeom>
            <a:noFill/>
            <a:ln w="9525">
              <a:solidFill>
                <a:srgbClr val="000000"/>
              </a:solidFill>
              <a:round/>
              <a:headEnd/>
              <a:tailEnd/>
            </a:ln>
          </p:spPr>
          <p:txBody>
            <a:bodyPr/>
            <a:lstStyle/>
            <a:p>
              <a:endParaRPr lang="en-US"/>
            </a:p>
          </p:txBody>
        </p:sp>
        <p:sp>
          <p:nvSpPr>
            <p:cNvPr id="441" name="Line 451"/>
            <p:cNvSpPr>
              <a:spLocks noChangeShapeType="1"/>
            </p:cNvSpPr>
            <p:nvPr/>
          </p:nvSpPr>
          <p:spPr bwMode="auto">
            <a:xfrm>
              <a:off x="7005638" y="2190750"/>
              <a:ext cx="1587" cy="1588"/>
            </a:xfrm>
            <a:prstGeom prst="line">
              <a:avLst/>
            </a:prstGeom>
            <a:noFill/>
            <a:ln w="9525">
              <a:solidFill>
                <a:srgbClr val="000000"/>
              </a:solidFill>
              <a:round/>
              <a:headEnd/>
              <a:tailEnd/>
            </a:ln>
          </p:spPr>
          <p:txBody>
            <a:bodyPr/>
            <a:lstStyle/>
            <a:p>
              <a:endParaRPr lang="en-US"/>
            </a:p>
          </p:txBody>
        </p:sp>
        <p:sp>
          <p:nvSpPr>
            <p:cNvPr id="442" name="Line 452"/>
            <p:cNvSpPr>
              <a:spLocks noChangeShapeType="1"/>
            </p:cNvSpPr>
            <p:nvPr/>
          </p:nvSpPr>
          <p:spPr bwMode="auto">
            <a:xfrm>
              <a:off x="7019925" y="2190750"/>
              <a:ext cx="3175" cy="1588"/>
            </a:xfrm>
            <a:prstGeom prst="line">
              <a:avLst/>
            </a:prstGeom>
            <a:noFill/>
            <a:ln w="9525">
              <a:solidFill>
                <a:srgbClr val="000000"/>
              </a:solidFill>
              <a:round/>
              <a:headEnd/>
              <a:tailEnd/>
            </a:ln>
          </p:spPr>
          <p:txBody>
            <a:bodyPr/>
            <a:lstStyle/>
            <a:p>
              <a:endParaRPr lang="en-US"/>
            </a:p>
          </p:txBody>
        </p:sp>
        <p:sp>
          <p:nvSpPr>
            <p:cNvPr id="443" name="Line 453"/>
            <p:cNvSpPr>
              <a:spLocks noChangeShapeType="1"/>
            </p:cNvSpPr>
            <p:nvPr/>
          </p:nvSpPr>
          <p:spPr bwMode="auto">
            <a:xfrm>
              <a:off x="7035800" y="2190750"/>
              <a:ext cx="3175" cy="1588"/>
            </a:xfrm>
            <a:prstGeom prst="line">
              <a:avLst/>
            </a:prstGeom>
            <a:noFill/>
            <a:ln w="9525">
              <a:solidFill>
                <a:srgbClr val="000000"/>
              </a:solidFill>
              <a:round/>
              <a:headEnd/>
              <a:tailEnd/>
            </a:ln>
          </p:spPr>
          <p:txBody>
            <a:bodyPr/>
            <a:lstStyle/>
            <a:p>
              <a:endParaRPr lang="en-US"/>
            </a:p>
          </p:txBody>
        </p:sp>
        <p:sp>
          <p:nvSpPr>
            <p:cNvPr id="444" name="Line 454"/>
            <p:cNvSpPr>
              <a:spLocks noChangeShapeType="1"/>
            </p:cNvSpPr>
            <p:nvPr/>
          </p:nvSpPr>
          <p:spPr bwMode="auto">
            <a:xfrm>
              <a:off x="7051675" y="2190750"/>
              <a:ext cx="3175" cy="1588"/>
            </a:xfrm>
            <a:prstGeom prst="line">
              <a:avLst/>
            </a:prstGeom>
            <a:noFill/>
            <a:ln w="9525">
              <a:solidFill>
                <a:srgbClr val="000000"/>
              </a:solidFill>
              <a:round/>
              <a:headEnd/>
              <a:tailEnd/>
            </a:ln>
          </p:spPr>
          <p:txBody>
            <a:bodyPr/>
            <a:lstStyle/>
            <a:p>
              <a:endParaRPr lang="en-US"/>
            </a:p>
          </p:txBody>
        </p:sp>
        <p:sp>
          <p:nvSpPr>
            <p:cNvPr id="445" name="Line 455"/>
            <p:cNvSpPr>
              <a:spLocks noChangeShapeType="1"/>
            </p:cNvSpPr>
            <p:nvPr/>
          </p:nvSpPr>
          <p:spPr bwMode="auto">
            <a:xfrm>
              <a:off x="7067550" y="2190750"/>
              <a:ext cx="1588" cy="1588"/>
            </a:xfrm>
            <a:prstGeom prst="line">
              <a:avLst/>
            </a:prstGeom>
            <a:noFill/>
            <a:ln w="9525">
              <a:solidFill>
                <a:srgbClr val="000000"/>
              </a:solidFill>
              <a:round/>
              <a:headEnd/>
              <a:tailEnd/>
            </a:ln>
          </p:spPr>
          <p:txBody>
            <a:bodyPr/>
            <a:lstStyle/>
            <a:p>
              <a:endParaRPr lang="en-US"/>
            </a:p>
          </p:txBody>
        </p:sp>
        <p:sp>
          <p:nvSpPr>
            <p:cNvPr id="446" name="Line 456"/>
            <p:cNvSpPr>
              <a:spLocks noChangeShapeType="1"/>
            </p:cNvSpPr>
            <p:nvPr/>
          </p:nvSpPr>
          <p:spPr bwMode="auto">
            <a:xfrm>
              <a:off x="7083425" y="2190750"/>
              <a:ext cx="3175" cy="1588"/>
            </a:xfrm>
            <a:prstGeom prst="line">
              <a:avLst/>
            </a:prstGeom>
            <a:noFill/>
            <a:ln w="9525">
              <a:solidFill>
                <a:srgbClr val="000000"/>
              </a:solidFill>
              <a:round/>
              <a:headEnd/>
              <a:tailEnd/>
            </a:ln>
          </p:spPr>
          <p:txBody>
            <a:bodyPr/>
            <a:lstStyle/>
            <a:p>
              <a:endParaRPr lang="en-US"/>
            </a:p>
          </p:txBody>
        </p:sp>
        <p:sp>
          <p:nvSpPr>
            <p:cNvPr id="447" name="Line 457"/>
            <p:cNvSpPr>
              <a:spLocks noChangeShapeType="1"/>
            </p:cNvSpPr>
            <p:nvPr/>
          </p:nvSpPr>
          <p:spPr bwMode="auto">
            <a:xfrm>
              <a:off x="7099300" y="2190750"/>
              <a:ext cx="1588" cy="1588"/>
            </a:xfrm>
            <a:prstGeom prst="line">
              <a:avLst/>
            </a:prstGeom>
            <a:noFill/>
            <a:ln w="9525">
              <a:solidFill>
                <a:srgbClr val="000000"/>
              </a:solidFill>
              <a:round/>
              <a:headEnd/>
              <a:tailEnd/>
            </a:ln>
          </p:spPr>
          <p:txBody>
            <a:bodyPr/>
            <a:lstStyle/>
            <a:p>
              <a:endParaRPr lang="en-US"/>
            </a:p>
          </p:txBody>
        </p:sp>
        <p:sp>
          <p:nvSpPr>
            <p:cNvPr id="448" name="Freeform 458"/>
            <p:cNvSpPr>
              <a:spLocks noChangeArrowheads="1"/>
            </p:cNvSpPr>
            <p:nvPr/>
          </p:nvSpPr>
          <p:spPr bwMode="auto">
            <a:xfrm>
              <a:off x="7100888" y="2143125"/>
              <a:ext cx="61912" cy="93663"/>
            </a:xfrm>
            <a:custGeom>
              <a:avLst/>
              <a:gdLst/>
              <a:ahLst/>
              <a:cxnLst>
                <a:cxn ang="0">
                  <a:pos x="173" y="130"/>
                </a:cxn>
                <a:cxn ang="0">
                  <a:pos x="0" y="0"/>
                </a:cxn>
                <a:cxn ang="0">
                  <a:pos x="173" y="130"/>
                </a:cxn>
                <a:cxn ang="0">
                  <a:pos x="0" y="261"/>
                </a:cxn>
                <a:cxn ang="0">
                  <a:pos x="0" y="0"/>
                </a:cxn>
                <a:cxn ang="0">
                  <a:pos x="173" y="130"/>
                </a:cxn>
                <a:cxn ang="0">
                  <a:pos x="173" y="130"/>
                </a:cxn>
              </a:cxnLst>
              <a:rect l="0" t="0" r="r" b="b"/>
              <a:pathLst>
                <a:path w="174" h="262">
                  <a:moveTo>
                    <a:pt x="173" y="130"/>
                  </a:moveTo>
                  <a:lnTo>
                    <a:pt x="0" y="0"/>
                  </a:lnTo>
                  <a:lnTo>
                    <a:pt x="173" y="130"/>
                  </a:lnTo>
                  <a:lnTo>
                    <a:pt x="0" y="261"/>
                  </a:lnTo>
                  <a:lnTo>
                    <a:pt x="0" y="0"/>
                  </a:lnTo>
                  <a:lnTo>
                    <a:pt x="173" y="130"/>
                  </a:lnTo>
                  <a:lnTo>
                    <a:pt x="173" y="130"/>
                  </a:lnTo>
                </a:path>
              </a:pathLst>
            </a:custGeom>
            <a:solidFill>
              <a:srgbClr val="000000"/>
            </a:solidFill>
            <a:ln w="9525">
              <a:noFill/>
              <a:round/>
              <a:headEnd/>
              <a:tailEnd/>
            </a:ln>
          </p:spPr>
          <p:txBody>
            <a:bodyPr wrap="none" anchor="ctr"/>
            <a:lstStyle/>
            <a:p>
              <a:endParaRPr lang="en-US"/>
            </a:p>
          </p:txBody>
        </p:sp>
        <p:sp>
          <p:nvSpPr>
            <p:cNvPr id="449" name="Freeform 459"/>
            <p:cNvSpPr>
              <a:spLocks noChangeArrowheads="1"/>
            </p:cNvSpPr>
            <p:nvPr/>
          </p:nvSpPr>
          <p:spPr bwMode="auto">
            <a:xfrm>
              <a:off x="4465638" y="2714625"/>
              <a:ext cx="46037" cy="158750"/>
            </a:xfrm>
            <a:custGeom>
              <a:avLst/>
              <a:gdLst/>
              <a:ahLst/>
              <a:cxnLst>
                <a:cxn ang="0">
                  <a:pos x="34" y="442"/>
                </a:cxn>
                <a:cxn ang="0">
                  <a:pos x="34" y="164"/>
                </a:cxn>
                <a:cxn ang="0">
                  <a:pos x="0" y="164"/>
                </a:cxn>
                <a:cxn ang="0">
                  <a:pos x="0" y="131"/>
                </a:cxn>
                <a:cxn ang="0">
                  <a:pos x="34" y="131"/>
                </a:cxn>
                <a:cxn ang="0">
                  <a:pos x="34" y="94"/>
                </a:cxn>
                <a:cxn ang="0">
                  <a:pos x="34" y="84"/>
                </a:cxn>
                <a:cxn ang="0">
                  <a:pos x="34" y="70"/>
                </a:cxn>
                <a:cxn ang="0">
                  <a:pos x="34" y="56"/>
                </a:cxn>
                <a:cxn ang="0">
                  <a:pos x="42" y="56"/>
                </a:cxn>
                <a:cxn ang="0">
                  <a:pos x="42" y="47"/>
                </a:cxn>
                <a:cxn ang="0">
                  <a:pos x="42" y="32"/>
                </a:cxn>
                <a:cxn ang="0">
                  <a:pos x="51" y="23"/>
                </a:cxn>
                <a:cxn ang="0">
                  <a:pos x="59" y="23"/>
                </a:cxn>
                <a:cxn ang="0">
                  <a:pos x="59" y="9"/>
                </a:cxn>
                <a:cxn ang="0">
                  <a:pos x="68" y="9"/>
                </a:cxn>
                <a:cxn ang="0">
                  <a:pos x="76" y="9"/>
                </a:cxn>
                <a:cxn ang="0">
                  <a:pos x="76" y="0"/>
                </a:cxn>
                <a:cxn ang="0">
                  <a:pos x="85" y="0"/>
                </a:cxn>
                <a:cxn ang="0">
                  <a:pos x="93" y="0"/>
                </a:cxn>
                <a:cxn ang="0">
                  <a:pos x="102" y="0"/>
                </a:cxn>
                <a:cxn ang="0">
                  <a:pos x="110" y="0"/>
                </a:cxn>
                <a:cxn ang="0">
                  <a:pos x="119" y="0"/>
                </a:cxn>
                <a:cxn ang="0">
                  <a:pos x="128" y="0"/>
                </a:cxn>
                <a:cxn ang="0">
                  <a:pos x="128" y="9"/>
                </a:cxn>
                <a:cxn ang="0">
                  <a:pos x="128" y="47"/>
                </a:cxn>
                <a:cxn ang="0">
                  <a:pos x="119" y="47"/>
                </a:cxn>
                <a:cxn ang="0">
                  <a:pos x="110" y="47"/>
                </a:cxn>
                <a:cxn ang="0">
                  <a:pos x="102" y="47"/>
                </a:cxn>
                <a:cxn ang="0">
                  <a:pos x="93" y="47"/>
                </a:cxn>
                <a:cxn ang="0">
                  <a:pos x="85" y="47"/>
                </a:cxn>
                <a:cxn ang="0">
                  <a:pos x="85" y="56"/>
                </a:cxn>
                <a:cxn ang="0">
                  <a:pos x="76" y="56"/>
                </a:cxn>
                <a:cxn ang="0">
                  <a:pos x="76" y="70"/>
                </a:cxn>
                <a:cxn ang="0">
                  <a:pos x="76" y="84"/>
                </a:cxn>
                <a:cxn ang="0">
                  <a:pos x="76" y="94"/>
                </a:cxn>
                <a:cxn ang="0">
                  <a:pos x="76" y="131"/>
                </a:cxn>
                <a:cxn ang="0">
                  <a:pos x="119" y="131"/>
                </a:cxn>
                <a:cxn ang="0">
                  <a:pos x="119" y="164"/>
                </a:cxn>
                <a:cxn ang="0">
                  <a:pos x="76" y="164"/>
                </a:cxn>
                <a:cxn ang="0">
                  <a:pos x="76" y="442"/>
                </a:cxn>
                <a:cxn ang="0">
                  <a:pos x="34" y="442"/>
                </a:cxn>
                <a:cxn ang="0">
                  <a:pos x="34" y="442"/>
                </a:cxn>
              </a:cxnLst>
              <a:rect l="0" t="0" r="r" b="b"/>
              <a:pathLst>
                <a:path w="129" h="443">
                  <a:moveTo>
                    <a:pt x="34" y="442"/>
                  </a:moveTo>
                  <a:lnTo>
                    <a:pt x="34" y="164"/>
                  </a:lnTo>
                  <a:lnTo>
                    <a:pt x="0" y="164"/>
                  </a:lnTo>
                  <a:lnTo>
                    <a:pt x="0" y="131"/>
                  </a:lnTo>
                  <a:lnTo>
                    <a:pt x="34" y="131"/>
                  </a:lnTo>
                  <a:lnTo>
                    <a:pt x="34" y="94"/>
                  </a:lnTo>
                  <a:lnTo>
                    <a:pt x="34" y="84"/>
                  </a:lnTo>
                  <a:lnTo>
                    <a:pt x="34" y="70"/>
                  </a:lnTo>
                  <a:lnTo>
                    <a:pt x="34" y="56"/>
                  </a:lnTo>
                  <a:lnTo>
                    <a:pt x="42" y="56"/>
                  </a:lnTo>
                  <a:lnTo>
                    <a:pt x="42" y="47"/>
                  </a:lnTo>
                  <a:lnTo>
                    <a:pt x="42" y="32"/>
                  </a:lnTo>
                  <a:lnTo>
                    <a:pt x="51" y="23"/>
                  </a:lnTo>
                  <a:lnTo>
                    <a:pt x="59" y="23"/>
                  </a:lnTo>
                  <a:lnTo>
                    <a:pt x="59" y="9"/>
                  </a:lnTo>
                  <a:lnTo>
                    <a:pt x="68" y="9"/>
                  </a:lnTo>
                  <a:lnTo>
                    <a:pt x="76" y="9"/>
                  </a:lnTo>
                  <a:lnTo>
                    <a:pt x="76" y="0"/>
                  </a:lnTo>
                  <a:lnTo>
                    <a:pt x="85" y="0"/>
                  </a:lnTo>
                  <a:lnTo>
                    <a:pt x="93" y="0"/>
                  </a:lnTo>
                  <a:lnTo>
                    <a:pt x="102" y="0"/>
                  </a:lnTo>
                  <a:lnTo>
                    <a:pt x="110" y="0"/>
                  </a:lnTo>
                  <a:lnTo>
                    <a:pt x="119" y="0"/>
                  </a:lnTo>
                  <a:lnTo>
                    <a:pt x="128" y="0"/>
                  </a:lnTo>
                  <a:lnTo>
                    <a:pt x="128" y="9"/>
                  </a:lnTo>
                  <a:lnTo>
                    <a:pt x="128" y="47"/>
                  </a:lnTo>
                  <a:lnTo>
                    <a:pt x="119" y="47"/>
                  </a:lnTo>
                  <a:lnTo>
                    <a:pt x="110" y="47"/>
                  </a:lnTo>
                  <a:lnTo>
                    <a:pt x="102" y="47"/>
                  </a:lnTo>
                  <a:lnTo>
                    <a:pt x="93" y="47"/>
                  </a:lnTo>
                  <a:lnTo>
                    <a:pt x="85" y="47"/>
                  </a:lnTo>
                  <a:lnTo>
                    <a:pt x="85" y="56"/>
                  </a:lnTo>
                  <a:lnTo>
                    <a:pt x="76" y="56"/>
                  </a:lnTo>
                  <a:lnTo>
                    <a:pt x="76" y="70"/>
                  </a:lnTo>
                  <a:lnTo>
                    <a:pt x="76" y="84"/>
                  </a:lnTo>
                  <a:lnTo>
                    <a:pt x="76" y="94"/>
                  </a:lnTo>
                  <a:lnTo>
                    <a:pt x="76" y="131"/>
                  </a:lnTo>
                  <a:lnTo>
                    <a:pt x="119" y="131"/>
                  </a:lnTo>
                  <a:lnTo>
                    <a:pt x="119" y="164"/>
                  </a:lnTo>
                  <a:lnTo>
                    <a:pt x="76" y="164"/>
                  </a:lnTo>
                  <a:lnTo>
                    <a:pt x="76" y="442"/>
                  </a:lnTo>
                  <a:lnTo>
                    <a:pt x="34" y="442"/>
                  </a:lnTo>
                  <a:lnTo>
                    <a:pt x="34" y="442"/>
                  </a:lnTo>
                </a:path>
              </a:pathLst>
            </a:custGeom>
            <a:solidFill>
              <a:srgbClr val="000000"/>
            </a:solidFill>
            <a:ln w="9525">
              <a:noFill/>
              <a:round/>
              <a:headEnd/>
              <a:tailEnd/>
            </a:ln>
          </p:spPr>
          <p:txBody>
            <a:bodyPr wrap="none" anchor="ctr"/>
            <a:lstStyle/>
            <a:p>
              <a:endParaRPr lang="en-US"/>
            </a:p>
          </p:txBody>
        </p:sp>
        <p:sp>
          <p:nvSpPr>
            <p:cNvPr id="450" name="Freeform 460"/>
            <p:cNvSpPr>
              <a:spLocks noChangeArrowheads="1"/>
            </p:cNvSpPr>
            <p:nvPr/>
          </p:nvSpPr>
          <p:spPr bwMode="auto">
            <a:xfrm>
              <a:off x="4514850" y="2757488"/>
              <a:ext cx="65088" cy="115887"/>
            </a:xfrm>
            <a:custGeom>
              <a:avLst/>
              <a:gdLst/>
              <a:ahLst/>
              <a:cxnLst>
                <a:cxn ang="0">
                  <a:pos x="182" y="224"/>
                </a:cxn>
                <a:cxn ang="0">
                  <a:pos x="173" y="248"/>
                </a:cxn>
                <a:cxn ang="0">
                  <a:pos x="165" y="271"/>
                </a:cxn>
                <a:cxn ang="0">
                  <a:pos x="156" y="299"/>
                </a:cxn>
                <a:cxn ang="0">
                  <a:pos x="139" y="308"/>
                </a:cxn>
                <a:cxn ang="0">
                  <a:pos x="118" y="323"/>
                </a:cxn>
                <a:cxn ang="0">
                  <a:pos x="93" y="323"/>
                </a:cxn>
                <a:cxn ang="0">
                  <a:pos x="67" y="323"/>
                </a:cxn>
                <a:cxn ang="0">
                  <a:pos x="50" y="308"/>
                </a:cxn>
                <a:cxn ang="0">
                  <a:pos x="33" y="299"/>
                </a:cxn>
                <a:cxn ang="0">
                  <a:pos x="25" y="271"/>
                </a:cxn>
                <a:cxn ang="0">
                  <a:pos x="8" y="262"/>
                </a:cxn>
                <a:cxn ang="0">
                  <a:pos x="8" y="224"/>
                </a:cxn>
                <a:cxn ang="0">
                  <a:pos x="0" y="201"/>
                </a:cxn>
                <a:cxn ang="0">
                  <a:pos x="0" y="168"/>
                </a:cxn>
                <a:cxn ang="0">
                  <a:pos x="0" y="131"/>
                </a:cxn>
                <a:cxn ang="0">
                  <a:pos x="0" y="93"/>
                </a:cxn>
                <a:cxn ang="0">
                  <a:pos x="8" y="70"/>
                </a:cxn>
                <a:cxn ang="0">
                  <a:pos x="25" y="46"/>
                </a:cxn>
                <a:cxn ang="0">
                  <a:pos x="33" y="23"/>
                </a:cxn>
                <a:cxn ang="0">
                  <a:pos x="50" y="14"/>
                </a:cxn>
                <a:cxn ang="0">
                  <a:pos x="67" y="0"/>
                </a:cxn>
                <a:cxn ang="0">
                  <a:pos x="93" y="0"/>
                </a:cxn>
                <a:cxn ang="0">
                  <a:pos x="118" y="0"/>
                </a:cxn>
                <a:cxn ang="0">
                  <a:pos x="135" y="14"/>
                </a:cxn>
                <a:cxn ang="0">
                  <a:pos x="148" y="23"/>
                </a:cxn>
                <a:cxn ang="0">
                  <a:pos x="165" y="37"/>
                </a:cxn>
                <a:cxn ang="0">
                  <a:pos x="173" y="70"/>
                </a:cxn>
                <a:cxn ang="0">
                  <a:pos x="182" y="93"/>
                </a:cxn>
                <a:cxn ang="0">
                  <a:pos x="139" y="84"/>
                </a:cxn>
                <a:cxn ang="0">
                  <a:pos x="135" y="60"/>
                </a:cxn>
                <a:cxn ang="0">
                  <a:pos x="118" y="46"/>
                </a:cxn>
                <a:cxn ang="0">
                  <a:pos x="93" y="46"/>
                </a:cxn>
                <a:cxn ang="0">
                  <a:pos x="67" y="46"/>
                </a:cxn>
                <a:cxn ang="0">
                  <a:pos x="59" y="70"/>
                </a:cxn>
                <a:cxn ang="0">
                  <a:pos x="42" y="84"/>
                </a:cxn>
                <a:cxn ang="0">
                  <a:pos x="42" y="117"/>
                </a:cxn>
                <a:cxn ang="0">
                  <a:pos x="33" y="145"/>
                </a:cxn>
                <a:cxn ang="0">
                  <a:pos x="33" y="177"/>
                </a:cxn>
                <a:cxn ang="0">
                  <a:pos x="42" y="201"/>
                </a:cxn>
                <a:cxn ang="0">
                  <a:pos x="42" y="238"/>
                </a:cxn>
                <a:cxn ang="0">
                  <a:pos x="50" y="262"/>
                </a:cxn>
                <a:cxn ang="0">
                  <a:pos x="67" y="271"/>
                </a:cxn>
                <a:cxn ang="0">
                  <a:pos x="84" y="285"/>
                </a:cxn>
                <a:cxn ang="0">
                  <a:pos x="110" y="285"/>
                </a:cxn>
                <a:cxn ang="0">
                  <a:pos x="126" y="271"/>
                </a:cxn>
                <a:cxn ang="0">
                  <a:pos x="135" y="248"/>
                </a:cxn>
                <a:cxn ang="0">
                  <a:pos x="139" y="224"/>
                </a:cxn>
                <a:cxn ang="0">
                  <a:pos x="148" y="201"/>
                </a:cxn>
              </a:cxnLst>
              <a:rect l="0" t="0" r="r" b="b"/>
              <a:pathLst>
                <a:path w="183" h="324">
                  <a:moveTo>
                    <a:pt x="148" y="201"/>
                  </a:moveTo>
                  <a:lnTo>
                    <a:pt x="182" y="215"/>
                  </a:lnTo>
                  <a:lnTo>
                    <a:pt x="182" y="224"/>
                  </a:lnTo>
                  <a:lnTo>
                    <a:pt x="182" y="238"/>
                  </a:lnTo>
                  <a:lnTo>
                    <a:pt x="182" y="248"/>
                  </a:lnTo>
                  <a:lnTo>
                    <a:pt x="173" y="248"/>
                  </a:lnTo>
                  <a:lnTo>
                    <a:pt x="173" y="262"/>
                  </a:lnTo>
                  <a:lnTo>
                    <a:pt x="173" y="271"/>
                  </a:lnTo>
                  <a:lnTo>
                    <a:pt x="165" y="271"/>
                  </a:lnTo>
                  <a:lnTo>
                    <a:pt x="165" y="285"/>
                  </a:lnTo>
                  <a:lnTo>
                    <a:pt x="156" y="285"/>
                  </a:lnTo>
                  <a:lnTo>
                    <a:pt x="156" y="299"/>
                  </a:lnTo>
                  <a:lnTo>
                    <a:pt x="148" y="299"/>
                  </a:lnTo>
                  <a:lnTo>
                    <a:pt x="148" y="308"/>
                  </a:lnTo>
                  <a:lnTo>
                    <a:pt x="139" y="308"/>
                  </a:lnTo>
                  <a:lnTo>
                    <a:pt x="135" y="308"/>
                  </a:lnTo>
                  <a:lnTo>
                    <a:pt x="126" y="323"/>
                  </a:lnTo>
                  <a:lnTo>
                    <a:pt x="118" y="323"/>
                  </a:lnTo>
                  <a:lnTo>
                    <a:pt x="110" y="323"/>
                  </a:lnTo>
                  <a:lnTo>
                    <a:pt x="101" y="323"/>
                  </a:lnTo>
                  <a:lnTo>
                    <a:pt x="93" y="323"/>
                  </a:lnTo>
                  <a:lnTo>
                    <a:pt x="84" y="323"/>
                  </a:lnTo>
                  <a:lnTo>
                    <a:pt x="76" y="323"/>
                  </a:lnTo>
                  <a:lnTo>
                    <a:pt x="67" y="323"/>
                  </a:lnTo>
                  <a:lnTo>
                    <a:pt x="59" y="323"/>
                  </a:lnTo>
                  <a:lnTo>
                    <a:pt x="59" y="308"/>
                  </a:lnTo>
                  <a:lnTo>
                    <a:pt x="50" y="308"/>
                  </a:lnTo>
                  <a:lnTo>
                    <a:pt x="42" y="308"/>
                  </a:lnTo>
                  <a:lnTo>
                    <a:pt x="42" y="299"/>
                  </a:lnTo>
                  <a:lnTo>
                    <a:pt x="33" y="299"/>
                  </a:lnTo>
                  <a:lnTo>
                    <a:pt x="33" y="285"/>
                  </a:lnTo>
                  <a:lnTo>
                    <a:pt x="25" y="285"/>
                  </a:lnTo>
                  <a:lnTo>
                    <a:pt x="25" y="271"/>
                  </a:lnTo>
                  <a:lnTo>
                    <a:pt x="16" y="271"/>
                  </a:lnTo>
                  <a:lnTo>
                    <a:pt x="16" y="262"/>
                  </a:lnTo>
                  <a:lnTo>
                    <a:pt x="8" y="262"/>
                  </a:lnTo>
                  <a:lnTo>
                    <a:pt x="8" y="248"/>
                  </a:lnTo>
                  <a:lnTo>
                    <a:pt x="8" y="238"/>
                  </a:lnTo>
                  <a:lnTo>
                    <a:pt x="8" y="224"/>
                  </a:lnTo>
                  <a:lnTo>
                    <a:pt x="0" y="224"/>
                  </a:lnTo>
                  <a:lnTo>
                    <a:pt x="0" y="215"/>
                  </a:lnTo>
                  <a:lnTo>
                    <a:pt x="0" y="201"/>
                  </a:lnTo>
                  <a:lnTo>
                    <a:pt x="0" y="191"/>
                  </a:lnTo>
                  <a:lnTo>
                    <a:pt x="0" y="177"/>
                  </a:lnTo>
                  <a:lnTo>
                    <a:pt x="0" y="168"/>
                  </a:lnTo>
                  <a:lnTo>
                    <a:pt x="0" y="154"/>
                  </a:lnTo>
                  <a:lnTo>
                    <a:pt x="0" y="145"/>
                  </a:lnTo>
                  <a:lnTo>
                    <a:pt x="0" y="131"/>
                  </a:lnTo>
                  <a:lnTo>
                    <a:pt x="0" y="117"/>
                  </a:lnTo>
                  <a:lnTo>
                    <a:pt x="0" y="107"/>
                  </a:lnTo>
                  <a:lnTo>
                    <a:pt x="0" y="93"/>
                  </a:lnTo>
                  <a:lnTo>
                    <a:pt x="8" y="93"/>
                  </a:lnTo>
                  <a:lnTo>
                    <a:pt x="8" y="84"/>
                  </a:lnTo>
                  <a:lnTo>
                    <a:pt x="8" y="70"/>
                  </a:lnTo>
                  <a:lnTo>
                    <a:pt x="16" y="60"/>
                  </a:lnTo>
                  <a:lnTo>
                    <a:pt x="16" y="46"/>
                  </a:lnTo>
                  <a:lnTo>
                    <a:pt x="25" y="46"/>
                  </a:lnTo>
                  <a:lnTo>
                    <a:pt x="25" y="37"/>
                  </a:lnTo>
                  <a:lnTo>
                    <a:pt x="33" y="37"/>
                  </a:lnTo>
                  <a:lnTo>
                    <a:pt x="33" y="23"/>
                  </a:lnTo>
                  <a:lnTo>
                    <a:pt x="42" y="23"/>
                  </a:lnTo>
                  <a:lnTo>
                    <a:pt x="50" y="23"/>
                  </a:lnTo>
                  <a:lnTo>
                    <a:pt x="50" y="14"/>
                  </a:lnTo>
                  <a:lnTo>
                    <a:pt x="59" y="14"/>
                  </a:lnTo>
                  <a:lnTo>
                    <a:pt x="67" y="14"/>
                  </a:lnTo>
                  <a:lnTo>
                    <a:pt x="67" y="0"/>
                  </a:lnTo>
                  <a:lnTo>
                    <a:pt x="76" y="0"/>
                  </a:lnTo>
                  <a:lnTo>
                    <a:pt x="84" y="0"/>
                  </a:lnTo>
                  <a:lnTo>
                    <a:pt x="93" y="0"/>
                  </a:lnTo>
                  <a:lnTo>
                    <a:pt x="101" y="0"/>
                  </a:lnTo>
                  <a:lnTo>
                    <a:pt x="110" y="0"/>
                  </a:lnTo>
                  <a:lnTo>
                    <a:pt x="118" y="0"/>
                  </a:lnTo>
                  <a:lnTo>
                    <a:pt x="126" y="0"/>
                  </a:lnTo>
                  <a:lnTo>
                    <a:pt x="126" y="14"/>
                  </a:lnTo>
                  <a:lnTo>
                    <a:pt x="135" y="14"/>
                  </a:lnTo>
                  <a:lnTo>
                    <a:pt x="139" y="14"/>
                  </a:lnTo>
                  <a:lnTo>
                    <a:pt x="139" y="23"/>
                  </a:lnTo>
                  <a:lnTo>
                    <a:pt x="148" y="23"/>
                  </a:lnTo>
                  <a:lnTo>
                    <a:pt x="156" y="23"/>
                  </a:lnTo>
                  <a:lnTo>
                    <a:pt x="156" y="37"/>
                  </a:lnTo>
                  <a:lnTo>
                    <a:pt x="165" y="37"/>
                  </a:lnTo>
                  <a:lnTo>
                    <a:pt x="165" y="46"/>
                  </a:lnTo>
                  <a:lnTo>
                    <a:pt x="173" y="60"/>
                  </a:lnTo>
                  <a:lnTo>
                    <a:pt x="173" y="70"/>
                  </a:lnTo>
                  <a:lnTo>
                    <a:pt x="173" y="84"/>
                  </a:lnTo>
                  <a:lnTo>
                    <a:pt x="182" y="84"/>
                  </a:lnTo>
                  <a:lnTo>
                    <a:pt x="182" y="93"/>
                  </a:lnTo>
                  <a:lnTo>
                    <a:pt x="148" y="107"/>
                  </a:lnTo>
                  <a:lnTo>
                    <a:pt x="139" y="93"/>
                  </a:lnTo>
                  <a:lnTo>
                    <a:pt x="139" y="84"/>
                  </a:lnTo>
                  <a:lnTo>
                    <a:pt x="139" y="70"/>
                  </a:lnTo>
                  <a:lnTo>
                    <a:pt x="135" y="70"/>
                  </a:lnTo>
                  <a:lnTo>
                    <a:pt x="135" y="60"/>
                  </a:lnTo>
                  <a:lnTo>
                    <a:pt x="126" y="60"/>
                  </a:lnTo>
                  <a:lnTo>
                    <a:pt x="126" y="46"/>
                  </a:lnTo>
                  <a:lnTo>
                    <a:pt x="118" y="46"/>
                  </a:lnTo>
                  <a:lnTo>
                    <a:pt x="110" y="46"/>
                  </a:lnTo>
                  <a:lnTo>
                    <a:pt x="101" y="46"/>
                  </a:lnTo>
                  <a:lnTo>
                    <a:pt x="93" y="46"/>
                  </a:lnTo>
                  <a:lnTo>
                    <a:pt x="84" y="46"/>
                  </a:lnTo>
                  <a:lnTo>
                    <a:pt x="76" y="46"/>
                  </a:lnTo>
                  <a:lnTo>
                    <a:pt x="67" y="46"/>
                  </a:lnTo>
                  <a:lnTo>
                    <a:pt x="67" y="60"/>
                  </a:lnTo>
                  <a:lnTo>
                    <a:pt x="59" y="60"/>
                  </a:lnTo>
                  <a:lnTo>
                    <a:pt x="59" y="70"/>
                  </a:lnTo>
                  <a:lnTo>
                    <a:pt x="50" y="70"/>
                  </a:lnTo>
                  <a:lnTo>
                    <a:pt x="50" y="84"/>
                  </a:lnTo>
                  <a:lnTo>
                    <a:pt x="42" y="84"/>
                  </a:lnTo>
                  <a:lnTo>
                    <a:pt x="42" y="93"/>
                  </a:lnTo>
                  <a:lnTo>
                    <a:pt x="42" y="107"/>
                  </a:lnTo>
                  <a:lnTo>
                    <a:pt x="42" y="117"/>
                  </a:lnTo>
                  <a:lnTo>
                    <a:pt x="33" y="117"/>
                  </a:lnTo>
                  <a:lnTo>
                    <a:pt x="33" y="131"/>
                  </a:lnTo>
                  <a:lnTo>
                    <a:pt x="33" y="145"/>
                  </a:lnTo>
                  <a:lnTo>
                    <a:pt x="33" y="154"/>
                  </a:lnTo>
                  <a:lnTo>
                    <a:pt x="33" y="168"/>
                  </a:lnTo>
                  <a:lnTo>
                    <a:pt x="33" y="177"/>
                  </a:lnTo>
                  <a:lnTo>
                    <a:pt x="33" y="191"/>
                  </a:lnTo>
                  <a:lnTo>
                    <a:pt x="33" y="201"/>
                  </a:lnTo>
                  <a:lnTo>
                    <a:pt x="42" y="201"/>
                  </a:lnTo>
                  <a:lnTo>
                    <a:pt x="42" y="215"/>
                  </a:lnTo>
                  <a:lnTo>
                    <a:pt x="42" y="224"/>
                  </a:lnTo>
                  <a:lnTo>
                    <a:pt x="42" y="238"/>
                  </a:lnTo>
                  <a:lnTo>
                    <a:pt x="50" y="238"/>
                  </a:lnTo>
                  <a:lnTo>
                    <a:pt x="50" y="248"/>
                  </a:lnTo>
                  <a:lnTo>
                    <a:pt x="50" y="262"/>
                  </a:lnTo>
                  <a:lnTo>
                    <a:pt x="59" y="262"/>
                  </a:lnTo>
                  <a:lnTo>
                    <a:pt x="67" y="262"/>
                  </a:lnTo>
                  <a:lnTo>
                    <a:pt x="67" y="271"/>
                  </a:lnTo>
                  <a:lnTo>
                    <a:pt x="76" y="271"/>
                  </a:lnTo>
                  <a:lnTo>
                    <a:pt x="84" y="271"/>
                  </a:lnTo>
                  <a:lnTo>
                    <a:pt x="84" y="285"/>
                  </a:lnTo>
                  <a:lnTo>
                    <a:pt x="93" y="285"/>
                  </a:lnTo>
                  <a:lnTo>
                    <a:pt x="101" y="285"/>
                  </a:lnTo>
                  <a:lnTo>
                    <a:pt x="110" y="285"/>
                  </a:lnTo>
                  <a:lnTo>
                    <a:pt x="110" y="271"/>
                  </a:lnTo>
                  <a:lnTo>
                    <a:pt x="118" y="271"/>
                  </a:lnTo>
                  <a:lnTo>
                    <a:pt x="126" y="271"/>
                  </a:lnTo>
                  <a:lnTo>
                    <a:pt x="126" y="262"/>
                  </a:lnTo>
                  <a:lnTo>
                    <a:pt x="135" y="262"/>
                  </a:lnTo>
                  <a:lnTo>
                    <a:pt x="135" y="248"/>
                  </a:lnTo>
                  <a:lnTo>
                    <a:pt x="139" y="248"/>
                  </a:lnTo>
                  <a:lnTo>
                    <a:pt x="139" y="238"/>
                  </a:lnTo>
                  <a:lnTo>
                    <a:pt x="139" y="224"/>
                  </a:lnTo>
                  <a:lnTo>
                    <a:pt x="148" y="224"/>
                  </a:lnTo>
                  <a:lnTo>
                    <a:pt x="148" y="215"/>
                  </a:lnTo>
                  <a:lnTo>
                    <a:pt x="148" y="201"/>
                  </a:lnTo>
                  <a:lnTo>
                    <a:pt x="148" y="201"/>
                  </a:lnTo>
                </a:path>
              </a:pathLst>
            </a:custGeom>
            <a:solidFill>
              <a:srgbClr val="000000"/>
            </a:solidFill>
            <a:ln w="9525">
              <a:noFill/>
              <a:round/>
              <a:headEnd/>
              <a:tailEnd/>
            </a:ln>
          </p:spPr>
          <p:txBody>
            <a:bodyPr wrap="none" anchor="ctr"/>
            <a:lstStyle/>
            <a:p>
              <a:endParaRPr lang="en-US"/>
            </a:p>
          </p:txBody>
        </p:sp>
        <p:sp>
          <p:nvSpPr>
            <p:cNvPr id="451" name="Freeform 461"/>
            <p:cNvSpPr>
              <a:spLocks noChangeArrowheads="1"/>
            </p:cNvSpPr>
            <p:nvPr/>
          </p:nvSpPr>
          <p:spPr bwMode="auto">
            <a:xfrm>
              <a:off x="4586288" y="2722563"/>
              <a:ext cx="36512" cy="150812"/>
            </a:xfrm>
            <a:custGeom>
              <a:avLst/>
              <a:gdLst/>
              <a:ahLst/>
              <a:cxnLst>
                <a:cxn ang="0">
                  <a:pos x="102" y="368"/>
                </a:cxn>
                <a:cxn ang="0">
                  <a:pos x="102" y="420"/>
                </a:cxn>
                <a:cxn ang="0">
                  <a:pos x="93" y="420"/>
                </a:cxn>
                <a:cxn ang="0">
                  <a:pos x="85" y="420"/>
                </a:cxn>
                <a:cxn ang="0">
                  <a:pos x="76" y="420"/>
                </a:cxn>
                <a:cxn ang="0">
                  <a:pos x="68" y="420"/>
                </a:cxn>
                <a:cxn ang="0">
                  <a:pos x="59" y="420"/>
                </a:cxn>
                <a:cxn ang="0">
                  <a:pos x="51" y="420"/>
                </a:cxn>
                <a:cxn ang="0">
                  <a:pos x="51" y="405"/>
                </a:cxn>
                <a:cxn ang="0">
                  <a:pos x="42" y="405"/>
                </a:cxn>
                <a:cxn ang="0">
                  <a:pos x="34" y="405"/>
                </a:cxn>
                <a:cxn ang="0">
                  <a:pos x="34" y="396"/>
                </a:cxn>
                <a:cxn ang="0">
                  <a:pos x="34" y="382"/>
                </a:cxn>
                <a:cxn ang="0">
                  <a:pos x="25" y="382"/>
                </a:cxn>
                <a:cxn ang="0">
                  <a:pos x="25" y="368"/>
                </a:cxn>
                <a:cxn ang="0">
                  <a:pos x="25" y="358"/>
                </a:cxn>
                <a:cxn ang="0">
                  <a:pos x="25" y="344"/>
                </a:cxn>
                <a:cxn ang="0">
                  <a:pos x="25" y="335"/>
                </a:cxn>
                <a:cxn ang="0">
                  <a:pos x="25" y="320"/>
                </a:cxn>
                <a:cxn ang="0">
                  <a:pos x="25" y="141"/>
                </a:cxn>
                <a:cxn ang="0">
                  <a:pos x="0" y="141"/>
                </a:cxn>
                <a:cxn ang="0">
                  <a:pos x="0" y="108"/>
                </a:cxn>
                <a:cxn ang="0">
                  <a:pos x="25" y="108"/>
                </a:cxn>
                <a:cxn ang="0">
                  <a:pos x="25" y="23"/>
                </a:cxn>
                <a:cxn ang="0">
                  <a:pos x="59" y="0"/>
                </a:cxn>
                <a:cxn ang="0">
                  <a:pos x="59" y="108"/>
                </a:cxn>
                <a:cxn ang="0">
                  <a:pos x="102" y="108"/>
                </a:cxn>
                <a:cxn ang="0">
                  <a:pos x="102" y="141"/>
                </a:cxn>
                <a:cxn ang="0">
                  <a:pos x="59" y="141"/>
                </a:cxn>
                <a:cxn ang="0">
                  <a:pos x="59" y="320"/>
                </a:cxn>
                <a:cxn ang="0">
                  <a:pos x="59" y="335"/>
                </a:cxn>
                <a:cxn ang="0">
                  <a:pos x="59" y="344"/>
                </a:cxn>
                <a:cxn ang="0">
                  <a:pos x="59" y="358"/>
                </a:cxn>
                <a:cxn ang="0">
                  <a:pos x="68" y="358"/>
                </a:cxn>
                <a:cxn ang="0">
                  <a:pos x="68" y="368"/>
                </a:cxn>
                <a:cxn ang="0">
                  <a:pos x="76" y="368"/>
                </a:cxn>
                <a:cxn ang="0">
                  <a:pos x="85" y="368"/>
                </a:cxn>
                <a:cxn ang="0">
                  <a:pos x="93" y="368"/>
                </a:cxn>
                <a:cxn ang="0">
                  <a:pos x="102" y="368"/>
                </a:cxn>
                <a:cxn ang="0">
                  <a:pos x="102" y="368"/>
                </a:cxn>
              </a:cxnLst>
              <a:rect l="0" t="0" r="r" b="b"/>
              <a:pathLst>
                <a:path w="103" h="421">
                  <a:moveTo>
                    <a:pt x="102" y="368"/>
                  </a:moveTo>
                  <a:lnTo>
                    <a:pt x="102" y="420"/>
                  </a:lnTo>
                  <a:lnTo>
                    <a:pt x="93" y="420"/>
                  </a:lnTo>
                  <a:lnTo>
                    <a:pt x="85" y="420"/>
                  </a:lnTo>
                  <a:lnTo>
                    <a:pt x="76" y="420"/>
                  </a:lnTo>
                  <a:lnTo>
                    <a:pt x="68" y="420"/>
                  </a:lnTo>
                  <a:lnTo>
                    <a:pt x="59" y="420"/>
                  </a:lnTo>
                  <a:lnTo>
                    <a:pt x="51" y="420"/>
                  </a:lnTo>
                  <a:lnTo>
                    <a:pt x="51" y="405"/>
                  </a:lnTo>
                  <a:lnTo>
                    <a:pt x="42" y="405"/>
                  </a:lnTo>
                  <a:lnTo>
                    <a:pt x="34" y="405"/>
                  </a:lnTo>
                  <a:lnTo>
                    <a:pt x="34" y="396"/>
                  </a:lnTo>
                  <a:lnTo>
                    <a:pt x="34" y="382"/>
                  </a:lnTo>
                  <a:lnTo>
                    <a:pt x="25" y="382"/>
                  </a:lnTo>
                  <a:lnTo>
                    <a:pt x="25" y="368"/>
                  </a:lnTo>
                  <a:lnTo>
                    <a:pt x="25" y="358"/>
                  </a:lnTo>
                  <a:lnTo>
                    <a:pt x="25" y="344"/>
                  </a:lnTo>
                  <a:lnTo>
                    <a:pt x="25" y="335"/>
                  </a:lnTo>
                  <a:lnTo>
                    <a:pt x="25" y="320"/>
                  </a:lnTo>
                  <a:lnTo>
                    <a:pt x="25" y="141"/>
                  </a:lnTo>
                  <a:lnTo>
                    <a:pt x="0" y="141"/>
                  </a:lnTo>
                  <a:lnTo>
                    <a:pt x="0" y="108"/>
                  </a:lnTo>
                  <a:lnTo>
                    <a:pt x="25" y="108"/>
                  </a:lnTo>
                  <a:lnTo>
                    <a:pt x="25" y="23"/>
                  </a:lnTo>
                  <a:lnTo>
                    <a:pt x="59" y="0"/>
                  </a:lnTo>
                  <a:lnTo>
                    <a:pt x="59" y="108"/>
                  </a:lnTo>
                  <a:lnTo>
                    <a:pt x="102" y="108"/>
                  </a:lnTo>
                  <a:lnTo>
                    <a:pt x="102" y="141"/>
                  </a:lnTo>
                  <a:lnTo>
                    <a:pt x="59" y="141"/>
                  </a:lnTo>
                  <a:lnTo>
                    <a:pt x="59" y="320"/>
                  </a:lnTo>
                  <a:lnTo>
                    <a:pt x="59" y="335"/>
                  </a:lnTo>
                  <a:lnTo>
                    <a:pt x="59" y="344"/>
                  </a:lnTo>
                  <a:lnTo>
                    <a:pt x="59" y="358"/>
                  </a:lnTo>
                  <a:lnTo>
                    <a:pt x="68" y="358"/>
                  </a:lnTo>
                  <a:lnTo>
                    <a:pt x="68" y="368"/>
                  </a:lnTo>
                  <a:lnTo>
                    <a:pt x="76" y="368"/>
                  </a:lnTo>
                  <a:lnTo>
                    <a:pt x="85" y="368"/>
                  </a:lnTo>
                  <a:lnTo>
                    <a:pt x="93" y="368"/>
                  </a:lnTo>
                  <a:lnTo>
                    <a:pt x="102" y="368"/>
                  </a:lnTo>
                  <a:lnTo>
                    <a:pt x="102" y="368"/>
                  </a:lnTo>
                </a:path>
              </a:pathLst>
            </a:custGeom>
            <a:solidFill>
              <a:srgbClr val="000000"/>
            </a:solidFill>
            <a:ln w="9525">
              <a:noFill/>
              <a:round/>
              <a:headEnd/>
              <a:tailEnd/>
            </a:ln>
          </p:spPr>
          <p:txBody>
            <a:bodyPr wrap="none" anchor="ctr"/>
            <a:lstStyle/>
            <a:p>
              <a:endParaRPr lang="en-US"/>
            </a:p>
          </p:txBody>
        </p:sp>
        <p:sp>
          <p:nvSpPr>
            <p:cNvPr id="452" name="Freeform 462"/>
            <p:cNvSpPr>
              <a:spLocks noChangeArrowheads="1"/>
            </p:cNvSpPr>
            <p:nvPr/>
          </p:nvSpPr>
          <p:spPr bwMode="auto">
            <a:xfrm>
              <a:off x="4632325" y="2717800"/>
              <a:ext cx="69850" cy="155575"/>
            </a:xfrm>
            <a:custGeom>
              <a:avLst/>
              <a:gdLst/>
              <a:ahLst/>
              <a:cxnLst>
                <a:cxn ang="0">
                  <a:pos x="33" y="324"/>
                </a:cxn>
                <a:cxn ang="0">
                  <a:pos x="42" y="348"/>
                </a:cxn>
                <a:cxn ang="0">
                  <a:pos x="50" y="371"/>
                </a:cxn>
                <a:cxn ang="0">
                  <a:pos x="67" y="381"/>
                </a:cxn>
                <a:cxn ang="0">
                  <a:pos x="84" y="395"/>
                </a:cxn>
                <a:cxn ang="0">
                  <a:pos x="110" y="381"/>
                </a:cxn>
                <a:cxn ang="0">
                  <a:pos x="127" y="371"/>
                </a:cxn>
                <a:cxn ang="0">
                  <a:pos x="144" y="357"/>
                </a:cxn>
                <a:cxn ang="0">
                  <a:pos x="152" y="334"/>
                </a:cxn>
                <a:cxn ang="0">
                  <a:pos x="161" y="310"/>
                </a:cxn>
                <a:cxn ang="0">
                  <a:pos x="152" y="287"/>
                </a:cxn>
                <a:cxn ang="0">
                  <a:pos x="152" y="254"/>
                </a:cxn>
                <a:cxn ang="0">
                  <a:pos x="135" y="240"/>
                </a:cxn>
                <a:cxn ang="0">
                  <a:pos x="118" y="225"/>
                </a:cxn>
                <a:cxn ang="0">
                  <a:pos x="101" y="216"/>
                </a:cxn>
                <a:cxn ang="0">
                  <a:pos x="76" y="216"/>
                </a:cxn>
                <a:cxn ang="0">
                  <a:pos x="76" y="178"/>
                </a:cxn>
                <a:cxn ang="0">
                  <a:pos x="101" y="178"/>
                </a:cxn>
                <a:cxn ang="0">
                  <a:pos x="118" y="169"/>
                </a:cxn>
                <a:cxn ang="0">
                  <a:pos x="135" y="145"/>
                </a:cxn>
                <a:cxn ang="0">
                  <a:pos x="144" y="122"/>
                </a:cxn>
                <a:cxn ang="0">
                  <a:pos x="144" y="84"/>
                </a:cxn>
                <a:cxn ang="0">
                  <a:pos x="135" y="61"/>
                </a:cxn>
                <a:cxn ang="0">
                  <a:pos x="118" y="47"/>
                </a:cxn>
                <a:cxn ang="0">
                  <a:pos x="101" y="37"/>
                </a:cxn>
                <a:cxn ang="0">
                  <a:pos x="76" y="37"/>
                </a:cxn>
                <a:cxn ang="0">
                  <a:pos x="59" y="47"/>
                </a:cxn>
                <a:cxn ang="0">
                  <a:pos x="50" y="75"/>
                </a:cxn>
                <a:cxn ang="0">
                  <a:pos x="42" y="98"/>
                </a:cxn>
                <a:cxn ang="0">
                  <a:pos x="0" y="108"/>
                </a:cxn>
                <a:cxn ang="0">
                  <a:pos x="8" y="75"/>
                </a:cxn>
                <a:cxn ang="0">
                  <a:pos x="16" y="47"/>
                </a:cxn>
                <a:cxn ang="0">
                  <a:pos x="42" y="23"/>
                </a:cxn>
                <a:cxn ang="0">
                  <a:pos x="59" y="0"/>
                </a:cxn>
                <a:cxn ang="0">
                  <a:pos x="84" y="0"/>
                </a:cxn>
                <a:cxn ang="0">
                  <a:pos x="110" y="0"/>
                </a:cxn>
                <a:cxn ang="0">
                  <a:pos x="135" y="14"/>
                </a:cxn>
                <a:cxn ang="0">
                  <a:pos x="152" y="23"/>
                </a:cxn>
                <a:cxn ang="0">
                  <a:pos x="169" y="37"/>
                </a:cxn>
                <a:cxn ang="0">
                  <a:pos x="178" y="61"/>
                </a:cxn>
                <a:cxn ang="0">
                  <a:pos x="178" y="98"/>
                </a:cxn>
                <a:cxn ang="0">
                  <a:pos x="178" y="131"/>
                </a:cxn>
                <a:cxn ang="0">
                  <a:pos x="169" y="155"/>
                </a:cxn>
                <a:cxn ang="0">
                  <a:pos x="161" y="178"/>
                </a:cxn>
                <a:cxn ang="0">
                  <a:pos x="144" y="192"/>
                </a:cxn>
                <a:cxn ang="0">
                  <a:pos x="169" y="216"/>
                </a:cxn>
                <a:cxn ang="0">
                  <a:pos x="186" y="225"/>
                </a:cxn>
                <a:cxn ang="0">
                  <a:pos x="195" y="254"/>
                </a:cxn>
                <a:cxn ang="0">
                  <a:pos x="195" y="287"/>
                </a:cxn>
                <a:cxn ang="0">
                  <a:pos x="195" y="324"/>
                </a:cxn>
                <a:cxn ang="0">
                  <a:pos x="186" y="348"/>
                </a:cxn>
                <a:cxn ang="0">
                  <a:pos x="178" y="371"/>
                </a:cxn>
                <a:cxn ang="0">
                  <a:pos x="169" y="395"/>
                </a:cxn>
                <a:cxn ang="0">
                  <a:pos x="152" y="409"/>
                </a:cxn>
                <a:cxn ang="0">
                  <a:pos x="135" y="418"/>
                </a:cxn>
                <a:cxn ang="0">
                  <a:pos x="118" y="433"/>
                </a:cxn>
                <a:cxn ang="0">
                  <a:pos x="93" y="433"/>
                </a:cxn>
                <a:cxn ang="0">
                  <a:pos x="67" y="433"/>
                </a:cxn>
                <a:cxn ang="0">
                  <a:pos x="50" y="418"/>
                </a:cxn>
                <a:cxn ang="0">
                  <a:pos x="33" y="409"/>
                </a:cxn>
                <a:cxn ang="0">
                  <a:pos x="16" y="381"/>
                </a:cxn>
                <a:cxn ang="0">
                  <a:pos x="0" y="348"/>
                </a:cxn>
                <a:cxn ang="0">
                  <a:pos x="0" y="310"/>
                </a:cxn>
              </a:cxnLst>
              <a:rect l="0" t="0" r="r" b="b"/>
              <a:pathLst>
                <a:path w="196" h="434">
                  <a:moveTo>
                    <a:pt x="0" y="310"/>
                  </a:moveTo>
                  <a:lnTo>
                    <a:pt x="33" y="310"/>
                  </a:lnTo>
                  <a:lnTo>
                    <a:pt x="33" y="324"/>
                  </a:lnTo>
                  <a:lnTo>
                    <a:pt x="42" y="324"/>
                  </a:lnTo>
                  <a:lnTo>
                    <a:pt x="42" y="334"/>
                  </a:lnTo>
                  <a:lnTo>
                    <a:pt x="42" y="348"/>
                  </a:lnTo>
                  <a:lnTo>
                    <a:pt x="50" y="348"/>
                  </a:lnTo>
                  <a:lnTo>
                    <a:pt x="50" y="357"/>
                  </a:lnTo>
                  <a:lnTo>
                    <a:pt x="50" y="371"/>
                  </a:lnTo>
                  <a:lnTo>
                    <a:pt x="59" y="371"/>
                  </a:lnTo>
                  <a:lnTo>
                    <a:pt x="59" y="381"/>
                  </a:lnTo>
                  <a:lnTo>
                    <a:pt x="67" y="381"/>
                  </a:lnTo>
                  <a:lnTo>
                    <a:pt x="76" y="381"/>
                  </a:lnTo>
                  <a:lnTo>
                    <a:pt x="84" y="381"/>
                  </a:lnTo>
                  <a:lnTo>
                    <a:pt x="84" y="395"/>
                  </a:lnTo>
                  <a:lnTo>
                    <a:pt x="93" y="395"/>
                  </a:lnTo>
                  <a:lnTo>
                    <a:pt x="101" y="395"/>
                  </a:lnTo>
                  <a:lnTo>
                    <a:pt x="110" y="381"/>
                  </a:lnTo>
                  <a:lnTo>
                    <a:pt x="118" y="381"/>
                  </a:lnTo>
                  <a:lnTo>
                    <a:pt x="127" y="381"/>
                  </a:lnTo>
                  <a:lnTo>
                    <a:pt x="127" y="371"/>
                  </a:lnTo>
                  <a:lnTo>
                    <a:pt x="135" y="371"/>
                  </a:lnTo>
                  <a:lnTo>
                    <a:pt x="135" y="357"/>
                  </a:lnTo>
                  <a:lnTo>
                    <a:pt x="144" y="357"/>
                  </a:lnTo>
                  <a:lnTo>
                    <a:pt x="144" y="348"/>
                  </a:lnTo>
                  <a:lnTo>
                    <a:pt x="152" y="348"/>
                  </a:lnTo>
                  <a:lnTo>
                    <a:pt x="152" y="334"/>
                  </a:lnTo>
                  <a:lnTo>
                    <a:pt x="152" y="324"/>
                  </a:lnTo>
                  <a:lnTo>
                    <a:pt x="152" y="310"/>
                  </a:lnTo>
                  <a:lnTo>
                    <a:pt x="161" y="310"/>
                  </a:lnTo>
                  <a:lnTo>
                    <a:pt x="161" y="301"/>
                  </a:lnTo>
                  <a:lnTo>
                    <a:pt x="161" y="287"/>
                  </a:lnTo>
                  <a:lnTo>
                    <a:pt x="152" y="287"/>
                  </a:lnTo>
                  <a:lnTo>
                    <a:pt x="152" y="277"/>
                  </a:lnTo>
                  <a:lnTo>
                    <a:pt x="152" y="263"/>
                  </a:lnTo>
                  <a:lnTo>
                    <a:pt x="152" y="254"/>
                  </a:lnTo>
                  <a:lnTo>
                    <a:pt x="144" y="254"/>
                  </a:lnTo>
                  <a:lnTo>
                    <a:pt x="144" y="240"/>
                  </a:lnTo>
                  <a:lnTo>
                    <a:pt x="135" y="240"/>
                  </a:lnTo>
                  <a:lnTo>
                    <a:pt x="135" y="225"/>
                  </a:lnTo>
                  <a:lnTo>
                    <a:pt x="127" y="225"/>
                  </a:lnTo>
                  <a:lnTo>
                    <a:pt x="118" y="225"/>
                  </a:lnTo>
                  <a:lnTo>
                    <a:pt x="118" y="216"/>
                  </a:lnTo>
                  <a:lnTo>
                    <a:pt x="110" y="216"/>
                  </a:lnTo>
                  <a:lnTo>
                    <a:pt x="101" y="216"/>
                  </a:lnTo>
                  <a:lnTo>
                    <a:pt x="93" y="216"/>
                  </a:lnTo>
                  <a:lnTo>
                    <a:pt x="84" y="216"/>
                  </a:lnTo>
                  <a:lnTo>
                    <a:pt x="76" y="216"/>
                  </a:lnTo>
                  <a:lnTo>
                    <a:pt x="76" y="225"/>
                  </a:lnTo>
                  <a:lnTo>
                    <a:pt x="67" y="225"/>
                  </a:lnTo>
                  <a:lnTo>
                    <a:pt x="76" y="178"/>
                  </a:lnTo>
                  <a:lnTo>
                    <a:pt x="84" y="178"/>
                  </a:lnTo>
                  <a:lnTo>
                    <a:pt x="93" y="178"/>
                  </a:lnTo>
                  <a:lnTo>
                    <a:pt x="101" y="178"/>
                  </a:lnTo>
                  <a:lnTo>
                    <a:pt x="101" y="169"/>
                  </a:lnTo>
                  <a:lnTo>
                    <a:pt x="110" y="169"/>
                  </a:lnTo>
                  <a:lnTo>
                    <a:pt x="118" y="169"/>
                  </a:lnTo>
                  <a:lnTo>
                    <a:pt x="127" y="155"/>
                  </a:lnTo>
                  <a:lnTo>
                    <a:pt x="135" y="155"/>
                  </a:lnTo>
                  <a:lnTo>
                    <a:pt x="135" y="145"/>
                  </a:lnTo>
                  <a:lnTo>
                    <a:pt x="135" y="131"/>
                  </a:lnTo>
                  <a:lnTo>
                    <a:pt x="144" y="131"/>
                  </a:lnTo>
                  <a:lnTo>
                    <a:pt x="144" y="122"/>
                  </a:lnTo>
                  <a:lnTo>
                    <a:pt x="144" y="108"/>
                  </a:lnTo>
                  <a:lnTo>
                    <a:pt x="144" y="98"/>
                  </a:lnTo>
                  <a:lnTo>
                    <a:pt x="144" y="84"/>
                  </a:lnTo>
                  <a:lnTo>
                    <a:pt x="135" y="84"/>
                  </a:lnTo>
                  <a:lnTo>
                    <a:pt x="135" y="75"/>
                  </a:lnTo>
                  <a:lnTo>
                    <a:pt x="135" y="61"/>
                  </a:lnTo>
                  <a:lnTo>
                    <a:pt x="127" y="61"/>
                  </a:lnTo>
                  <a:lnTo>
                    <a:pt x="127" y="47"/>
                  </a:lnTo>
                  <a:lnTo>
                    <a:pt x="118" y="47"/>
                  </a:lnTo>
                  <a:lnTo>
                    <a:pt x="110" y="47"/>
                  </a:lnTo>
                  <a:lnTo>
                    <a:pt x="110" y="37"/>
                  </a:lnTo>
                  <a:lnTo>
                    <a:pt x="101" y="37"/>
                  </a:lnTo>
                  <a:lnTo>
                    <a:pt x="93" y="37"/>
                  </a:lnTo>
                  <a:lnTo>
                    <a:pt x="84" y="37"/>
                  </a:lnTo>
                  <a:lnTo>
                    <a:pt x="76" y="37"/>
                  </a:lnTo>
                  <a:lnTo>
                    <a:pt x="76" y="47"/>
                  </a:lnTo>
                  <a:lnTo>
                    <a:pt x="67" y="47"/>
                  </a:lnTo>
                  <a:lnTo>
                    <a:pt x="59" y="47"/>
                  </a:lnTo>
                  <a:lnTo>
                    <a:pt x="59" y="61"/>
                  </a:lnTo>
                  <a:lnTo>
                    <a:pt x="50" y="61"/>
                  </a:lnTo>
                  <a:lnTo>
                    <a:pt x="50" y="75"/>
                  </a:lnTo>
                  <a:lnTo>
                    <a:pt x="50" y="84"/>
                  </a:lnTo>
                  <a:lnTo>
                    <a:pt x="42" y="84"/>
                  </a:lnTo>
                  <a:lnTo>
                    <a:pt x="42" y="98"/>
                  </a:lnTo>
                  <a:lnTo>
                    <a:pt x="42" y="108"/>
                  </a:lnTo>
                  <a:lnTo>
                    <a:pt x="42" y="122"/>
                  </a:lnTo>
                  <a:lnTo>
                    <a:pt x="0" y="108"/>
                  </a:lnTo>
                  <a:lnTo>
                    <a:pt x="0" y="98"/>
                  </a:lnTo>
                  <a:lnTo>
                    <a:pt x="8" y="84"/>
                  </a:lnTo>
                  <a:lnTo>
                    <a:pt x="8" y="75"/>
                  </a:lnTo>
                  <a:lnTo>
                    <a:pt x="8" y="61"/>
                  </a:lnTo>
                  <a:lnTo>
                    <a:pt x="16" y="61"/>
                  </a:lnTo>
                  <a:lnTo>
                    <a:pt x="16" y="47"/>
                  </a:lnTo>
                  <a:lnTo>
                    <a:pt x="25" y="37"/>
                  </a:lnTo>
                  <a:lnTo>
                    <a:pt x="33" y="23"/>
                  </a:lnTo>
                  <a:lnTo>
                    <a:pt x="42" y="23"/>
                  </a:lnTo>
                  <a:lnTo>
                    <a:pt x="42" y="14"/>
                  </a:lnTo>
                  <a:lnTo>
                    <a:pt x="50" y="14"/>
                  </a:lnTo>
                  <a:lnTo>
                    <a:pt x="59" y="0"/>
                  </a:lnTo>
                  <a:lnTo>
                    <a:pt x="67" y="0"/>
                  </a:lnTo>
                  <a:lnTo>
                    <a:pt x="76" y="0"/>
                  </a:lnTo>
                  <a:lnTo>
                    <a:pt x="84" y="0"/>
                  </a:lnTo>
                  <a:lnTo>
                    <a:pt x="93" y="0"/>
                  </a:lnTo>
                  <a:lnTo>
                    <a:pt x="101" y="0"/>
                  </a:lnTo>
                  <a:lnTo>
                    <a:pt x="110" y="0"/>
                  </a:lnTo>
                  <a:lnTo>
                    <a:pt x="118" y="0"/>
                  </a:lnTo>
                  <a:lnTo>
                    <a:pt x="127" y="0"/>
                  </a:lnTo>
                  <a:lnTo>
                    <a:pt x="135" y="14"/>
                  </a:lnTo>
                  <a:lnTo>
                    <a:pt x="144" y="14"/>
                  </a:lnTo>
                  <a:lnTo>
                    <a:pt x="144" y="23"/>
                  </a:lnTo>
                  <a:lnTo>
                    <a:pt x="152" y="23"/>
                  </a:lnTo>
                  <a:lnTo>
                    <a:pt x="161" y="23"/>
                  </a:lnTo>
                  <a:lnTo>
                    <a:pt x="161" y="37"/>
                  </a:lnTo>
                  <a:lnTo>
                    <a:pt x="169" y="37"/>
                  </a:lnTo>
                  <a:lnTo>
                    <a:pt x="169" y="47"/>
                  </a:lnTo>
                  <a:lnTo>
                    <a:pt x="169" y="61"/>
                  </a:lnTo>
                  <a:lnTo>
                    <a:pt x="178" y="61"/>
                  </a:lnTo>
                  <a:lnTo>
                    <a:pt x="178" y="75"/>
                  </a:lnTo>
                  <a:lnTo>
                    <a:pt x="178" y="84"/>
                  </a:lnTo>
                  <a:lnTo>
                    <a:pt x="178" y="98"/>
                  </a:lnTo>
                  <a:lnTo>
                    <a:pt x="178" y="108"/>
                  </a:lnTo>
                  <a:lnTo>
                    <a:pt x="178" y="122"/>
                  </a:lnTo>
                  <a:lnTo>
                    <a:pt x="178" y="131"/>
                  </a:lnTo>
                  <a:lnTo>
                    <a:pt x="178" y="145"/>
                  </a:lnTo>
                  <a:lnTo>
                    <a:pt x="178" y="155"/>
                  </a:lnTo>
                  <a:lnTo>
                    <a:pt x="169" y="155"/>
                  </a:lnTo>
                  <a:lnTo>
                    <a:pt x="169" y="169"/>
                  </a:lnTo>
                  <a:lnTo>
                    <a:pt x="161" y="169"/>
                  </a:lnTo>
                  <a:lnTo>
                    <a:pt x="161" y="178"/>
                  </a:lnTo>
                  <a:lnTo>
                    <a:pt x="152" y="178"/>
                  </a:lnTo>
                  <a:lnTo>
                    <a:pt x="152" y="192"/>
                  </a:lnTo>
                  <a:lnTo>
                    <a:pt x="144" y="192"/>
                  </a:lnTo>
                  <a:lnTo>
                    <a:pt x="152" y="202"/>
                  </a:lnTo>
                  <a:lnTo>
                    <a:pt x="161" y="202"/>
                  </a:lnTo>
                  <a:lnTo>
                    <a:pt x="169" y="216"/>
                  </a:lnTo>
                  <a:lnTo>
                    <a:pt x="178" y="216"/>
                  </a:lnTo>
                  <a:lnTo>
                    <a:pt x="178" y="225"/>
                  </a:lnTo>
                  <a:lnTo>
                    <a:pt x="186" y="225"/>
                  </a:lnTo>
                  <a:lnTo>
                    <a:pt x="186" y="240"/>
                  </a:lnTo>
                  <a:lnTo>
                    <a:pt x="186" y="254"/>
                  </a:lnTo>
                  <a:lnTo>
                    <a:pt x="195" y="254"/>
                  </a:lnTo>
                  <a:lnTo>
                    <a:pt x="195" y="263"/>
                  </a:lnTo>
                  <a:lnTo>
                    <a:pt x="195" y="277"/>
                  </a:lnTo>
                  <a:lnTo>
                    <a:pt x="195" y="287"/>
                  </a:lnTo>
                  <a:lnTo>
                    <a:pt x="195" y="301"/>
                  </a:lnTo>
                  <a:lnTo>
                    <a:pt x="195" y="310"/>
                  </a:lnTo>
                  <a:lnTo>
                    <a:pt x="195" y="324"/>
                  </a:lnTo>
                  <a:lnTo>
                    <a:pt x="195" y="334"/>
                  </a:lnTo>
                  <a:lnTo>
                    <a:pt x="195" y="348"/>
                  </a:lnTo>
                  <a:lnTo>
                    <a:pt x="186" y="348"/>
                  </a:lnTo>
                  <a:lnTo>
                    <a:pt x="186" y="357"/>
                  </a:lnTo>
                  <a:lnTo>
                    <a:pt x="186" y="371"/>
                  </a:lnTo>
                  <a:lnTo>
                    <a:pt x="178" y="371"/>
                  </a:lnTo>
                  <a:lnTo>
                    <a:pt x="178" y="381"/>
                  </a:lnTo>
                  <a:lnTo>
                    <a:pt x="169" y="381"/>
                  </a:lnTo>
                  <a:lnTo>
                    <a:pt x="169" y="395"/>
                  </a:lnTo>
                  <a:lnTo>
                    <a:pt x="161" y="395"/>
                  </a:lnTo>
                  <a:lnTo>
                    <a:pt x="161" y="409"/>
                  </a:lnTo>
                  <a:lnTo>
                    <a:pt x="152" y="409"/>
                  </a:lnTo>
                  <a:lnTo>
                    <a:pt x="152" y="418"/>
                  </a:lnTo>
                  <a:lnTo>
                    <a:pt x="144" y="418"/>
                  </a:lnTo>
                  <a:lnTo>
                    <a:pt x="135" y="418"/>
                  </a:lnTo>
                  <a:lnTo>
                    <a:pt x="135" y="433"/>
                  </a:lnTo>
                  <a:lnTo>
                    <a:pt x="127" y="433"/>
                  </a:lnTo>
                  <a:lnTo>
                    <a:pt x="118" y="433"/>
                  </a:lnTo>
                  <a:lnTo>
                    <a:pt x="110" y="433"/>
                  </a:lnTo>
                  <a:lnTo>
                    <a:pt x="101" y="433"/>
                  </a:lnTo>
                  <a:lnTo>
                    <a:pt x="93" y="433"/>
                  </a:lnTo>
                  <a:lnTo>
                    <a:pt x="84" y="433"/>
                  </a:lnTo>
                  <a:lnTo>
                    <a:pt x="76" y="433"/>
                  </a:lnTo>
                  <a:lnTo>
                    <a:pt x="67" y="433"/>
                  </a:lnTo>
                  <a:lnTo>
                    <a:pt x="59" y="433"/>
                  </a:lnTo>
                  <a:lnTo>
                    <a:pt x="59" y="418"/>
                  </a:lnTo>
                  <a:lnTo>
                    <a:pt x="50" y="418"/>
                  </a:lnTo>
                  <a:lnTo>
                    <a:pt x="42" y="418"/>
                  </a:lnTo>
                  <a:lnTo>
                    <a:pt x="42" y="409"/>
                  </a:lnTo>
                  <a:lnTo>
                    <a:pt x="33" y="409"/>
                  </a:lnTo>
                  <a:lnTo>
                    <a:pt x="25" y="395"/>
                  </a:lnTo>
                  <a:lnTo>
                    <a:pt x="16" y="395"/>
                  </a:lnTo>
                  <a:lnTo>
                    <a:pt x="16" y="381"/>
                  </a:lnTo>
                  <a:lnTo>
                    <a:pt x="8" y="371"/>
                  </a:lnTo>
                  <a:lnTo>
                    <a:pt x="8" y="357"/>
                  </a:lnTo>
                  <a:lnTo>
                    <a:pt x="0" y="348"/>
                  </a:lnTo>
                  <a:lnTo>
                    <a:pt x="0" y="334"/>
                  </a:lnTo>
                  <a:lnTo>
                    <a:pt x="0" y="324"/>
                  </a:lnTo>
                  <a:lnTo>
                    <a:pt x="0" y="310"/>
                  </a:lnTo>
                  <a:lnTo>
                    <a:pt x="0" y="310"/>
                  </a:lnTo>
                </a:path>
              </a:pathLst>
            </a:custGeom>
            <a:solidFill>
              <a:srgbClr val="000000"/>
            </a:solidFill>
            <a:ln w="9525">
              <a:noFill/>
              <a:round/>
              <a:headEnd/>
              <a:tailEnd/>
            </a:ln>
          </p:spPr>
          <p:txBody>
            <a:bodyPr wrap="none" anchor="ctr"/>
            <a:lstStyle/>
            <a:p>
              <a:endParaRPr lang="en-US"/>
            </a:p>
          </p:txBody>
        </p:sp>
        <p:sp>
          <p:nvSpPr>
            <p:cNvPr id="453" name="Freeform 463"/>
            <p:cNvSpPr>
              <a:spLocks noChangeArrowheads="1"/>
            </p:cNvSpPr>
            <p:nvPr/>
          </p:nvSpPr>
          <p:spPr bwMode="auto">
            <a:xfrm>
              <a:off x="4978400" y="2744788"/>
              <a:ext cx="71438" cy="101600"/>
            </a:xfrm>
            <a:custGeom>
              <a:avLst/>
              <a:gdLst/>
              <a:ahLst/>
              <a:cxnLst>
                <a:cxn ang="0">
                  <a:pos x="101" y="0"/>
                </a:cxn>
                <a:cxn ang="0">
                  <a:pos x="135" y="9"/>
                </a:cxn>
                <a:cxn ang="0">
                  <a:pos x="165" y="33"/>
                </a:cxn>
                <a:cxn ang="0">
                  <a:pos x="190" y="80"/>
                </a:cxn>
                <a:cxn ang="0">
                  <a:pos x="199" y="141"/>
                </a:cxn>
                <a:cxn ang="0">
                  <a:pos x="190" y="188"/>
                </a:cxn>
                <a:cxn ang="0">
                  <a:pos x="165" y="235"/>
                </a:cxn>
                <a:cxn ang="0">
                  <a:pos x="135" y="273"/>
                </a:cxn>
                <a:cxn ang="0">
                  <a:pos x="101" y="283"/>
                </a:cxn>
                <a:cxn ang="0">
                  <a:pos x="59" y="273"/>
                </a:cxn>
                <a:cxn ang="0">
                  <a:pos x="25" y="235"/>
                </a:cxn>
                <a:cxn ang="0">
                  <a:pos x="8" y="188"/>
                </a:cxn>
                <a:cxn ang="0">
                  <a:pos x="0" y="141"/>
                </a:cxn>
                <a:cxn ang="0">
                  <a:pos x="8" y="80"/>
                </a:cxn>
                <a:cxn ang="0">
                  <a:pos x="25" y="33"/>
                </a:cxn>
                <a:cxn ang="0">
                  <a:pos x="59" y="9"/>
                </a:cxn>
                <a:cxn ang="0">
                  <a:pos x="101" y="0"/>
                </a:cxn>
              </a:cxnLst>
              <a:rect l="0" t="0" r="r" b="b"/>
              <a:pathLst>
                <a:path w="200" h="284">
                  <a:moveTo>
                    <a:pt x="101" y="0"/>
                  </a:moveTo>
                  <a:lnTo>
                    <a:pt x="135" y="9"/>
                  </a:lnTo>
                  <a:lnTo>
                    <a:pt x="165" y="33"/>
                  </a:lnTo>
                  <a:lnTo>
                    <a:pt x="190" y="80"/>
                  </a:lnTo>
                  <a:lnTo>
                    <a:pt x="199" y="141"/>
                  </a:lnTo>
                  <a:lnTo>
                    <a:pt x="190" y="188"/>
                  </a:lnTo>
                  <a:lnTo>
                    <a:pt x="165" y="235"/>
                  </a:lnTo>
                  <a:lnTo>
                    <a:pt x="135" y="273"/>
                  </a:lnTo>
                  <a:lnTo>
                    <a:pt x="101" y="283"/>
                  </a:lnTo>
                  <a:lnTo>
                    <a:pt x="59" y="273"/>
                  </a:lnTo>
                  <a:lnTo>
                    <a:pt x="25" y="235"/>
                  </a:lnTo>
                  <a:lnTo>
                    <a:pt x="8" y="188"/>
                  </a:lnTo>
                  <a:lnTo>
                    <a:pt x="0" y="141"/>
                  </a:lnTo>
                  <a:lnTo>
                    <a:pt x="8" y="80"/>
                  </a:lnTo>
                  <a:lnTo>
                    <a:pt x="25" y="33"/>
                  </a:lnTo>
                  <a:lnTo>
                    <a:pt x="59" y="9"/>
                  </a:lnTo>
                  <a:lnTo>
                    <a:pt x="101" y="0"/>
                  </a:lnTo>
                </a:path>
              </a:pathLst>
            </a:custGeom>
            <a:noFill/>
            <a:ln w="9525">
              <a:solidFill>
                <a:srgbClr val="000000"/>
              </a:solidFill>
              <a:round/>
              <a:headEnd/>
              <a:tailEnd/>
            </a:ln>
          </p:spPr>
          <p:txBody>
            <a:bodyPr/>
            <a:lstStyle/>
            <a:p>
              <a:endParaRPr lang="en-US"/>
            </a:p>
          </p:txBody>
        </p:sp>
        <p:sp>
          <p:nvSpPr>
            <p:cNvPr id="454" name="Line 464"/>
            <p:cNvSpPr>
              <a:spLocks noChangeShapeType="1"/>
            </p:cNvSpPr>
            <p:nvPr/>
          </p:nvSpPr>
          <p:spPr bwMode="auto">
            <a:xfrm flipH="1">
              <a:off x="4870450" y="2795588"/>
              <a:ext cx="109538" cy="1587"/>
            </a:xfrm>
            <a:prstGeom prst="line">
              <a:avLst/>
            </a:prstGeom>
            <a:noFill/>
            <a:ln w="9525">
              <a:solidFill>
                <a:srgbClr val="000000"/>
              </a:solidFill>
              <a:round/>
              <a:headEnd/>
              <a:tailEnd/>
            </a:ln>
          </p:spPr>
          <p:txBody>
            <a:bodyPr/>
            <a:lstStyle/>
            <a:p>
              <a:endParaRPr lang="en-US"/>
            </a:p>
          </p:txBody>
        </p:sp>
        <p:sp>
          <p:nvSpPr>
            <p:cNvPr id="455" name="Freeform 465"/>
            <p:cNvSpPr>
              <a:spLocks noChangeArrowheads="1"/>
            </p:cNvSpPr>
            <p:nvPr/>
          </p:nvSpPr>
          <p:spPr bwMode="auto">
            <a:xfrm>
              <a:off x="4116388" y="2744788"/>
              <a:ext cx="73025" cy="101600"/>
            </a:xfrm>
            <a:custGeom>
              <a:avLst/>
              <a:gdLst/>
              <a:ahLst/>
              <a:cxnLst>
                <a:cxn ang="0">
                  <a:pos x="102" y="0"/>
                </a:cxn>
                <a:cxn ang="0">
                  <a:pos x="144" y="9"/>
                </a:cxn>
                <a:cxn ang="0">
                  <a:pos x="178" y="33"/>
                </a:cxn>
                <a:cxn ang="0">
                  <a:pos x="195" y="80"/>
                </a:cxn>
                <a:cxn ang="0">
                  <a:pos x="204" y="141"/>
                </a:cxn>
                <a:cxn ang="0">
                  <a:pos x="195" y="188"/>
                </a:cxn>
                <a:cxn ang="0">
                  <a:pos x="178" y="235"/>
                </a:cxn>
                <a:cxn ang="0">
                  <a:pos x="144" y="273"/>
                </a:cxn>
                <a:cxn ang="0">
                  <a:pos x="102" y="283"/>
                </a:cxn>
                <a:cxn ang="0">
                  <a:pos x="68" y="273"/>
                </a:cxn>
                <a:cxn ang="0">
                  <a:pos x="34" y="235"/>
                </a:cxn>
                <a:cxn ang="0">
                  <a:pos x="8" y="188"/>
                </a:cxn>
                <a:cxn ang="0">
                  <a:pos x="0" y="141"/>
                </a:cxn>
                <a:cxn ang="0">
                  <a:pos x="8" y="80"/>
                </a:cxn>
                <a:cxn ang="0">
                  <a:pos x="34" y="33"/>
                </a:cxn>
                <a:cxn ang="0">
                  <a:pos x="68" y="9"/>
                </a:cxn>
                <a:cxn ang="0">
                  <a:pos x="102" y="0"/>
                </a:cxn>
              </a:cxnLst>
              <a:rect l="0" t="0" r="r" b="b"/>
              <a:pathLst>
                <a:path w="205" h="284">
                  <a:moveTo>
                    <a:pt x="102" y="0"/>
                  </a:moveTo>
                  <a:lnTo>
                    <a:pt x="144" y="9"/>
                  </a:lnTo>
                  <a:lnTo>
                    <a:pt x="178" y="33"/>
                  </a:lnTo>
                  <a:lnTo>
                    <a:pt x="195" y="80"/>
                  </a:lnTo>
                  <a:lnTo>
                    <a:pt x="204" y="141"/>
                  </a:lnTo>
                  <a:lnTo>
                    <a:pt x="195" y="188"/>
                  </a:lnTo>
                  <a:lnTo>
                    <a:pt x="178" y="235"/>
                  </a:lnTo>
                  <a:lnTo>
                    <a:pt x="144" y="273"/>
                  </a:lnTo>
                  <a:lnTo>
                    <a:pt x="102" y="283"/>
                  </a:lnTo>
                  <a:lnTo>
                    <a:pt x="68" y="273"/>
                  </a:lnTo>
                  <a:lnTo>
                    <a:pt x="34" y="235"/>
                  </a:lnTo>
                  <a:lnTo>
                    <a:pt x="8" y="188"/>
                  </a:lnTo>
                  <a:lnTo>
                    <a:pt x="0" y="141"/>
                  </a:lnTo>
                  <a:lnTo>
                    <a:pt x="8" y="80"/>
                  </a:lnTo>
                  <a:lnTo>
                    <a:pt x="34" y="33"/>
                  </a:lnTo>
                  <a:lnTo>
                    <a:pt x="68" y="9"/>
                  </a:lnTo>
                  <a:lnTo>
                    <a:pt x="102" y="0"/>
                  </a:lnTo>
                </a:path>
              </a:pathLst>
            </a:custGeom>
            <a:noFill/>
            <a:ln w="9525">
              <a:solidFill>
                <a:srgbClr val="000000"/>
              </a:solidFill>
              <a:round/>
              <a:headEnd/>
              <a:tailEnd/>
            </a:ln>
          </p:spPr>
          <p:txBody>
            <a:bodyPr/>
            <a:lstStyle/>
            <a:p>
              <a:endParaRPr lang="en-US"/>
            </a:p>
          </p:txBody>
        </p:sp>
        <p:sp>
          <p:nvSpPr>
            <p:cNvPr id="456" name="Line 466"/>
            <p:cNvSpPr>
              <a:spLocks noChangeShapeType="1"/>
            </p:cNvSpPr>
            <p:nvPr/>
          </p:nvSpPr>
          <p:spPr bwMode="auto">
            <a:xfrm flipH="1">
              <a:off x="4187825" y="2795588"/>
              <a:ext cx="109538" cy="1587"/>
            </a:xfrm>
            <a:prstGeom prst="line">
              <a:avLst/>
            </a:prstGeom>
            <a:noFill/>
            <a:ln w="9525">
              <a:solidFill>
                <a:srgbClr val="000000"/>
              </a:solidFill>
              <a:round/>
              <a:headEnd/>
              <a:tailEnd/>
            </a:ln>
          </p:spPr>
          <p:txBody>
            <a:bodyPr/>
            <a:lstStyle/>
            <a:p>
              <a:endParaRPr lang="en-US"/>
            </a:p>
          </p:txBody>
        </p:sp>
        <p:sp>
          <p:nvSpPr>
            <p:cNvPr id="457" name="Freeform 467"/>
            <p:cNvSpPr>
              <a:spLocks noChangeArrowheads="1"/>
            </p:cNvSpPr>
            <p:nvPr/>
          </p:nvSpPr>
          <p:spPr bwMode="auto">
            <a:xfrm>
              <a:off x="4465638" y="3922713"/>
              <a:ext cx="49212" cy="155575"/>
            </a:xfrm>
            <a:custGeom>
              <a:avLst/>
              <a:gdLst/>
              <a:ahLst/>
              <a:cxnLst>
                <a:cxn ang="0">
                  <a:pos x="34" y="433"/>
                </a:cxn>
                <a:cxn ang="0">
                  <a:pos x="34" y="169"/>
                </a:cxn>
                <a:cxn ang="0">
                  <a:pos x="0" y="169"/>
                </a:cxn>
                <a:cxn ang="0">
                  <a:pos x="0" y="122"/>
                </a:cxn>
                <a:cxn ang="0">
                  <a:pos x="34" y="122"/>
                </a:cxn>
                <a:cxn ang="0">
                  <a:pos x="34" y="98"/>
                </a:cxn>
                <a:cxn ang="0">
                  <a:pos x="34" y="84"/>
                </a:cxn>
                <a:cxn ang="0">
                  <a:pos x="34" y="75"/>
                </a:cxn>
                <a:cxn ang="0">
                  <a:pos x="34" y="61"/>
                </a:cxn>
                <a:cxn ang="0">
                  <a:pos x="42" y="61"/>
                </a:cxn>
                <a:cxn ang="0">
                  <a:pos x="42" y="47"/>
                </a:cxn>
                <a:cxn ang="0">
                  <a:pos x="42" y="37"/>
                </a:cxn>
                <a:cxn ang="0">
                  <a:pos x="42" y="23"/>
                </a:cxn>
                <a:cxn ang="0">
                  <a:pos x="51" y="23"/>
                </a:cxn>
                <a:cxn ang="0">
                  <a:pos x="51" y="14"/>
                </a:cxn>
                <a:cxn ang="0">
                  <a:pos x="59" y="14"/>
                </a:cxn>
                <a:cxn ang="0">
                  <a:pos x="68" y="14"/>
                </a:cxn>
                <a:cxn ang="0">
                  <a:pos x="68" y="0"/>
                </a:cxn>
                <a:cxn ang="0">
                  <a:pos x="77" y="0"/>
                </a:cxn>
                <a:cxn ang="0">
                  <a:pos x="85" y="0"/>
                </a:cxn>
                <a:cxn ang="0">
                  <a:pos x="94" y="0"/>
                </a:cxn>
                <a:cxn ang="0">
                  <a:pos x="102" y="0"/>
                </a:cxn>
                <a:cxn ang="0">
                  <a:pos x="111" y="0"/>
                </a:cxn>
                <a:cxn ang="0">
                  <a:pos x="119" y="0"/>
                </a:cxn>
                <a:cxn ang="0">
                  <a:pos x="128" y="0"/>
                </a:cxn>
                <a:cxn ang="0">
                  <a:pos x="137" y="0"/>
                </a:cxn>
                <a:cxn ang="0">
                  <a:pos x="128" y="47"/>
                </a:cxn>
                <a:cxn ang="0">
                  <a:pos x="119" y="47"/>
                </a:cxn>
                <a:cxn ang="0">
                  <a:pos x="111" y="47"/>
                </a:cxn>
                <a:cxn ang="0">
                  <a:pos x="102" y="47"/>
                </a:cxn>
                <a:cxn ang="0">
                  <a:pos x="94" y="47"/>
                </a:cxn>
                <a:cxn ang="0">
                  <a:pos x="85" y="47"/>
                </a:cxn>
                <a:cxn ang="0">
                  <a:pos x="85" y="61"/>
                </a:cxn>
                <a:cxn ang="0">
                  <a:pos x="77" y="61"/>
                </a:cxn>
                <a:cxn ang="0">
                  <a:pos x="77" y="75"/>
                </a:cxn>
                <a:cxn ang="0">
                  <a:pos x="77" y="84"/>
                </a:cxn>
                <a:cxn ang="0">
                  <a:pos x="77" y="98"/>
                </a:cxn>
                <a:cxn ang="0">
                  <a:pos x="77" y="122"/>
                </a:cxn>
                <a:cxn ang="0">
                  <a:pos x="119" y="122"/>
                </a:cxn>
                <a:cxn ang="0">
                  <a:pos x="119" y="169"/>
                </a:cxn>
                <a:cxn ang="0">
                  <a:pos x="77" y="169"/>
                </a:cxn>
                <a:cxn ang="0">
                  <a:pos x="77" y="433"/>
                </a:cxn>
                <a:cxn ang="0">
                  <a:pos x="34" y="433"/>
                </a:cxn>
                <a:cxn ang="0">
                  <a:pos x="34" y="433"/>
                </a:cxn>
              </a:cxnLst>
              <a:rect l="0" t="0" r="r" b="b"/>
              <a:pathLst>
                <a:path w="138" h="434">
                  <a:moveTo>
                    <a:pt x="34" y="433"/>
                  </a:moveTo>
                  <a:lnTo>
                    <a:pt x="34" y="169"/>
                  </a:lnTo>
                  <a:lnTo>
                    <a:pt x="0" y="169"/>
                  </a:lnTo>
                  <a:lnTo>
                    <a:pt x="0" y="122"/>
                  </a:lnTo>
                  <a:lnTo>
                    <a:pt x="34" y="122"/>
                  </a:lnTo>
                  <a:lnTo>
                    <a:pt x="34" y="98"/>
                  </a:lnTo>
                  <a:lnTo>
                    <a:pt x="34" y="84"/>
                  </a:lnTo>
                  <a:lnTo>
                    <a:pt x="34" y="75"/>
                  </a:lnTo>
                  <a:lnTo>
                    <a:pt x="34" y="61"/>
                  </a:lnTo>
                  <a:lnTo>
                    <a:pt x="42" y="61"/>
                  </a:lnTo>
                  <a:lnTo>
                    <a:pt x="42" y="47"/>
                  </a:lnTo>
                  <a:lnTo>
                    <a:pt x="42" y="37"/>
                  </a:lnTo>
                  <a:lnTo>
                    <a:pt x="42" y="23"/>
                  </a:lnTo>
                  <a:lnTo>
                    <a:pt x="51" y="23"/>
                  </a:lnTo>
                  <a:lnTo>
                    <a:pt x="51" y="14"/>
                  </a:lnTo>
                  <a:lnTo>
                    <a:pt x="59" y="14"/>
                  </a:lnTo>
                  <a:lnTo>
                    <a:pt x="68" y="14"/>
                  </a:lnTo>
                  <a:lnTo>
                    <a:pt x="68" y="0"/>
                  </a:lnTo>
                  <a:lnTo>
                    <a:pt x="77" y="0"/>
                  </a:lnTo>
                  <a:lnTo>
                    <a:pt x="85" y="0"/>
                  </a:lnTo>
                  <a:lnTo>
                    <a:pt x="94" y="0"/>
                  </a:lnTo>
                  <a:lnTo>
                    <a:pt x="102" y="0"/>
                  </a:lnTo>
                  <a:lnTo>
                    <a:pt x="111" y="0"/>
                  </a:lnTo>
                  <a:lnTo>
                    <a:pt x="119" y="0"/>
                  </a:lnTo>
                  <a:lnTo>
                    <a:pt x="128" y="0"/>
                  </a:lnTo>
                  <a:lnTo>
                    <a:pt x="137" y="0"/>
                  </a:lnTo>
                  <a:lnTo>
                    <a:pt x="128" y="47"/>
                  </a:lnTo>
                  <a:lnTo>
                    <a:pt x="119" y="47"/>
                  </a:lnTo>
                  <a:lnTo>
                    <a:pt x="111" y="47"/>
                  </a:lnTo>
                  <a:lnTo>
                    <a:pt x="102" y="47"/>
                  </a:lnTo>
                  <a:lnTo>
                    <a:pt x="94" y="47"/>
                  </a:lnTo>
                  <a:lnTo>
                    <a:pt x="85" y="47"/>
                  </a:lnTo>
                  <a:lnTo>
                    <a:pt x="85" y="61"/>
                  </a:lnTo>
                  <a:lnTo>
                    <a:pt x="77" y="61"/>
                  </a:lnTo>
                  <a:lnTo>
                    <a:pt x="77" y="75"/>
                  </a:lnTo>
                  <a:lnTo>
                    <a:pt x="77" y="84"/>
                  </a:lnTo>
                  <a:lnTo>
                    <a:pt x="77" y="98"/>
                  </a:lnTo>
                  <a:lnTo>
                    <a:pt x="77" y="122"/>
                  </a:lnTo>
                  <a:lnTo>
                    <a:pt x="119" y="122"/>
                  </a:lnTo>
                  <a:lnTo>
                    <a:pt x="119" y="169"/>
                  </a:lnTo>
                  <a:lnTo>
                    <a:pt x="77" y="169"/>
                  </a:lnTo>
                  <a:lnTo>
                    <a:pt x="77" y="433"/>
                  </a:lnTo>
                  <a:lnTo>
                    <a:pt x="34" y="433"/>
                  </a:lnTo>
                  <a:lnTo>
                    <a:pt x="34" y="433"/>
                  </a:lnTo>
                </a:path>
              </a:pathLst>
            </a:custGeom>
            <a:solidFill>
              <a:srgbClr val="000000"/>
            </a:solidFill>
            <a:ln w="9525">
              <a:noFill/>
              <a:round/>
              <a:headEnd/>
              <a:tailEnd/>
            </a:ln>
          </p:spPr>
          <p:txBody>
            <a:bodyPr wrap="none" anchor="ctr"/>
            <a:lstStyle/>
            <a:p>
              <a:endParaRPr lang="en-US"/>
            </a:p>
          </p:txBody>
        </p:sp>
        <p:sp>
          <p:nvSpPr>
            <p:cNvPr id="458" name="Freeform 468"/>
            <p:cNvSpPr>
              <a:spLocks noChangeArrowheads="1"/>
            </p:cNvSpPr>
            <p:nvPr/>
          </p:nvSpPr>
          <p:spPr bwMode="auto">
            <a:xfrm>
              <a:off x="4514850" y="3967163"/>
              <a:ext cx="65088" cy="114300"/>
            </a:xfrm>
            <a:custGeom>
              <a:avLst/>
              <a:gdLst/>
              <a:ahLst/>
              <a:cxnLst>
                <a:cxn ang="0">
                  <a:pos x="182" y="210"/>
                </a:cxn>
                <a:cxn ang="0">
                  <a:pos x="173" y="247"/>
                </a:cxn>
                <a:cxn ang="0">
                  <a:pos x="165" y="271"/>
                </a:cxn>
                <a:cxn ang="0">
                  <a:pos x="156" y="294"/>
                </a:cxn>
                <a:cxn ang="0">
                  <a:pos x="139" y="308"/>
                </a:cxn>
                <a:cxn ang="0">
                  <a:pos x="126" y="318"/>
                </a:cxn>
                <a:cxn ang="0">
                  <a:pos x="101" y="318"/>
                </a:cxn>
                <a:cxn ang="0">
                  <a:pos x="76" y="318"/>
                </a:cxn>
                <a:cxn ang="0">
                  <a:pos x="59" y="308"/>
                </a:cxn>
                <a:cxn ang="0">
                  <a:pos x="33" y="294"/>
                </a:cxn>
                <a:cxn ang="0">
                  <a:pos x="25" y="271"/>
                </a:cxn>
                <a:cxn ang="0">
                  <a:pos x="8" y="247"/>
                </a:cxn>
                <a:cxn ang="0">
                  <a:pos x="0" y="224"/>
                </a:cxn>
                <a:cxn ang="0">
                  <a:pos x="0" y="187"/>
                </a:cxn>
                <a:cxn ang="0">
                  <a:pos x="0" y="154"/>
                </a:cxn>
                <a:cxn ang="0">
                  <a:pos x="0" y="116"/>
                </a:cxn>
                <a:cxn ang="0">
                  <a:pos x="8" y="93"/>
                </a:cxn>
                <a:cxn ang="0">
                  <a:pos x="16" y="56"/>
                </a:cxn>
                <a:cxn ang="0">
                  <a:pos x="25" y="32"/>
                </a:cxn>
                <a:cxn ang="0">
                  <a:pos x="42" y="23"/>
                </a:cxn>
                <a:cxn ang="0">
                  <a:pos x="59" y="9"/>
                </a:cxn>
                <a:cxn ang="0">
                  <a:pos x="76" y="0"/>
                </a:cxn>
                <a:cxn ang="0">
                  <a:pos x="101" y="0"/>
                </a:cxn>
                <a:cxn ang="0">
                  <a:pos x="126" y="0"/>
                </a:cxn>
                <a:cxn ang="0">
                  <a:pos x="139" y="9"/>
                </a:cxn>
                <a:cxn ang="0">
                  <a:pos x="156" y="23"/>
                </a:cxn>
                <a:cxn ang="0">
                  <a:pos x="165" y="46"/>
                </a:cxn>
                <a:cxn ang="0">
                  <a:pos x="173" y="70"/>
                </a:cxn>
                <a:cxn ang="0">
                  <a:pos x="182" y="93"/>
                </a:cxn>
                <a:cxn ang="0">
                  <a:pos x="139" y="93"/>
                </a:cxn>
                <a:cxn ang="0">
                  <a:pos x="135" y="70"/>
                </a:cxn>
                <a:cxn ang="0">
                  <a:pos x="126" y="46"/>
                </a:cxn>
                <a:cxn ang="0">
                  <a:pos x="110" y="32"/>
                </a:cxn>
                <a:cxn ang="0">
                  <a:pos x="84" y="46"/>
                </a:cxn>
                <a:cxn ang="0">
                  <a:pos x="67" y="56"/>
                </a:cxn>
                <a:cxn ang="0">
                  <a:pos x="50" y="70"/>
                </a:cxn>
                <a:cxn ang="0">
                  <a:pos x="42" y="93"/>
                </a:cxn>
                <a:cxn ang="0">
                  <a:pos x="33" y="116"/>
                </a:cxn>
                <a:cxn ang="0">
                  <a:pos x="33" y="154"/>
                </a:cxn>
                <a:cxn ang="0">
                  <a:pos x="33" y="187"/>
                </a:cxn>
                <a:cxn ang="0">
                  <a:pos x="42" y="224"/>
                </a:cxn>
                <a:cxn ang="0">
                  <a:pos x="50" y="247"/>
                </a:cxn>
                <a:cxn ang="0">
                  <a:pos x="67" y="257"/>
                </a:cxn>
                <a:cxn ang="0">
                  <a:pos x="84" y="271"/>
                </a:cxn>
                <a:cxn ang="0">
                  <a:pos x="110" y="271"/>
                </a:cxn>
                <a:cxn ang="0">
                  <a:pos x="126" y="257"/>
                </a:cxn>
                <a:cxn ang="0">
                  <a:pos x="139" y="247"/>
                </a:cxn>
                <a:cxn ang="0">
                  <a:pos x="148" y="224"/>
                </a:cxn>
                <a:cxn ang="0">
                  <a:pos x="148" y="201"/>
                </a:cxn>
              </a:cxnLst>
              <a:rect l="0" t="0" r="r" b="b"/>
              <a:pathLst>
                <a:path w="183" h="319">
                  <a:moveTo>
                    <a:pt x="148" y="201"/>
                  </a:moveTo>
                  <a:lnTo>
                    <a:pt x="182" y="201"/>
                  </a:lnTo>
                  <a:lnTo>
                    <a:pt x="182" y="210"/>
                  </a:lnTo>
                  <a:lnTo>
                    <a:pt x="182" y="224"/>
                  </a:lnTo>
                  <a:lnTo>
                    <a:pt x="182" y="233"/>
                  </a:lnTo>
                  <a:lnTo>
                    <a:pt x="173" y="247"/>
                  </a:lnTo>
                  <a:lnTo>
                    <a:pt x="173" y="257"/>
                  </a:lnTo>
                  <a:lnTo>
                    <a:pt x="165" y="257"/>
                  </a:lnTo>
                  <a:lnTo>
                    <a:pt x="165" y="271"/>
                  </a:lnTo>
                  <a:lnTo>
                    <a:pt x="165" y="280"/>
                  </a:lnTo>
                  <a:lnTo>
                    <a:pt x="156" y="280"/>
                  </a:lnTo>
                  <a:lnTo>
                    <a:pt x="156" y="294"/>
                  </a:lnTo>
                  <a:lnTo>
                    <a:pt x="148" y="294"/>
                  </a:lnTo>
                  <a:lnTo>
                    <a:pt x="139" y="294"/>
                  </a:lnTo>
                  <a:lnTo>
                    <a:pt x="139" y="308"/>
                  </a:lnTo>
                  <a:lnTo>
                    <a:pt x="135" y="308"/>
                  </a:lnTo>
                  <a:lnTo>
                    <a:pt x="126" y="308"/>
                  </a:lnTo>
                  <a:lnTo>
                    <a:pt x="126" y="318"/>
                  </a:lnTo>
                  <a:lnTo>
                    <a:pt x="118" y="318"/>
                  </a:lnTo>
                  <a:lnTo>
                    <a:pt x="110" y="318"/>
                  </a:lnTo>
                  <a:lnTo>
                    <a:pt x="101" y="318"/>
                  </a:lnTo>
                  <a:lnTo>
                    <a:pt x="93" y="318"/>
                  </a:lnTo>
                  <a:lnTo>
                    <a:pt x="84" y="318"/>
                  </a:lnTo>
                  <a:lnTo>
                    <a:pt x="76" y="318"/>
                  </a:lnTo>
                  <a:lnTo>
                    <a:pt x="67" y="318"/>
                  </a:lnTo>
                  <a:lnTo>
                    <a:pt x="67" y="308"/>
                  </a:lnTo>
                  <a:lnTo>
                    <a:pt x="59" y="308"/>
                  </a:lnTo>
                  <a:lnTo>
                    <a:pt x="50" y="308"/>
                  </a:lnTo>
                  <a:lnTo>
                    <a:pt x="42" y="294"/>
                  </a:lnTo>
                  <a:lnTo>
                    <a:pt x="33" y="294"/>
                  </a:lnTo>
                  <a:lnTo>
                    <a:pt x="33" y="280"/>
                  </a:lnTo>
                  <a:lnTo>
                    <a:pt x="25" y="280"/>
                  </a:lnTo>
                  <a:lnTo>
                    <a:pt x="25" y="271"/>
                  </a:lnTo>
                  <a:lnTo>
                    <a:pt x="16" y="271"/>
                  </a:lnTo>
                  <a:lnTo>
                    <a:pt x="16" y="257"/>
                  </a:lnTo>
                  <a:lnTo>
                    <a:pt x="8" y="247"/>
                  </a:lnTo>
                  <a:lnTo>
                    <a:pt x="8" y="233"/>
                  </a:lnTo>
                  <a:lnTo>
                    <a:pt x="8" y="224"/>
                  </a:lnTo>
                  <a:lnTo>
                    <a:pt x="0" y="224"/>
                  </a:lnTo>
                  <a:lnTo>
                    <a:pt x="0" y="210"/>
                  </a:lnTo>
                  <a:lnTo>
                    <a:pt x="0" y="201"/>
                  </a:lnTo>
                  <a:lnTo>
                    <a:pt x="0" y="187"/>
                  </a:lnTo>
                  <a:lnTo>
                    <a:pt x="0" y="177"/>
                  </a:lnTo>
                  <a:lnTo>
                    <a:pt x="0" y="163"/>
                  </a:lnTo>
                  <a:lnTo>
                    <a:pt x="0" y="154"/>
                  </a:lnTo>
                  <a:lnTo>
                    <a:pt x="0" y="140"/>
                  </a:lnTo>
                  <a:lnTo>
                    <a:pt x="0" y="130"/>
                  </a:lnTo>
                  <a:lnTo>
                    <a:pt x="0" y="116"/>
                  </a:lnTo>
                  <a:lnTo>
                    <a:pt x="0" y="102"/>
                  </a:lnTo>
                  <a:lnTo>
                    <a:pt x="0" y="93"/>
                  </a:lnTo>
                  <a:lnTo>
                    <a:pt x="8" y="93"/>
                  </a:lnTo>
                  <a:lnTo>
                    <a:pt x="8" y="79"/>
                  </a:lnTo>
                  <a:lnTo>
                    <a:pt x="8" y="70"/>
                  </a:lnTo>
                  <a:lnTo>
                    <a:pt x="16" y="56"/>
                  </a:lnTo>
                  <a:lnTo>
                    <a:pt x="16" y="46"/>
                  </a:lnTo>
                  <a:lnTo>
                    <a:pt x="25" y="46"/>
                  </a:lnTo>
                  <a:lnTo>
                    <a:pt x="25" y="32"/>
                  </a:lnTo>
                  <a:lnTo>
                    <a:pt x="33" y="32"/>
                  </a:lnTo>
                  <a:lnTo>
                    <a:pt x="33" y="23"/>
                  </a:lnTo>
                  <a:lnTo>
                    <a:pt x="42" y="23"/>
                  </a:lnTo>
                  <a:lnTo>
                    <a:pt x="42" y="9"/>
                  </a:lnTo>
                  <a:lnTo>
                    <a:pt x="50" y="9"/>
                  </a:lnTo>
                  <a:lnTo>
                    <a:pt x="59" y="9"/>
                  </a:lnTo>
                  <a:lnTo>
                    <a:pt x="59" y="0"/>
                  </a:lnTo>
                  <a:lnTo>
                    <a:pt x="67" y="0"/>
                  </a:lnTo>
                  <a:lnTo>
                    <a:pt x="76" y="0"/>
                  </a:lnTo>
                  <a:lnTo>
                    <a:pt x="84" y="0"/>
                  </a:lnTo>
                  <a:lnTo>
                    <a:pt x="93" y="0"/>
                  </a:lnTo>
                  <a:lnTo>
                    <a:pt x="101" y="0"/>
                  </a:lnTo>
                  <a:lnTo>
                    <a:pt x="110" y="0"/>
                  </a:lnTo>
                  <a:lnTo>
                    <a:pt x="118" y="0"/>
                  </a:lnTo>
                  <a:lnTo>
                    <a:pt x="126" y="0"/>
                  </a:lnTo>
                  <a:lnTo>
                    <a:pt x="135" y="0"/>
                  </a:lnTo>
                  <a:lnTo>
                    <a:pt x="135" y="9"/>
                  </a:lnTo>
                  <a:lnTo>
                    <a:pt x="139" y="9"/>
                  </a:lnTo>
                  <a:lnTo>
                    <a:pt x="148" y="9"/>
                  </a:lnTo>
                  <a:lnTo>
                    <a:pt x="148" y="23"/>
                  </a:lnTo>
                  <a:lnTo>
                    <a:pt x="156" y="23"/>
                  </a:lnTo>
                  <a:lnTo>
                    <a:pt x="156" y="32"/>
                  </a:lnTo>
                  <a:lnTo>
                    <a:pt x="165" y="32"/>
                  </a:lnTo>
                  <a:lnTo>
                    <a:pt x="165" y="46"/>
                  </a:lnTo>
                  <a:lnTo>
                    <a:pt x="173" y="46"/>
                  </a:lnTo>
                  <a:lnTo>
                    <a:pt x="173" y="56"/>
                  </a:lnTo>
                  <a:lnTo>
                    <a:pt x="173" y="70"/>
                  </a:lnTo>
                  <a:lnTo>
                    <a:pt x="182" y="70"/>
                  </a:lnTo>
                  <a:lnTo>
                    <a:pt x="182" y="79"/>
                  </a:lnTo>
                  <a:lnTo>
                    <a:pt x="182" y="93"/>
                  </a:lnTo>
                  <a:lnTo>
                    <a:pt x="148" y="102"/>
                  </a:lnTo>
                  <a:lnTo>
                    <a:pt x="148" y="93"/>
                  </a:lnTo>
                  <a:lnTo>
                    <a:pt x="139" y="93"/>
                  </a:lnTo>
                  <a:lnTo>
                    <a:pt x="139" y="79"/>
                  </a:lnTo>
                  <a:lnTo>
                    <a:pt x="139" y="70"/>
                  </a:lnTo>
                  <a:lnTo>
                    <a:pt x="135" y="70"/>
                  </a:lnTo>
                  <a:lnTo>
                    <a:pt x="135" y="56"/>
                  </a:lnTo>
                  <a:lnTo>
                    <a:pt x="126" y="56"/>
                  </a:lnTo>
                  <a:lnTo>
                    <a:pt x="126" y="46"/>
                  </a:lnTo>
                  <a:lnTo>
                    <a:pt x="118" y="46"/>
                  </a:lnTo>
                  <a:lnTo>
                    <a:pt x="110" y="46"/>
                  </a:lnTo>
                  <a:lnTo>
                    <a:pt x="110" y="32"/>
                  </a:lnTo>
                  <a:lnTo>
                    <a:pt x="101" y="32"/>
                  </a:lnTo>
                  <a:lnTo>
                    <a:pt x="93" y="32"/>
                  </a:lnTo>
                  <a:lnTo>
                    <a:pt x="84" y="46"/>
                  </a:lnTo>
                  <a:lnTo>
                    <a:pt x="76" y="46"/>
                  </a:lnTo>
                  <a:lnTo>
                    <a:pt x="67" y="46"/>
                  </a:lnTo>
                  <a:lnTo>
                    <a:pt x="67" y="56"/>
                  </a:lnTo>
                  <a:lnTo>
                    <a:pt x="59" y="56"/>
                  </a:lnTo>
                  <a:lnTo>
                    <a:pt x="59" y="70"/>
                  </a:lnTo>
                  <a:lnTo>
                    <a:pt x="50" y="70"/>
                  </a:lnTo>
                  <a:lnTo>
                    <a:pt x="50" y="79"/>
                  </a:lnTo>
                  <a:lnTo>
                    <a:pt x="42" y="79"/>
                  </a:lnTo>
                  <a:lnTo>
                    <a:pt x="42" y="93"/>
                  </a:lnTo>
                  <a:lnTo>
                    <a:pt x="42" y="102"/>
                  </a:lnTo>
                  <a:lnTo>
                    <a:pt x="42" y="116"/>
                  </a:lnTo>
                  <a:lnTo>
                    <a:pt x="33" y="116"/>
                  </a:lnTo>
                  <a:lnTo>
                    <a:pt x="33" y="130"/>
                  </a:lnTo>
                  <a:lnTo>
                    <a:pt x="33" y="140"/>
                  </a:lnTo>
                  <a:lnTo>
                    <a:pt x="33" y="154"/>
                  </a:lnTo>
                  <a:lnTo>
                    <a:pt x="33" y="163"/>
                  </a:lnTo>
                  <a:lnTo>
                    <a:pt x="33" y="177"/>
                  </a:lnTo>
                  <a:lnTo>
                    <a:pt x="33" y="187"/>
                  </a:lnTo>
                  <a:lnTo>
                    <a:pt x="42" y="201"/>
                  </a:lnTo>
                  <a:lnTo>
                    <a:pt x="42" y="210"/>
                  </a:lnTo>
                  <a:lnTo>
                    <a:pt x="42" y="224"/>
                  </a:lnTo>
                  <a:lnTo>
                    <a:pt x="42" y="233"/>
                  </a:lnTo>
                  <a:lnTo>
                    <a:pt x="50" y="233"/>
                  </a:lnTo>
                  <a:lnTo>
                    <a:pt x="50" y="247"/>
                  </a:lnTo>
                  <a:lnTo>
                    <a:pt x="59" y="247"/>
                  </a:lnTo>
                  <a:lnTo>
                    <a:pt x="59" y="257"/>
                  </a:lnTo>
                  <a:lnTo>
                    <a:pt x="67" y="257"/>
                  </a:lnTo>
                  <a:lnTo>
                    <a:pt x="67" y="271"/>
                  </a:lnTo>
                  <a:lnTo>
                    <a:pt x="76" y="271"/>
                  </a:lnTo>
                  <a:lnTo>
                    <a:pt x="84" y="271"/>
                  </a:lnTo>
                  <a:lnTo>
                    <a:pt x="93" y="271"/>
                  </a:lnTo>
                  <a:lnTo>
                    <a:pt x="101" y="271"/>
                  </a:lnTo>
                  <a:lnTo>
                    <a:pt x="110" y="271"/>
                  </a:lnTo>
                  <a:lnTo>
                    <a:pt x="118" y="271"/>
                  </a:lnTo>
                  <a:lnTo>
                    <a:pt x="126" y="271"/>
                  </a:lnTo>
                  <a:lnTo>
                    <a:pt x="126" y="257"/>
                  </a:lnTo>
                  <a:lnTo>
                    <a:pt x="135" y="257"/>
                  </a:lnTo>
                  <a:lnTo>
                    <a:pt x="135" y="247"/>
                  </a:lnTo>
                  <a:lnTo>
                    <a:pt x="139" y="247"/>
                  </a:lnTo>
                  <a:lnTo>
                    <a:pt x="139" y="233"/>
                  </a:lnTo>
                  <a:lnTo>
                    <a:pt x="139" y="224"/>
                  </a:lnTo>
                  <a:lnTo>
                    <a:pt x="148" y="224"/>
                  </a:lnTo>
                  <a:lnTo>
                    <a:pt x="148" y="210"/>
                  </a:lnTo>
                  <a:lnTo>
                    <a:pt x="148" y="201"/>
                  </a:lnTo>
                  <a:lnTo>
                    <a:pt x="148" y="201"/>
                  </a:lnTo>
                </a:path>
              </a:pathLst>
            </a:custGeom>
            <a:solidFill>
              <a:srgbClr val="000000"/>
            </a:solidFill>
            <a:ln w="9525">
              <a:noFill/>
              <a:round/>
              <a:headEnd/>
              <a:tailEnd/>
            </a:ln>
          </p:spPr>
          <p:txBody>
            <a:bodyPr wrap="none" anchor="ctr"/>
            <a:lstStyle/>
            <a:p>
              <a:endParaRPr lang="en-US"/>
            </a:p>
          </p:txBody>
        </p:sp>
        <p:sp>
          <p:nvSpPr>
            <p:cNvPr id="459" name="Freeform 469"/>
            <p:cNvSpPr>
              <a:spLocks noChangeArrowheads="1"/>
            </p:cNvSpPr>
            <p:nvPr/>
          </p:nvSpPr>
          <p:spPr bwMode="auto">
            <a:xfrm>
              <a:off x="4586288" y="3927475"/>
              <a:ext cx="36512" cy="155575"/>
            </a:xfrm>
            <a:custGeom>
              <a:avLst/>
              <a:gdLst/>
              <a:ahLst/>
              <a:cxnLst>
                <a:cxn ang="0">
                  <a:pos x="102" y="367"/>
                </a:cxn>
                <a:cxn ang="0">
                  <a:pos x="102" y="419"/>
                </a:cxn>
                <a:cxn ang="0">
                  <a:pos x="93" y="419"/>
                </a:cxn>
                <a:cxn ang="0">
                  <a:pos x="93" y="429"/>
                </a:cxn>
                <a:cxn ang="0">
                  <a:pos x="85" y="429"/>
                </a:cxn>
                <a:cxn ang="0">
                  <a:pos x="76" y="429"/>
                </a:cxn>
                <a:cxn ang="0">
                  <a:pos x="68" y="429"/>
                </a:cxn>
                <a:cxn ang="0">
                  <a:pos x="59" y="429"/>
                </a:cxn>
                <a:cxn ang="0">
                  <a:pos x="59" y="419"/>
                </a:cxn>
                <a:cxn ang="0">
                  <a:pos x="51" y="419"/>
                </a:cxn>
                <a:cxn ang="0">
                  <a:pos x="42" y="419"/>
                </a:cxn>
                <a:cxn ang="0">
                  <a:pos x="42" y="405"/>
                </a:cxn>
                <a:cxn ang="0">
                  <a:pos x="34" y="405"/>
                </a:cxn>
                <a:cxn ang="0">
                  <a:pos x="34" y="391"/>
                </a:cxn>
                <a:cxn ang="0">
                  <a:pos x="25" y="391"/>
                </a:cxn>
                <a:cxn ang="0">
                  <a:pos x="25" y="381"/>
                </a:cxn>
                <a:cxn ang="0">
                  <a:pos x="25" y="367"/>
                </a:cxn>
                <a:cxn ang="0">
                  <a:pos x="25" y="358"/>
                </a:cxn>
                <a:cxn ang="0">
                  <a:pos x="25" y="344"/>
                </a:cxn>
                <a:cxn ang="0">
                  <a:pos x="25" y="334"/>
                </a:cxn>
                <a:cxn ang="0">
                  <a:pos x="25" y="155"/>
                </a:cxn>
                <a:cxn ang="0">
                  <a:pos x="0" y="155"/>
                </a:cxn>
                <a:cxn ang="0">
                  <a:pos x="0" y="108"/>
                </a:cxn>
                <a:cxn ang="0">
                  <a:pos x="25" y="108"/>
                </a:cxn>
                <a:cxn ang="0">
                  <a:pos x="25" y="33"/>
                </a:cxn>
                <a:cxn ang="0">
                  <a:pos x="59" y="0"/>
                </a:cxn>
                <a:cxn ang="0">
                  <a:pos x="59" y="108"/>
                </a:cxn>
                <a:cxn ang="0">
                  <a:pos x="102" y="108"/>
                </a:cxn>
                <a:cxn ang="0">
                  <a:pos x="102" y="155"/>
                </a:cxn>
                <a:cxn ang="0">
                  <a:pos x="59" y="155"/>
                </a:cxn>
                <a:cxn ang="0">
                  <a:pos x="59" y="334"/>
                </a:cxn>
                <a:cxn ang="0">
                  <a:pos x="59" y="344"/>
                </a:cxn>
                <a:cxn ang="0">
                  <a:pos x="59" y="358"/>
                </a:cxn>
                <a:cxn ang="0">
                  <a:pos x="68" y="358"/>
                </a:cxn>
                <a:cxn ang="0">
                  <a:pos x="68" y="367"/>
                </a:cxn>
                <a:cxn ang="0">
                  <a:pos x="76" y="367"/>
                </a:cxn>
                <a:cxn ang="0">
                  <a:pos x="76" y="381"/>
                </a:cxn>
                <a:cxn ang="0">
                  <a:pos x="85" y="381"/>
                </a:cxn>
                <a:cxn ang="0">
                  <a:pos x="93" y="381"/>
                </a:cxn>
                <a:cxn ang="0">
                  <a:pos x="93" y="367"/>
                </a:cxn>
                <a:cxn ang="0">
                  <a:pos x="102" y="367"/>
                </a:cxn>
                <a:cxn ang="0">
                  <a:pos x="102" y="367"/>
                </a:cxn>
              </a:cxnLst>
              <a:rect l="0" t="0" r="r" b="b"/>
              <a:pathLst>
                <a:path w="103" h="430">
                  <a:moveTo>
                    <a:pt x="102" y="367"/>
                  </a:moveTo>
                  <a:lnTo>
                    <a:pt x="102" y="419"/>
                  </a:lnTo>
                  <a:lnTo>
                    <a:pt x="93" y="419"/>
                  </a:lnTo>
                  <a:lnTo>
                    <a:pt x="93" y="429"/>
                  </a:lnTo>
                  <a:lnTo>
                    <a:pt x="85" y="429"/>
                  </a:lnTo>
                  <a:lnTo>
                    <a:pt x="76" y="429"/>
                  </a:lnTo>
                  <a:lnTo>
                    <a:pt x="68" y="429"/>
                  </a:lnTo>
                  <a:lnTo>
                    <a:pt x="59" y="429"/>
                  </a:lnTo>
                  <a:lnTo>
                    <a:pt x="59" y="419"/>
                  </a:lnTo>
                  <a:lnTo>
                    <a:pt x="51" y="419"/>
                  </a:lnTo>
                  <a:lnTo>
                    <a:pt x="42" y="419"/>
                  </a:lnTo>
                  <a:lnTo>
                    <a:pt x="42" y="405"/>
                  </a:lnTo>
                  <a:lnTo>
                    <a:pt x="34" y="405"/>
                  </a:lnTo>
                  <a:lnTo>
                    <a:pt x="34" y="391"/>
                  </a:lnTo>
                  <a:lnTo>
                    <a:pt x="25" y="391"/>
                  </a:lnTo>
                  <a:lnTo>
                    <a:pt x="25" y="381"/>
                  </a:lnTo>
                  <a:lnTo>
                    <a:pt x="25" y="367"/>
                  </a:lnTo>
                  <a:lnTo>
                    <a:pt x="25" y="358"/>
                  </a:lnTo>
                  <a:lnTo>
                    <a:pt x="25" y="344"/>
                  </a:lnTo>
                  <a:lnTo>
                    <a:pt x="25" y="334"/>
                  </a:lnTo>
                  <a:lnTo>
                    <a:pt x="25" y="155"/>
                  </a:lnTo>
                  <a:lnTo>
                    <a:pt x="0" y="155"/>
                  </a:lnTo>
                  <a:lnTo>
                    <a:pt x="0" y="108"/>
                  </a:lnTo>
                  <a:lnTo>
                    <a:pt x="25" y="108"/>
                  </a:lnTo>
                  <a:lnTo>
                    <a:pt x="25" y="33"/>
                  </a:lnTo>
                  <a:lnTo>
                    <a:pt x="59" y="0"/>
                  </a:lnTo>
                  <a:lnTo>
                    <a:pt x="59" y="108"/>
                  </a:lnTo>
                  <a:lnTo>
                    <a:pt x="102" y="108"/>
                  </a:lnTo>
                  <a:lnTo>
                    <a:pt x="102" y="155"/>
                  </a:lnTo>
                  <a:lnTo>
                    <a:pt x="59" y="155"/>
                  </a:lnTo>
                  <a:lnTo>
                    <a:pt x="59" y="334"/>
                  </a:lnTo>
                  <a:lnTo>
                    <a:pt x="59" y="344"/>
                  </a:lnTo>
                  <a:lnTo>
                    <a:pt x="59" y="358"/>
                  </a:lnTo>
                  <a:lnTo>
                    <a:pt x="68" y="358"/>
                  </a:lnTo>
                  <a:lnTo>
                    <a:pt x="68" y="367"/>
                  </a:lnTo>
                  <a:lnTo>
                    <a:pt x="76" y="367"/>
                  </a:lnTo>
                  <a:lnTo>
                    <a:pt x="76" y="381"/>
                  </a:lnTo>
                  <a:lnTo>
                    <a:pt x="85" y="381"/>
                  </a:lnTo>
                  <a:lnTo>
                    <a:pt x="93" y="381"/>
                  </a:lnTo>
                  <a:lnTo>
                    <a:pt x="93" y="367"/>
                  </a:lnTo>
                  <a:lnTo>
                    <a:pt x="102" y="367"/>
                  </a:lnTo>
                  <a:lnTo>
                    <a:pt x="102" y="367"/>
                  </a:lnTo>
                </a:path>
              </a:pathLst>
            </a:custGeom>
            <a:solidFill>
              <a:srgbClr val="000000"/>
            </a:solidFill>
            <a:ln w="9525">
              <a:noFill/>
              <a:round/>
              <a:headEnd/>
              <a:tailEnd/>
            </a:ln>
          </p:spPr>
          <p:txBody>
            <a:bodyPr wrap="none" anchor="ctr"/>
            <a:lstStyle/>
            <a:p>
              <a:endParaRPr lang="en-US"/>
            </a:p>
          </p:txBody>
        </p:sp>
        <p:sp>
          <p:nvSpPr>
            <p:cNvPr id="460" name="Freeform 470"/>
            <p:cNvSpPr>
              <a:spLocks noChangeArrowheads="1"/>
            </p:cNvSpPr>
            <p:nvPr/>
          </p:nvSpPr>
          <p:spPr bwMode="auto">
            <a:xfrm>
              <a:off x="4625975" y="3927475"/>
              <a:ext cx="77788" cy="150813"/>
            </a:xfrm>
            <a:custGeom>
              <a:avLst/>
              <a:gdLst/>
              <a:ahLst/>
              <a:cxnLst>
                <a:cxn ang="0">
                  <a:pos x="136" y="420"/>
                </a:cxn>
                <a:cxn ang="0">
                  <a:pos x="136" y="320"/>
                </a:cxn>
                <a:cxn ang="0">
                  <a:pos x="0" y="320"/>
                </a:cxn>
                <a:cxn ang="0">
                  <a:pos x="0" y="273"/>
                </a:cxn>
                <a:cxn ang="0">
                  <a:pos x="144" y="0"/>
                </a:cxn>
                <a:cxn ang="0">
                  <a:pos x="170" y="0"/>
                </a:cxn>
                <a:cxn ang="0">
                  <a:pos x="170" y="273"/>
                </a:cxn>
                <a:cxn ang="0">
                  <a:pos x="213" y="273"/>
                </a:cxn>
                <a:cxn ang="0">
                  <a:pos x="213" y="320"/>
                </a:cxn>
                <a:cxn ang="0">
                  <a:pos x="170" y="320"/>
                </a:cxn>
                <a:cxn ang="0">
                  <a:pos x="170" y="420"/>
                </a:cxn>
                <a:cxn ang="0">
                  <a:pos x="136" y="420"/>
                </a:cxn>
                <a:cxn ang="0">
                  <a:pos x="136" y="420"/>
                </a:cxn>
                <a:cxn ang="0">
                  <a:pos x="136" y="273"/>
                </a:cxn>
                <a:cxn ang="0">
                  <a:pos x="136" y="84"/>
                </a:cxn>
                <a:cxn ang="0">
                  <a:pos x="42" y="273"/>
                </a:cxn>
                <a:cxn ang="0">
                  <a:pos x="136" y="273"/>
                </a:cxn>
                <a:cxn ang="0">
                  <a:pos x="136" y="273"/>
                </a:cxn>
              </a:cxnLst>
              <a:rect l="0" t="0" r="r" b="b"/>
              <a:pathLst>
                <a:path w="214" h="421">
                  <a:moveTo>
                    <a:pt x="136" y="420"/>
                  </a:moveTo>
                  <a:lnTo>
                    <a:pt x="136" y="320"/>
                  </a:lnTo>
                  <a:lnTo>
                    <a:pt x="0" y="320"/>
                  </a:lnTo>
                  <a:lnTo>
                    <a:pt x="0" y="273"/>
                  </a:lnTo>
                  <a:lnTo>
                    <a:pt x="144" y="0"/>
                  </a:lnTo>
                  <a:lnTo>
                    <a:pt x="170" y="0"/>
                  </a:lnTo>
                  <a:lnTo>
                    <a:pt x="170" y="273"/>
                  </a:lnTo>
                  <a:lnTo>
                    <a:pt x="213" y="273"/>
                  </a:lnTo>
                  <a:lnTo>
                    <a:pt x="213" y="320"/>
                  </a:lnTo>
                  <a:lnTo>
                    <a:pt x="170" y="320"/>
                  </a:lnTo>
                  <a:lnTo>
                    <a:pt x="170" y="420"/>
                  </a:lnTo>
                  <a:lnTo>
                    <a:pt x="136" y="420"/>
                  </a:lnTo>
                  <a:lnTo>
                    <a:pt x="136" y="420"/>
                  </a:lnTo>
                  <a:close/>
                  <a:moveTo>
                    <a:pt x="136" y="273"/>
                  </a:moveTo>
                  <a:lnTo>
                    <a:pt x="136" y="84"/>
                  </a:lnTo>
                  <a:lnTo>
                    <a:pt x="42" y="273"/>
                  </a:lnTo>
                  <a:lnTo>
                    <a:pt x="136" y="273"/>
                  </a:lnTo>
                  <a:lnTo>
                    <a:pt x="136" y="273"/>
                  </a:lnTo>
                  <a:close/>
                </a:path>
              </a:pathLst>
            </a:custGeom>
            <a:solidFill>
              <a:srgbClr val="000000"/>
            </a:solidFill>
            <a:ln w="9525">
              <a:noFill/>
              <a:round/>
              <a:headEnd/>
              <a:tailEnd/>
            </a:ln>
          </p:spPr>
          <p:txBody>
            <a:bodyPr wrap="none" anchor="ctr"/>
            <a:lstStyle/>
            <a:p>
              <a:endParaRPr lang="en-US"/>
            </a:p>
          </p:txBody>
        </p:sp>
        <p:sp>
          <p:nvSpPr>
            <p:cNvPr id="461" name="Freeform 471"/>
            <p:cNvSpPr>
              <a:spLocks noChangeArrowheads="1"/>
            </p:cNvSpPr>
            <p:nvPr/>
          </p:nvSpPr>
          <p:spPr bwMode="auto">
            <a:xfrm>
              <a:off x="4978400" y="3952875"/>
              <a:ext cx="71438" cy="98425"/>
            </a:xfrm>
            <a:custGeom>
              <a:avLst/>
              <a:gdLst/>
              <a:ahLst/>
              <a:cxnLst>
                <a:cxn ang="0">
                  <a:pos x="101" y="0"/>
                </a:cxn>
                <a:cxn ang="0">
                  <a:pos x="135" y="14"/>
                </a:cxn>
                <a:cxn ang="0">
                  <a:pos x="165" y="37"/>
                </a:cxn>
                <a:cxn ang="0">
                  <a:pos x="190" y="85"/>
                </a:cxn>
                <a:cxn ang="0">
                  <a:pos x="199" y="132"/>
                </a:cxn>
                <a:cxn ang="0">
                  <a:pos x="190" y="193"/>
                </a:cxn>
                <a:cxn ang="0">
                  <a:pos x="165" y="240"/>
                </a:cxn>
                <a:cxn ang="0">
                  <a:pos x="135" y="264"/>
                </a:cxn>
                <a:cxn ang="0">
                  <a:pos x="101" y="274"/>
                </a:cxn>
                <a:cxn ang="0">
                  <a:pos x="59" y="264"/>
                </a:cxn>
                <a:cxn ang="0">
                  <a:pos x="25" y="240"/>
                </a:cxn>
                <a:cxn ang="0">
                  <a:pos x="8" y="193"/>
                </a:cxn>
                <a:cxn ang="0">
                  <a:pos x="0" y="132"/>
                </a:cxn>
                <a:cxn ang="0">
                  <a:pos x="8" y="85"/>
                </a:cxn>
                <a:cxn ang="0">
                  <a:pos x="25" y="37"/>
                </a:cxn>
                <a:cxn ang="0">
                  <a:pos x="59" y="14"/>
                </a:cxn>
                <a:cxn ang="0">
                  <a:pos x="101" y="0"/>
                </a:cxn>
              </a:cxnLst>
              <a:rect l="0" t="0" r="r" b="b"/>
              <a:pathLst>
                <a:path w="200" h="275">
                  <a:moveTo>
                    <a:pt x="101" y="0"/>
                  </a:moveTo>
                  <a:lnTo>
                    <a:pt x="135" y="14"/>
                  </a:lnTo>
                  <a:lnTo>
                    <a:pt x="165" y="37"/>
                  </a:lnTo>
                  <a:lnTo>
                    <a:pt x="190" y="85"/>
                  </a:lnTo>
                  <a:lnTo>
                    <a:pt x="199" y="132"/>
                  </a:lnTo>
                  <a:lnTo>
                    <a:pt x="190" y="193"/>
                  </a:lnTo>
                  <a:lnTo>
                    <a:pt x="165" y="240"/>
                  </a:lnTo>
                  <a:lnTo>
                    <a:pt x="135" y="264"/>
                  </a:lnTo>
                  <a:lnTo>
                    <a:pt x="101" y="274"/>
                  </a:lnTo>
                  <a:lnTo>
                    <a:pt x="59" y="264"/>
                  </a:lnTo>
                  <a:lnTo>
                    <a:pt x="25" y="240"/>
                  </a:lnTo>
                  <a:lnTo>
                    <a:pt x="8" y="193"/>
                  </a:lnTo>
                  <a:lnTo>
                    <a:pt x="0" y="132"/>
                  </a:lnTo>
                  <a:lnTo>
                    <a:pt x="8" y="85"/>
                  </a:lnTo>
                  <a:lnTo>
                    <a:pt x="25" y="37"/>
                  </a:lnTo>
                  <a:lnTo>
                    <a:pt x="59" y="14"/>
                  </a:lnTo>
                  <a:lnTo>
                    <a:pt x="101" y="0"/>
                  </a:lnTo>
                </a:path>
              </a:pathLst>
            </a:custGeom>
            <a:noFill/>
            <a:ln w="9525">
              <a:solidFill>
                <a:srgbClr val="000000"/>
              </a:solidFill>
              <a:round/>
              <a:headEnd/>
              <a:tailEnd/>
            </a:ln>
          </p:spPr>
          <p:txBody>
            <a:bodyPr/>
            <a:lstStyle/>
            <a:p>
              <a:endParaRPr lang="en-US"/>
            </a:p>
          </p:txBody>
        </p:sp>
        <p:sp>
          <p:nvSpPr>
            <p:cNvPr id="462" name="Line 472"/>
            <p:cNvSpPr>
              <a:spLocks noChangeShapeType="1"/>
            </p:cNvSpPr>
            <p:nvPr/>
          </p:nvSpPr>
          <p:spPr bwMode="auto">
            <a:xfrm flipH="1">
              <a:off x="4870450" y="4000500"/>
              <a:ext cx="109538" cy="1588"/>
            </a:xfrm>
            <a:prstGeom prst="line">
              <a:avLst/>
            </a:prstGeom>
            <a:noFill/>
            <a:ln w="9525">
              <a:solidFill>
                <a:srgbClr val="000000"/>
              </a:solidFill>
              <a:round/>
              <a:headEnd/>
              <a:tailEnd/>
            </a:ln>
          </p:spPr>
          <p:txBody>
            <a:bodyPr/>
            <a:lstStyle/>
            <a:p>
              <a:endParaRPr lang="en-US"/>
            </a:p>
          </p:txBody>
        </p:sp>
        <p:sp>
          <p:nvSpPr>
            <p:cNvPr id="463" name="Freeform 473"/>
            <p:cNvSpPr>
              <a:spLocks noChangeArrowheads="1"/>
            </p:cNvSpPr>
            <p:nvPr/>
          </p:nvSpPr>
          <p:spPr bwMode="auto">
            <a:xfrm>
              <a:off x="4116388" y="3952875"/>
              <a:ext cx="73025" cy="98425"/>
            </a:xfrm>
            <a:custGeom>
              <a:avLst/>
              <a:gdLst/>
              <a:ahLst/>
              <a:cxnLst>
                <a:cxn ang="0">
                  <a:pos x="102" y="0"/>
                </a:cxn>
                <a:cxn ang="0">
                  <a:pos x="144" y="14"/>
                </a:cxn>
                <a:cxn ang="0">
                  <a:pos x="178" y="37"/>
                </a:cxn>
                <a:cxn ang="0">
                  <a:pos x="195" y="85"/>
                </a:cxn>
                <a:cxn ang="0">
                  <a:pos x="204" y="132"/>
                </a:cxn>
                <a:cxn ang="0">
                  <a:pos x="195" y="193"/>
                </a:cxn>
                <a:cxn ang="0">
                  <a:pos x="178" y="240"/>
                </a:cxn>
                <a:cxn ang="0">
                  <a:pos x="144" y="264"/>
                </a:cxn>
                <a:cxn ang="0">
                  <a:pos x="102" y="274"/>
                </a:cxn>
                <a:cxn ang="0">
                  <a:pos x="68" y="264"/>
                </a:cxn>
                <a:cxn ang="0">
                  <a:pos x="34" y="240"/>
                </a:cxn>
                <a:cxn ang="0">
                  <a:pos x="8" y="193"/>
                </a:cxn>
                <a:cxn ang="0">
                  <a:pos x="0" y="132"/>
                </a:cxn>
                <a:cxn ang="0">
                  <a:pos x="8" y="85"/>
                </a:cxn>
                <a:cxn ang="0">
                  <a:pos x="34" y="37"/>
                </a:cxn>
                <a:cxn ang="0">
                  <a:pos x="68" y="14"/>
                </a:cxn>
                <a:cxn ang="0">
                  <a:pos x="102" y="0"/>
                </a:cxn>
              </a:cxnLst>
              <a:rect l="0" t="0" r="r" b="b"/>
              <a:pathLst>
                <a:path w="205" h="275">
                  <a:moveTo>
                    <a:pt x="102" y="0"/>
                  </a:moveTo>
                  <a:lnTo>
                    <a:pt x="144" y="14"/>
                  </a:lnTo>
                  <a:lnTo>
                    <a:pt x="178" y="37"/>
                  </a:lnTo>
                  <a:lnTo>
                    <a:pt x="195" y="85"/>
                  </a:lnTo>
                  <a:lnTo>
                    <a:pt x="204" y="132"/>
                  </a:lnTo>
                  <a:lnTo>
                    <a:pt x="195" y="193"/>
                  </a:lnTo>
                  <a:lnTo>
                    <a:pt x="178" y="240"/>
                  </a:lnTo>
                  <a:lnTo>
                    <a:pt x="144" y="264"/>
                  </a:lnTo>
                  <a:lnTo>
                    <a:pt x="102" y="274"/>
                  </a:lnTo>
                  <a:lnTo>
                    <a:pt x="68" y="264"/>
                  </a:lnTo>
                  <a:lnTo>
                    <a:pt x="34" y="240"/>
                  </a:lnTo>
                  <a:lnTo>
                    <a:pt x="8" y="193"/>
                  </a:lnTo>
                  <a:lnTo>
                    <a:pt x="0" y="132"/>
                  </a:lnTo>
                  <a:lnTo>
                    <a:pt x="8" y="85"/>
                  </a:lnTo>
                  <a:lnTo>
                    <a:pt x="34" y="37"/>
                  </a:lnTo>
                  <a:lnTo>
                    <a:pt x="68" y="14"/>
                  </a:lnTo>
                  <a:lnTo>
                    <a:pt x="102" y="0"/>
                  </a:lnTo>
                </a:path>
              </a:pathLst>
            </a:custGeom>
            <a:noFill/>
            <a:ln w="9525">
              <a:solidFill>
                <a:srgbClr val="000000"/>
              </a:solidFill>
              <a:round/>
              <a:headEnd/>
              <a:tailEnd/>
            </a:ln>
          </p:spPr>
          <p:txBody>
            <a:bodyPr/>
            <a:lstStyle/>
            <a:p>
              <a:endParaRPr lang="en-US"/>
            </a:p>
          </p:txBody>
        </p:sp>
        <p:sp>
          <p:nvSpPr>
            <p:cNvPr id="464" name="Line 474"/>
            <p:cNvSpPr>
              <a:spLocks noChangeShapeType="1"/>
            </p:cNvSpPr>
            <p:nvPr/>
          </p:nvSpPr>
          <p:spPr bwMode="auto">
            <a:xfrm flipH="1">
              <a:off x="4187825" y="4000500"/>
              <a:ext cx="109538" cy="1588"/>
            </a:xfrm>
            <a:prstGeom prst="line">
              <a:avLst/>
            </a:prstGeom>
            <a:noFill/>
            <a:ln w="9525">
              <a:solidFill>
                <a:srgbClr val="000000"/>
              </a:solidFill>
              <a:round/>
              <a:headEnd/>
              <a:tailEnd/>
            </a:ln>
          </p:spPr>
          <p:txBody>
            <a:bodyPr/>
            <a:lstStyle/>
            <a:p>
              <a:endParaRPr lang="en-US"/>
            </a:p>
          </p:txBody>
        </p:sp>
        <p:sp>
          <p:nvSpPr>
            <p:cNvPr id="465" name="Freeform 475"/>
            <p:cNvSpPr>
              <a:spLocks noChangeArrowheads="1"/>
            </p:cNvSpPr>
            <p:nvPr/>
          </p:nvSpPr>
          <p:spPr bwMode="auto">
            <a:xfrm>
              <a:off x="3763963" y="1836738"/>
              <a:ext cx="88900" cy="153987"/>
            </a:xfrm>
            <a:custGeom>
              <a:avLst/>
              <a:gdLst/>
              <a:ahLst/>
              <a:cxnLst>
                <a:cxn ang="0">
                  <a:pos x="98" y="428"/>
                </a:cxn>
                <a:cxn ang="0">
                  <a:pos x="98" y="47"/>
                </a:cxn>
                <a:cxn ang="0">
                  <a:pos x="0" y="47"/>
                </a:cxn>
                <a:cxn ang="0">
                  <a:pos x="0" y="0"/>
                </a:cxn>
                <a:cxn ang="0">
                  <a:pos x="244" y="0"/>
                </a:cxn>
                <a:cxn ang="0">
                  <a:pos x="244" y="47"/>
                </a:cxn>
                <a:cxn ang="0">
                  <a:pos x="141" y="47"/>
                </a:cxn>
                <a:cxn ang="0">
                  <a:pos x="141" y="428"/>
                </a:cxn>
                <a:cxn ang="0">
                  <a:pos x="98" y="428"/>
                </a:cxn>
                <a:cxn ang="0">
                  <a:pos x="98" y="428"/>
                </a:cxn>
              </a:cxnLst>
              <a:rect l="0" t="0" r="r" b="b"/>
              <a:pathLst>
                <a:path w="245" h="429">
                  <a:moveTo>
                    <a:pt x="98" y="428"/>
                  </a:moveTo>
                  <a:lnTo>
                    <a:pt x="98" y="47"/>
                  </a:lnTo>
                  <a:lnTo>
                    <a:pt x="0" y="47"/>
                  </a:lnTo>
                  <a:lnTo>
                    <a:pt x="0" y="0"/>
                  </a:lnTo>
                  <a:lnTo>
                    <a:pt x="244" y="0"/>
                  </a:lnTo>
                  <a:lnTo>
                    <a:pt x="244" y="47"/>
                  </a:lnTo>
                  <a:lnTo>
                    <a:pt x="141" y="47"/>
                  </a:lnTo>
                  <a:lnTo>
                    <a:pt x="141" y="428"/>
                  </a:lnTo>
                  <a:lnTo>
                    <a:pt x="98" y="428"/>
                  </a:lnTo>
                  <a:lnTo>
                    <a:pt x="98" y="428"/>
                  </a:lnTo>
                </a:path>
              </a:pathLst>
            </a:custGeom>
            <a:solidFill>
              <a:srgbClr val="000000"/>
            </a:solidFill>
            <a:ln w="9525">
              <a:noFill/>
              <a:round/>
              <a:headEnd/>
              <a:tailEnd/>
            </a:ln>
          </p:spPr>
          <p:txBody>
            <a:bodyPr wrap="none" anchor="ctr"/>
            <a:lstStyle/>
            <a:p>
              <a:endParaRPr lang="en-US"/>
            </a:p>
          </p:txBody>
        </p:sp>
        <p:sp>
          <p:nvSpPr>
            <p:cNvPr id="466" name="Freeform 476"/>
            <p:cNvSpPr>
              <a:spLocks noChangeArrowheads="1"/>
            </p:cNvSpPr>
            <p:nvPr/>
          </p:nvSpPr>
          <p:spPr bwMode="auto">
            <a:xfrm>
              <a:off x="4025900" y="1836738"/>
              <a:ext cx="71438" cy="153987"/>
            </a:xfrm>
            <a:custGeom>
              <a:avLst/>
              <a:gdLst/>
              <a:ahLst/>
              <a:cxnLst>
                <a:cxn ang="0">
                  <a:pos x="0" y="428"/>
                </a:cxn>
                <a:cxn ang="0">
                  <a:pos x="0" y="395"/>
                </a:cxn>
                <a:cxn ang="0">
                  <a:pos x="8" y="366"/>
                </a:cxn>
                <a:cxn ang="0">
                  <a:pos x="17" y="343"/>
                </a:cxn>
                <a:cxn ang="0">
                  <a:pos x="25" y="319"/>
                </a:cxn>
                <a:cxn ang="0">
                  <a:pos x="43" y="310"/>
                </a:cxn>
                <a:cxn ang="0">
                  <a:pos x="51" y="286"/>
                </a:cxn>
                <a:cxn ang="0">
                  <a:pos x="69" y="272"/>
                </a:cxn>
                <a:cxn ang="0">
                  <a:pos x="95" y="249"/>
                </a:cxn>
                <a:cxn ang="0">
                  <a:pos x="103" y="225"/>
                </a:cxn>
                <a:cxn ang="0">
                  <a:pos x="121" y="216"/>
                </a:cxn>
                <a:cxn ang="0">
                  <a:pos x="129" y="188"/>
                </a:cxn>
                <a:cxn ang="0">
                  <a:pos x="147" y="178"/>
                </a:cxn>
                <a:cxn ang="0">
                  <a:pos x="155" y="141"/>
                </a:cxn>
                <a:cxn ang="0">
                  <a:pos x="164" y="117"/>
                </a:cxn>
                <a:cxn ang="0">
                  <a:pos x="155" y="94"/>
                </a:cxn>
                <a:cxn ang="0">
                  <a:pos x="147" y="70"/>
                </a:cxn>
                <a:cxn ang="0">
                  <a:pos x="138" y="47"/>
                </a:cxn>
                <a:cxn ang="0">
                  <a:pos x="121" y="37"/>
                </a:cxn>
                <a:cxn ang="0">
                  <a:pos x="95" y="37"/>
                </a:cxn>
                <a:cxn ang="0">
                  <a:pos x="77" y="47"/>
                </a:cxn>
                <a:cxn ang="0">
                  <a:pos x="60" y="61"/>
                </a:cxn>
                <a:cxn ang="0">
                  <a:pos x="51" y="84"/>
                </a:cxn>
                <a:cxn ang="0">
                  <a:pos x="43" y="108"/>
                </a:cxn>
                <a:cxn ang="0">
                  <a:pos x="0" y="108"/>
                </a:cxn>
                <a:cxn ang="0">
                  <a:pos x="8" y="84"/>
                </a:cxn>
                <a:cxn ang="0">
                  <a:pos x="17" y="61"/>
                </a:cxn>
                <a:cxn ang="0">
                  <a:pos x="25" y="37"/>
                </a:cxn>
                <a:cxn ang="0">
                  <a:pos x="43" y="23"/>
                </a:cxn>
                <a:cxn ang="0">
                  <a:pos x="60" y="9"/>
                </a:cxn>
                <a:cxn ang="0">
                  <a:pos x="77" y="0"/>
                </a:cxn>
                <a:cxn ang="0">
                  <a:pos x="103" y="0"/>
                </a:cxn>
                <a:cxn ang="0">
                  <a:pos x="129" y="0"/>
                </a:cxn>
                <a:cxn ang="0">
                  <a:pos x="147" y="9"/>
                </a:cxn>
                <a:cxn ang="0">
                  <a:pos x="164" y="23"/>
                </a:cxn>
                <a:cxn ang="0">
                  <a:pos x="181" y="37"/>
                </a:cxn>
                <a:cxn ang="0">
                  <a:pos x="190" y="61"/>
                </a:cxn>
                <a:cxn ang="0">
                  <a:pos x="199" y="84"/>
                </a:cxn>
                <a:cxn ang="0">
                  <a:pos x="199" y="117"/>
                </a:cxn>
                <a:cxn ang="0">
                  <a:pos x="199" y="155"/>
                </a:cxn>
                <a:cxn ang="0">
                  <a:pos x="190" y="178"/>
                </a:cxn>
                <a:cxn ang="0">
                  <a:pos x="181" y="202"/>
                </a:cxn>
                <a:cxn ang="0">
                  <a:pos x="164" y="216"/>
                </a:cxn>
                <a:cxn ang="0">
                  <a:pos x="155" y="239"/>
                </a:cxn>
                <a:cxn ang="0">
                  <a:pos x="138" y="249"/>
                </a:cxn>
                <a:cxn ang="0">
                  <a:pos x="129" y="272"/>
                </a:cxn>
                <a:cxn ang="0">
                  <a:pos x="112" y="286"/>
                </a:cxn>
                <a:cxn ang="0">
                  <a:pos x="95" y="310"/>
                </a:cxn>
                <a:cxn ang="0">
                  <a:pos x="77" y="319"/>
                </a:cxn>
                <a:cxn ang="0">
                  <a:pos x="69" y="343"/>
                </a:cxn>
                <a:cxn ang="0">
                  <a:pos x="51" y="357"/>
                </a:cxn>
                <a:cxn ang="0">
                  <a:pos x="199" y="366"/>
                </a:cxn>
              </a:cxnLst>
              <a:rect l="0" t="0" r="r" b="b"/>
              <a:pathLst>
                <a:path w="200" h="429">
                  <a:moveTo>
                    <a:pt x="199" y="366"/>
                  </a:moveTo>
                  <a:lnTo>
                    <a:pt x="199" y="428"/>
                  </a:lnTo>
                  <a:lnTo>
                    <a:pt x="0" y="428"/>
                  </a:lnTo>
                  <a:lnTo>
                    <a:pt x="0" y="418"/>
                  </a:lnTo>
                  <a:lnTo>
                    <a:pt x="0" y="404"/>
                  </a:lnTo>
                  <a:lnTo>
                    <a:pt x="0" y="395"/>
                  </a:lnTo>
                  <a:lnTo>
                    <a:pt x="0" y="380"/>
                  </a:lnTo>
                  <a:lnTo>
                    <a:pt x="8" y="380"/>
                  </a:lnTo>
                  <a:lnTo>
                    <a:pt x="8" y="366"/>
                  </a:lnTo>
                  <a:lnTo>
                    <a:pt x="8" y="357"/>
                  </a:lnTo>
                  <a:lnTo>
                    <a:pt x="17" y="357"/>
                  </a:lnTo>
                  <a:lnTo>
                    <a:pt x="17" y="343"/>
                  </a:lnTo>
                  <a:lnTo>
                    <a:pt x="17" y="333"/>
                  </a:lnTo>
                  <a:lnTo>
                    <a:pt x="25" y="333"/>
                  </a:lnTo>
                  <a:lnTo>
                    <a:pt x="25" y="319"/>
                  </a:lnTo>
                  <a:lnTo>
                    <a:pt x="34" y="319"/>
                  </a:lnTo>
                  <a:lnTo>
                    <a:pt x="34" y="310"/>
                  </a:lnTo>
                  <a:lnTo>
                    <a:pt x="43" y="310"/>
                  </a:lnTo>
                  <a:lnTo>
                    <a:pt x="43" y="296"/>
                  </a:lnTo>
                  <a:lnTo>
                    <a:pt x="51" y="296"/>
                  </a:lnTo>
                  <a:lnTo>
                    <a:pt x="51" y="286"/>
                  </a:lnTo>
                  <a:lnTo>
                    <a:pt x="60" y="286"/>
                  </a:lnTo>
                  <a:lnTo>
                    <a:pt x="60" y="272"/>
                  </a:lnTo>
                  <a:lnTo>
                    <a:pt x="69" y="272"/>
                  </a:lnTo>
                  <a:lnTo>
                    <a:pt x="77" y="263"/>
                  </a:lnTo>
                  <a:lnTo>
                    <a:pt x="86" y="249"/>
                  </a:lnTo>
                  <a:lnTo>
                    <a:pt x="95" y="249"/>
                  </a:lnTo>
                  <a:lnTo>
                    <a:pt x="95" y="239"/>
                  </a:lnTo>
                  <a:lnTo>
                    <a:pt x="103" y="239"/>
                  </a:lnTo>
                  <a:lnTo>
                    <a:pt x="103" y="225"/>
                  </a:lnTo>
                  <a:lnTo>
                    <a:pt x="112" y="225"/>
                  </a:lnTo>
                  <a:lnTo>
                    <a:pt x="112" y="216"/>
                  </a:lnTo>
                  <a:lnTo>
                    <a:pt x="121" y="216"/>
                  </a:lnTo>
                  <a:lnTo>
                    <a:pt x="121" y="202"/>
                  </a:lnTo>
                  <a:lnTo>
                    <a:pt x="129" y="202"/>
                  </a:lnTo>
                  <a:lnTo>
                    <a:pt x="129" y="188"/>
                  </a:lnTo>
                  <a:lnTo>
                    <a:pt x="138" y="188"/>
                  </a:lnTo>
                  <a:lnTo>
                    <a:pt x="138" y="178"/>
                  </a:lnTo>
                  <a:lnTo>
                    <a:pt x="147" y="178"/>
                  </a:lnTo>
                  <a:lnTo>
                    <a:pt x="147" y="164"/>
                  </a:lnTo>
                  <a:lnTo>
                    <a:pt x="155" y="155"/>
                  </a:lnTo>
                  <a:lnTo>
                    <a:pt x="155" y="141"/>
                  </a:lnTo>
                  <a:lnTo>
                    <a:pt x="155" y="131"/>
                  </a:lnTo>
                  <a:lnTo>
                    <a:pt x="164" y="131"/>
                  </a:lnTo>
                  <a:lnTo>
                    <a:pt x="164" y="117"/>
                  </a:lnTo>
                  <a:lnTo>
                    <a:pt x="164" y="108"/>
                  </a:lnTo>
                  <a:lnTo>
                    <a:pt x="164" y="94"/>
                  </a:lnTo>
                  <a:lnTo>
                    <a:pt x="155" y="94"/>
                  </a:lnTo>
                  <a:lnTo>
                    <a:pt x="155" y="84"/>
                  </a:lnTo>
                  <a:lnTo>
                    <a:pt x="155" y="70"/>
                  </a:lnTo>
                  <a:lnTo>
                    <a:pt x="147" y="70"/>
                  </a:lnTo>
                  <a:lnTo>
                    <a:pt x="147" y="61"/>
                  </a:lnTo>
                  <a:lnTo>
                    <a:pt x="138" y="61"/>
                  </a:lnTo>
                  <a:lnTo>
                    <a:pt x="138" y="47"/>
                  </a:lnTo>
                  <a:lnTo>
                    <a:pt x="129" y="47"/>
                  </a:lnTo>
                  <a:lnTo>
                    <a:pt x="121" y="47"/>
                  </a:lnTo>
                  <a:lnTo>
                    <a:pt x="121" y="37"/>
                  </a:lnTo>
                  <a:lnTo>
                    <a:pt x="112" y="37"/>
                  </a:lnTo>
                  <a:lnTo>
                    <a:pt x="103" y="37"/>
                  </a:lnTo>
                  <a:lnTo>
                    <a:pt x="95" y="37"/>
                  </a:lnTo>
                  <a:lnTo>
                    <a:pt x="86" y="37"/>
                  </a:lnTo>
                  <a:lnTo>
                    <a:pt x="86" y="47"/>
                  </a:lnTo>
                  <a:lnTo>
                    <a:pt x="77" y="47"/>
                  </a:lnTo>
                  <a:lnTo>
                    <a:pt x="69" y="47"/>
                  </a:lnTo>
                  <a:lnTo>
                    <a:pt x="69" y="61"/>
                  </a:lnTo>
                  <a:lnTo>
                    <a:pt x="60" y="61"/>
                  </a:lnTo>
                  <a:lnTo>
                    <a:pt x="60" y="70"/>
                  </a:lnTo>
                  <a:lnTo>
                    <a:pt x="51" y="70"/>
                  </a:lnTo>
                  <a:lnTo>
                    <a:pt x="51" y="84"/>
                  </a:lnTo>
                  <a:lnTo>
                    <a:pt x="43" y="84"/>
                  </a:lnTo>
                  <a:lnTo>
                    <a:pt x="43" y="94"/>
                  </a:lnTo>
                  <a:lnTo>
                    <a:pt x="43" y="108"/>
                  </a:lnTo>
                  <a:lnTo>
                    <a:pt x="43" y="117"/>
                  </a:lnTo>
                  <a:lnTo>
                    <a:pt x="0" y="117"/>
                  </a:lnTo>
                  <a:lnTo>
                    <a:pt x="0" y="108"/>
                  </a:lnTo>
                  <a:lnTo>
                    <a:pt x="8" y="108"/>
                  </a:lnTo>
                  <a:lnTo>
                    <a:pt x="8" y="94"/>
                  </a:lnTo>
                  <a:lnTo>
                    <a:pt x="8" y="84"/>
                  </a:lnTo>
                  <a:lnTo>
                    <a:pt x="8" y="70"/>
                  </a:lnTo>
                  <a:lnTo>
                    <a:pt x="17" y="70"/>
                  </a:lnTo>
                  <a:lnTo>
                    <a:pt x="17" y="61"/>
                  </a:lnTo>
                  <a:lnTo>
                    <a:pt x="17" y="47"/>
                  </a:lnTo>
                  <a:lnTo>
                    <a:pt x="25" y="47"/>
                  </a:lnTo>
                  <a:lnTo>
                    <a:pt x="25" y="37"/>
                  </a:lnTo>
                  <a:lnTo>
                    <a:pt x="34" y="37"/>
                  </a:lnTo>
                  <a:lnTo>
                    <a:pt x="34" y="23"/>
                  </a:lnTo>
                  <a:lnTo>
                    <a:pt x="43" y="23"/>
                  </a:lnTo>
                  <a:lnTo>
                    <a:pt x="43" y="9"/>
                  </a:lnTo>
                  <a:lnTo>
                    <a:pt x="51" y="9"/>
                  </a:lnTo>
                  <a:lnTo>
                    <a:pt x="60" y="9"/>
                  </a:lnTo>
                  <a:lnTo>
                    <a:pt x="60" y="0"/>
                  </a:lnTo>
                  <a:lnTo>
                    <a:pt x="69" y="0"/>
                  </a:lnTo>
                  <a:lnTo>
                    <a:pt x="77" y="0"/>
                  </a:lnTo>
                  <a:lnTo>
                    <a:pt x="86" y="0"/>
                  </a:lnTo>
                  <a:lnTo>
                    <a:pt x="95" y="0"/>
                  </a:lnTo>
                  <a:lnTo>
                    <a:pt x="103" y="0"/>
                  </a:lnTo>
                  <a:lnTo>
                    <a:pt x="112" y="0"/>
                  </a:lnTo>
                  <a:lnTo>
                    <a:pt x="121" y="0"/>
                  </a:lnTo>
                  <a:lnTo>
                    <a:pt x="129" y="0"/>
                  </a:lnTo>
                  <a:lnTo>
                    <a:pt x="138" y="0"/>
                  </a:lnTo>
                  <a:lnTo>
                    <a:pt x="147" y="0"/>
                  </a:lnTo>
                  <a:lnTo>
                    <a:pt x="147" y="9"/>
                  </a:lnTo>
                  <a:lnTo>
                    <a:pt x="155" y="9"/>
                  </a:lnTo>
                  <a:lnTo>
                    <a:pt x="164" y="9"/>
                  </a:lnTo>
                  <a:lnTo>
                    <a:pt x="164" y="23"/>
                  </a:lnTo>
                  <a:lnTo>
                    <a:pt x="173" y="23"/>
                  </a:lnTo>
                  <a:lnTo>
                    <a:pt x="173" y="37"/>
                  </a:lnTo>
                  <a:lnTo>
                    <a:pt x="181" y="37"/>
                  </a:lnTo>
                  <a:lnTo>
                    <a:pt x="181" y="47"/>
                  </a:lnTo>
                  <a:lnTo>
                    <a:pt x="190" y="47"/>
                  </a:lnTo>
                  <a:lnTo>
                    <a:pt x="190" y="61"/>
                  </a:lnTo>
                  <a:lnTo>
                    <a:pt x="190" y="70"/>
                  </a:lnTo>
                  <a:lnTo>
                    <a:pt x="199" y="70"/>
                  </a:lnTo>
                  <a:lnTo>
                    <a:pt x="199" y="84"/>
                  </a:lnTo>
                  <a:lnTo>
                    <a:pt x="199" y="94"/>
                  </a:lnTo>
                  <a:lnTo>
                    <a:pt x="199" y="108"/>
                  </a:lnTo>
                  <a:lnTo>
                    <a:pt x="199" y="117"/>
                  </a:lnTo>
                  <a:lnTo>
                    <a:pt x="199" y="131"/>
                  </a:lnTo>
                  <a:lnTo>
                    <a:pt x="199" y="141"/>
                  </a:lnTo>
                  <a:lnTo>
                    <a:pt x="199" y="155"/>
                  </a:lnTo>
                  <a:lnTo>
                    <a:pt x="190" y="155"/>
                  </a:lnTo>
                  <a:lnTo>
                    <a:pt x="190" y="164"/>
                  </a:lnTo>
                  <a:lnTo>
                    <a:pt x="190" y="178"/>
                  </a:lnTo>
                  <a:lnTo>
                    <a:pt x="181" y="178"/>
                  </a:lnTo>
                  <a:lnTo>
                    <a:pt x="181" y="188"/>
                  </a:lnTo>
                  <a:lnTo>
                    <a:pt x="181" y="202"/>
                  </a:lnTo>
                  <a:lnTo>
                    <a:pt x="173" y="202"/>
                  </a:lnTo>
                  <a:lnTo>
                    <a:pt x="173" y="216"/>
                  </a:lnTo>
                  <a:lnTo>
                    <a:pt x="164" y="216"/>
                  </a:lnTo>
                  <a:lnTo>
                    <a:pt x="164" y="225"/>
                  </a:lnTo>
                  <a:lnTo>
                    <a:pt x="155" y="225"/>
                  </a:lnTo>
                  <a:lnTo>
                    <a:pt x="155" y="239"/>
                  </a:lnTo>
                  <a:lnTo>
                    <a:pt x="147" y="239"/>
                  </a:lnTo>
                  <a:lnTo>
                    <a:pt x="147" y="249"/>
                  </a:lnTo>
                  <a:lnTo>
                    <a:pt x="138" y="249"/>
                  </a:lnTo>
                  <a:lnTo>
                    <a:pt x="138" y="263"/>
                  </a:lnTo>
                  <a:lnTo>
                    <a:pt x="129" y="263"/>
                  </a:lnTo>
                  <a:lnTo>
                    <a:pt x="129" y="272"/>
                  </a:lnTo>
                  <a:lnTo>
                    <a:pt x="121" y="272"/>
                  </a:lnTo>
                  <a:lnTo>
                    <a:pt x="121" y="286"/>
                  </a:lnTo>
                  <a:lnTo>
                    <a:pt x="112" y="286"/>
                  </a:lnTo>
                  <a:lnTo>
                    <a:pt x="103" y="296"/>
                  </a:lnTo>
                  <a:lnTo>
                    <a:pt x="95" y="296"/>
                  </a:lnTo>
                  <a:lnTo>
                    <a:pt x="95" y="310"/>
                  </a:lnTo>
                  <a:lnTo>
                    <a:pt x="86" y="310"/>
                  </a:lnTo>
                  <a:lnTo>
                    <a:pt x="86" y="319"/>
                  </a:lnTo>
                  <a:lnTo>
                    <a:pt x="77" y="319"/>
                  </a:lnTo>
                  <a:lnTo>
                    <a:pt x="77" y="333"/>
                  </a:lnTo>
                  <a:lnTo>
                    <a:pt x="69" y="333"/>
                  </a:lnTo>
                  <a:lnTo>
                    <a:pt x="69" y="343"/>
                  </a:lnTo>
                  <a:lnTo>
                    <a:pt x="60" y="343"/>
                  </a:lnTo>
                  <a:lnTo>
                    <a:pt x="60" y="357"/>
                  </a:lnTo>
                  <a:lnTo>
                    <a:pt x="51" y="357"/>
                  </a:lnTo>
                  <a:lnTo>
                    <a:pt x="51" y="366"/>
                  </a:lnTo>
                  <a:lnTo>
                    <a:pt x="199" y="366"/>
                  </a:lnTo>
                  <a:lnTo>
                    <a:pt x="199" y="366"/>
                  </a:lnTo>
                </a:path>
              </a:pathLst>
            </a:custGeom>
            <a:solidFill>
              <a:srgbClr val="000000"/>
            </a:solidFill>
            <a:ln w="9525">
              <a:noFill/>
              <a:round/>
              <a:headEnd/>
              <a:tailEnd/>
            </a:ln>
          </p:spPr>
          <p:txBody>
            <a:bodyPr wrap="none" anchor="ctr"/>
            <a:lstStyle/>
            <a:p>
              <a:endParaRPr lang="en-US"/>
            </a:p>
          </p:txBody>
        </p:sp>
        <p:sp>
          <p:nvSpPr>
            <p:cNvPr id="467" name="Freeform 477"/>
            <p:cNvSpPr>
              <a:spLocks noChangeArrowheads="1"/>
            </p:cNvSpPr>
            <p:nvPr/>
          </p:nvSpPr>
          <p:spPr bwMode="auto">
            <a:xfrm>
              <a:off x="4106863" y="1836738"/>
              <a:ext cx="74612" cy="153987"/>
            </a:xfrm>
            <a:custGeom>
              <a:avLst/>
              <a:gdLst/>
              <a:ahLst/>
              <a:cxnLst>
                <a:cxn ang="0">
                  <a:pos x="0" y="428"/>
                </a:cxn>
                <a:cxn ang="0">
                  <a:pos x="8" y="404"/>
                </a:cxn>
                <a:cxn ang="0">
                  <a:pos x="8" y="366"/>
                </a:cxn>
                <a:cxn ang="0">
                  <a:pos x="26" y="343"/>
                </a:cxn>
                <a:cxn ang="0">
                  <a:pos x="34" y="319"/>
                </a:cxn>
                <a:cxn ang="0">
                  <a:pos x="52" y="310"/>
                </a:cxn>
                <a:cxn ang="0">
                  <a:pos x="60" y="286"/>
                </a:cxn>
                <a:cxn ang="0">
                  <a:pos x="78" y="272"/>
                </a:cxn>
                <a:cxn ang="0">
                  <a:pos x="104" y="249"/>
                </a:cxn>
                <a:cxn ang="0">
                  <a:pos x="112" y="225"/>
                </a:cxn>
                <a:cxn ang="0">
                  <a:pos x="130" y="216"/>
                </a:cxn>
                <a:cxn ang="0">
                  <a:pos x="138" y="188"/>
                </a:cxn>
                <a:cxn ang="0">
                  <a:pos x="156" y="178"/>
                </a:cxn>
                <a:cxn ang="0">
                  <a:pos x="164" y="155"/>
                </a:cxn>
                <a:cxn ang="0">
                  <a:pos x="164" y="117"/>
                </a:cxn>
                <a:cxn ang="0">
                  <a:pos x="164" y="84"/>
                </a:cxn>
                <a:cxn ang="0">
                  <a:pos x="156" y="61"/>
                </a:cxn>
                <a:cxn ang="0">
                  <a:pos x="138" y="47"/>
                </a:cxn>
                <a:cxn ang="0">
                  <a:pos x="121" y="37"/>
                </a:cxn>
                <a:cxn ang="0">
                  <a:pos x="95" y="37"/>
                </a:cxn>
                <a:cxn ang="0">
                  <a:pos x="78" y="47"/>
                </a:cxn>
                <a:cxn ang="0">
                  <a:pos x="60" y="70"/>
                </a:cxn>
                <a:cxn ang="0">
                  <a:pos x="52" y="94"/>
                </a:cxn>
                <a:cxn ang="0">
                  <a:pos x="8" y="117"/>
                </a:cxn>
                <a:cxn ang="0">
                  <a:pos x="17" y="94"/>
                </a:cxn>
                <a:cxn ang="0">
                  <a:pos x="17" y="61"/>
                </a:cxn>
                <a:cxn ang="0">
                  <a:pos x="34" y="47"/>
                </a:cxn>
                <a:cxn ang="0">
                  <a:pos x="52" y="23"/>
                </a:cxn>
                <a:cxn ang="0">
                  <a:pos x="69" y="9"/>
                </a:cxn>
                <a:cxn ang="0">
                  <a:pos x="86" y="0"/>
                </a:cxn>
                <a:cxn ang="0">
                  <a:pos x="112" y="0"/>
                </a:cxn>
                <a:cxn ang="0">
                  <a:pos x="138" y="0"/>
                </a:cxn>
                <a:cxn ang="0">
                  <a:pos x="156" y="9"/>
                </a:cxn>
                <a:cxn ang="0">
                  <a:pos x="173" y="23"/>
                </a:cxn>
                <a:cxn ang="0">
                  <a:pos x="190" y="37"/>
                </a:cxn>
                <a:cxn ang="0">
                  <a:pos x="199" y="61"/>
                </a:cxn>
                <a:cxn ang="0">
                  <a:pos x="208" y="84"/>
                </a:cxn>
                <a:cxn ang="0">
                  <a:pos x="208" y="117"/>
                </a:cxn>
                <a:cxn ang="0">
                  <a:pos x="208" y="155"/>
                </a:cxn>
                <a:cxn ang="0">
                  <a:pos x="199" y="178"/>
                </a:cxn>
                <a:cxn ang="0">
                  <a:pos x="182" y="202"/>
                </a:cxn>
                <a:cxn ang="0">
                  <a:pos x="173" y="225"/>
                </a:cxn>
                <a:cxn ang="0">
                  <a:pos x="156" y="239"/>
                </a:cxn>
                <a:cxn ang="0">
                  <a:pos x="147" y="263"/>
                </a:cxn>
                <a:cxn ang="0">
                  <a:pos x="130" y="272"/>
                </a:cxn>
                <a:cxn ang="0">
                  <a:pos x="112" y="286"/>
                </a:cxn>
                <a:cxn ang="0">
                  <a:pos x="104" y="310"/>
                </a:cxn>
                <a:cxn ang="0">
                  <a:pos x="86" y="319"/>
                </a:cxn>
                <a:cxn ang="0">
                  <a:pos x="78" y="343"/>
                </a:cxn>
                <a:cxn ang="0">
                  <a:pos x="60" y="357"/>
                </a:cxn>
                <a:cxn ang="0">
                  <a:pos x="208" y="366"/>
                </a:cxn>
              </a:cxnLst>
              <a:rect l="0" t="0" r="r" b="b"/>
              <a:pathLst>
                <a:path w="209" h="429">
                  <a:moveTo>
                    <a:pt x="208" y="366"/>
                  </a:moveTo>
                  <a:lnTo>
                    <a:pt x="208" y="428"/>
                  </a:lnTo>
                  <a:lnTo>
                    <a:pt x="0" y="428"/>
                  </a:lnTo>
                  <a:lnTo>
                    <a:pt x="0" y="418"/>
                  </a:lnTo>
                  <a:lnTo>
                    <a:pt x="0" y="404"/>
                  </a:lnTo>
                  <a:lnTo>
                    <a:pt x="8" y="404"/>
                  </a:lnTo>
                  <a:lnTo>
                    <a:pt x="8" y="395"/>
                  </a:lnTo>
                  <a:lnTo>
                    <a:pt x="8" y="380"/>
                  </a:lnTo>
                  <a:lnTo>
                    <a:pt x="8" y="366"/>
                  </a:lnTo>
                  <a:lnTo>
                    <a:pt x="17" y="366"/>
                  </a:lnTo>
                  <a:lnTo>
                    <a:pt x="17" y="357"/>
                  </a:lnTo>
                  <a:lnTo>
                    <a:pt x="26" y="343"/>
                  </a:lnTo>
                  <a:lnTo>
                    <a:pt x="26" y="333"/>
                  </a:lnTo>
                  <a:lnTo>
                    <a:pt x="34" y="333"/>
                  </a:lnTo>
                  <a:lnTo>
                    <a:pt x="34" y="319"/>
                  </a:lnTo>
                  <a:lnTo>
                    <a:pt x="43" y="319"/>
                  </a:lnTo>
                  <a:lnTo>
                    <a:pt x="43" y="310"/>
                  </a:lnTo>
                  <a:lnTo>
                    <a:pt x="52" y="310"/>
                  </a:lnTo>
                  <a:lnTo>
                    <a:pt x="52" y="296"/>
                  </a:lnTo>
                  <a:lnTo>
                    <a:pt x="60" y="296"/>
                  </a:lnTo>
                  <a:lnTo>
                    <a:pt x="60" y="286"/>
                  </a:lnTo>
                  <a:lnTo>
                    <a:pt x="69" y="286"/>
                  </a:lnTo>
                  <a:lnTo>
                    <a:pt x="69" y="272"/>
                  </a:lnTo>
                  <a:lnTo>
                    <a:pt x="78" y="272"/>
                  </a:lnTo>
                  <a:lnTo>
                    <a:pt x="86" y="263"/>
                  </a:lnTo>
                  <a:lnTo>
                    <a:pt x="95" y="249"/>
                  </a:lnTo>
                  <a:lnTo>
                    <a:pt x="104" y="249"/>
                  </a:lnTo>
                  <a:lnTo>
                    <a:pt x="104" y="239"/>
                  </a:lnTo>
                  <a:lnTo>
                    <a:pt x="112" y="239"/>
                  </a:lnTo>
                  <a:lnTo>
                    <a:pt x="112" y="225"/>
                  </a:lnTo>
                  <a:lnTo>
                    <a:pt x="121" y="225"/>
                  </a:lnTo>
                  <a:lnTo>
                    <a:pt x="121" y="216"/>
                  </a:lnTo>
                  <a:lnTo>
                    <a:pt x="130" y="216"/>
                  </a:lnTo>
                  <a:lnTo>
                    <a:pt x="130" y="202"/>
                  </a:lnTo>
                  <a:lnTo>
                    <a:pt x="138" y="202"/>
                  </a:lnTo>
                  <a:lnTo>
                    <a:pt x="138" y="188"/>
                  </a:lnTo>
                  <a:lnTo>
                    <a:pt x="147" y="188"/>
                  </a:lnTo>
                  <a:lnTo>
                    <a:pt x="147" y="178"/>
                  </a:lnTo>
                  <a:lnTo>
                    <a:pt x="156" y="178"/>
                  </a:lnTo>
                  <a:lnTo>
                    <a:pt x="156" y="164"/>
                  </a:lnTo>
                  <a:lnTo>
                    <a:pt x="156" y="155"/>
                  </a:lnTo>
                  <a:lnTo>
                    <a:pt x="164" y="155"/>
                  </a:lnTo>
                  <a:lnTo>
                    <a:pt x="164" y="141"/>
                  </a:lnTo>
                  <a:lnTo>
                    <a:pt x="164" y="131"/>
                  </a:lnTo>
                  <a:lnTo>
                    <a:pt x="164" y="117"/>
                  </a:lnTo>
                  <a:lnTo>
                    <a:pt x="164" y="108"/>
                  </a:lnTo>
                  <a:lnTo>
                    <a:pt x="164" y="94"/>
                  </a:lnTo>
                  <a:lnTo>
                    <a:pt x="164" y="84"/>
                  </a:lnTo>
                  <a:lnTo>
                    <a:pt x="164" y="70"/>
                  </a:lnTo>
                  <a:lnTo>
                    <a:pt x="156" y="70"/>
                  </a:lnTo>
                  <a:lnTo>
                    <a:pt x="156" y="61"/>
                  </a:lnTo>
                  <a:lnTo>
                    <a:pt x="147" y="61"/>
                  </a:lnTo>
                  <a:lnTo>
                    <a:pt x="147" y="47"/>
                  </a:lnTo>
                  <a:lnTo>
                    <a:pt x="138" y="47"/>
                  </a:lnTo>
                  <a:lnTo>
                    <a:pt x="130" y="47"/>
                  </a:lnTo>
                  <a:lnTo>
                    <a:pt x="130" y="37"/>
                  </a:lnTo>
                  <a:lnTo>
                    <a:pt x="121" y="37"/>
                  </a:lnTo>
                  <a:lnTo>
                    <a:pt x="112" y="37"/>
                  </a:lnTo>
                  <a:lnTo>
                    <a:pt x="104" y="37"/>
                  </a:lnTo>
                  <a:lnTo>
                    <a:pt x="95" y="37"/>
                  </a:lnTo>
                  <a:lnTo>
                    <a:pt x="95" y="47"/>
                  </a:lnTo>
                  <a:lnTo>
                    <a:pt x="86" y="47"/>
                  </a:lnTo>
                  <a:lnTo>
                    <a:pt x="78" y="47"/>
                  </a:lnTo>
                  <a:lnTo>
                    <a:pt x="69" y="61"/>
                  </a:lnTo>
                  <a:lnTo>
                    <a:pt x="60" y="61"/>
                  </a:lnTo>
                  <a:lnTo>
                    <a:pt x="60" y="70"/>
                  </a:lnTo>
                  <a:lnTo>
                    <a:pt x="60" y="84"/>
                  </a:lnTo>
                  <a:lnTo>
                    <a:pt x="52" y="84"/>
                  </a:lnTo>
                  <a:lnTo>
                    <a:pt x="52" y="94"/>
                  </a:lnTo>
                  <a:lnTo>
                    <a:pt x="52" y="108"/>
                  </a:lnTo>
                  <a:lnTo>
                    <a:pt x="52" y="117"/>
                  </a:lnTo>
                  <a:lnTo>
                    <a:pt x="8" y="117"/>
                  </a:lnTo>
                  <a:lnTo>
                    <a:pt x="8" y="108"/>
                  </a:lnTo>
                  <a:lnTo>
                    <a:pt x="8" y="94"/>
                  </a:lnTo>
                  <a:lnTo>
                    <a:pt x="17" y="94"/>
                  </a:lnTo>
                  <a:lnTo>
                    <a:pt x="17" y="84"/>
                  </a:lnTo>
                  <a:lnTo>
                    <a:pt x="17" y="70"/>
                  </a:lnTo>
                  <a:lnTo>
                    <a:pt x="17" y="61"/>
                  </a:lnTo>
                  <a:lnTo>
                    <a:pt x="26" y="61"/>
                  </a:lnTo>
                  <a:lnTo>
                    <a:pt x="26" y="47"/>
                  </a:lnTo>
                  <a:lnTo>
                    <a:pt x="34" y="47"/>
                  </a:lnTo>
                  <a:lnTo>
                    <a:pt x="34" y="37"/>
                  </a:lnTo>
                  <a:lnTo>
                    <a:pt x="43" y="23"/>
                  </a:lnTo>
                  <a:lnTo>
                    <a:pt x="52" y="23"/>
                  </a:lnTo>
                  <a:lnTo>
                    <a:pt x="52" y="9"/>
                  </a:lnTo>
                  <a:lnTo>
                    <a:pt x="60" y="9"/>
                  </a:lnTo>
                  <a:lnTo>
                    <a:pt x="69" y="9"/>
                  </a:lnTo>
                  <a:lnTo>
                    <a:pt x="69" y="0"/>
                  </a:lnTo>
                  <a:lnTo>
                    <a:pt x="78" y="0"/>
                  </a:lnTo>
                  <a:lnTo>
                    <a:pt x="86" y="0"/>
                  </a:lnTo>
                  <a:lnTo>
                    <a:pt x="95" y="0"/>
                  </a:lnTo>
                  <a:lnTo>
                    <a:pt x="104" y="0"/>
                  </a:lnTo>
                  <a:lnTo>
                    <a:pt x="112" y="0"/>
                  </a:lnTo>
                  <a:lnTo>
                    <a:pt x="121" y="0"/>
                  </a:lnTo>
                  <a:lnTo>
                    <a:pt x="130" y="0"/>
                  </a:lnTo>
                  <a:lnTo>
                    <a:pt x="138" y="0"/>
                  </a:lnTo>
                  <a:lnTo>
                    <a:pt x="147" y="0"/>
                  </a:lnTo>
                  <a:lnTo>
                    <a:pt x="156" y="0"/>
                  </a:lnTo>
                  <a:lnTo>
                    <a:pt x="156" y="9"/>
                  </a:lnTo>
                  <a:lnTo>
                    <a:pt x="164" y="9"/>
                  </a:lnTo>
                  <a:lnTo>
                    <a:pt x="173" y="9"/>
                  </a:lnTo>
                  <a:lnTo>
                    <a:pt x="173" y="23"/>
                  </a:lnTo>
                  <a:lnTo>
                    <a:pt x="182" y="23"/>
                  </a:lnTo>
                  <a:lnTo>
                    <a:pt x="182" y="37"/>
                  </a:lnTo>
                  <a:lnTo>
                    <a:pt x="190" y="37"/>
                  </a:lnTo>
                  <a:lnTo>
                    <a:pt x="190" y="47"/>
                  </a:lnTo>
                  <a:lnTo>
                    <a:pt x="199" y="47"/>
                  </a:lnTo>
                  <a:lnTo>
                    <a:pt x="199" y="61"/>
                  </a:lnTo>
                  <a:lnTo>
                    <a:pt x="199" y="70"/>
                  </a:lnTo>
                  <a:lnTo>
                    <a:pt x="208" y="70"/>
                  </a:lnTo>
                  <a:lnTo>
                    <a:pt x="208" y="84"/>
                  </a:lnTo>
                  <a:lnTo>
                    <a:pt x="208" y="94"/>
                  </a:lnTo>
                  <a:lnTo>
                    <a:pt x="208" y="108"/>
                  </a:lnTo>
                  <a:lnTo>
                    <a:pt x="208" y="117"/>
                  </a:lnTo>
                  <a:lnTo>
                    <a:pt x="208" y="131"/>
                  </a:lnTo>
                  <a:lnTo>
                    <a:pt x="208" y="141"/>
                  </a:lnTo>
                  <a:lnTo>
                    <a:pt x="208" y="155"/>
                  </a:lnTo>
                  <a:lnTo>
                    <a:pt x="199" y="155"/>
                  </a:lnTo>
                  <a:lnTo>
                    <a:pt x="199" y="164"/>
                  </a:lnTo>
                  <a:lnTo>
                    <a:pt x="199" y="178"/>
                  </a:lnTo>
                  <a:lnTo>
                    <a:pt x="190" y="178"/>
                  </a:lnTo>
                  <a:lnTo>
                    <a:pt x="190" y="188"/>
                  </a:lnTo>
                  <a:lnTo>
                    <a:pt x="182" y="202"/>
                  </a:lnTo>
                  <a:lnTo>
                    <a:pt x="182" y="216"/>
                  </a:lnTo>
                  <a:lnTo>
                    <a:pt x="173" y="216"/>
                  </a:lnTo>
                  <a:lnTo>
                    <a:pt x="173" y="225"/>
                  </a:lnTo>
                  <a:lnTo>
                    <a:pt x="164" y="225"/>
                  </a:lnTo>
                  <a:lnTo>
                    <a:pt x="164" y="239"/>
                  </a:lnTo>
                  <a:lnTo>
                    <a:pt x="156" y="239"/>
                  </a:lnTo>
                  <a:lnTo>
                    <a:pt x="156" y="249"/>
                  </a:lnTo>
                  <a:lnTo>
                    <a:pt x="147" y="249"/>
                  </a:lnTo>
                  <a:lnTo>
                    <a:pt x="147" y="263"/>
                  </a:lnTo>
                  <a:lnTo>
                    <a:pt x="138" y="263"/>
                  </a:lnTo>
                  <a:lnTo>
                    <a:pt x="138" y="272"/>
                  </a:lnTo>
                  <a:lnTo>
                    <a:pt x="130" y="272"/>
                  </a:lnTo>
                  <a:lnTo>
                    <a:pt x="130" y="286"/>
                  </a:lnTo>
                  <a:lnTo>
                    <a:pt x="121" y="286"/>
                  </a:lnTo>
                  <a:lnTo>
                    <a:pt x="112" y="286"/>
                  </a:lnTo>
                  <a:lnTo>
                    <a:pt x="112" y="296"/>
                  </a:lnTo>
                  <a:lnTo>
                    <a:pt x="104" y="296"/>
                  </a:lnTo>
                  <a:lnTo>
                    <a:pt x="104" y="310"/>
                  </a:lnTo>
                  <a:lnTo>
                    <a:pt x="95" y="310"/>
                  </a:lnTo>
                  <a:lnTo>
                    <a:pt x="95" y="319"/>
                  </a:lnTo>
                  <a:lnTo>
                    <a:pt x="86" y="319"/>
                  </a:lnTo>
                  <a:lnTo>
                    <a:pt x="86" y="333"/>
                  </a:lnTo>
                  <a:lnTo>
                    <a:pt x="78" y="333"/>
                  </a:lnTo>
                  <a:lnTo>
                    <a:pt x="78" y="343"/>
                  </a:lnTo>
                  <a:lnTo>
                    <a:pt x="69" y="343"/>
                  </a:lnTo>
                  <a:lnTo>
                    <a:pt x="69" y="357"/>
                  </a:lnTo>
                  <a:lnTo>
                    <a:pt x="60" y="357"/>
                  </a:lnTo>
                  <a:lnTo>
                    <a:pt x="60" y="366"/>
                  </a:lnTo>
                  <a:lnTo>
                    <a:pt x="52" y="366"/>
                  </a:lnTo>
                  <a:lnTo>
                    <a:pt x="208" y="366"/>
                  </a:lnTo>
                  <a:lnTo>
                    <a:pt x="208" y="366"/>
                  </a:lnTo>
                </a:path>
              </a:pathLst>
            </a:custGeom>
            <a:solidFill>
              <a:srgbClr val="000000"/>
            </a:solidFill>
            <a:ln w="9525">
              <a:noFill/>
              <a:round/>
              <a:headEnd/>
              <a:tailEnd/>
            </a:ln>
          </p:spPr>
          <p:txBody>
            <a:bodyPr wrap="none" anchor="ctr"/>
            <a:lstStyle/>
            <a:p>
              <a:endParaRPr lang="en-US"/>
            </a:p>
          </p:txBody>
        </p:sp>
        <p:sp>
          <p:nvSpPr>
            <p:cNvPr id="468" name="Freeform 478"/>
            <p:cNvSpPr>
              <a:spLocks noChangeArrowheads="1"/>
            </p:cNvSpPr>
            <p:nvPr/>
          </p:nvSpPr>
          <p:spPr bwMode="auto">
            <a:xfrm>
              <a:off x="4195763" y="1836738"/>
              <a:ext cx="69850" cy="153987"/>
            </a:xfrm>
            <a:custGeom>
              <a:avLst/>
              <a:gdLst/>
              <a:ahLst/>
              <a:cxnLst>
                <a:cxn ang="0">
                  <a:pos x="0" y="0"/>
                </a:cxn>
                <a:cxn ang="0">
                  <a:pos x="195" y="47"/>
                </a:cxn>
                <a:cxn ang="0">
                  <a:pos x="186" y="70"/>
                </a:cxn>
                <a:cxn ang="0">
                  <a:pos x="177" y="84"/>
                </a:cxn>
                <a:cxn ang="0">
                  <a:pos x="169" y="94"/>
                </a:cxn>
                <a:cxn ang="0">
                  <a:pos x="160" y="117"/>
                </a:cxn>
                <a:cxn ang="0">
                  <a:pos x="156" y="131"/>
                </a:cxn>
                <a:cxn ang="0">
                  <a:pos x="147" y="141"/>
                </a:cxn>
                <a:cxn ang="0">
                  <a:pos x="138" y="155"/>
                </a:cxn>
                <a:cxn ang="0">
                  <a:pos x="138" y="178"/>
                </a:cxn>
                <a:cxn ang="0">
                  <a:pos x="130" y="188"/>
                </a:cxn>
                <a:cxn ang="0">
                  <a:pos x="121" y="216"/>
                </a:cxn>
                <a:cxn ang="0">
                  <a:pos x="112" y="225"/>
                </a:cxn>
                <a:cxn ang="0">
                  <a:pos x="112" y="249"/>
                </a:cxn>
                <a:cxn ang="0">
                  <a:pos x="104" y="263"/>
                </a:cxn>
                <a:cxn ang="0">
                  <a:pos x="104" y="286"/>
                </a:cxn>
                <a:cxn ang="0">
                  <a:pos x="95" y="296"/>
                </a:cxn>
                <a:cxn ang="0">
                  <a:pos x="95" y="319"/>
                </a:cxn>
                <a:cxn ang="0">
                  <a:pos x="95" y="343"/>
                </a:cxn>
                <a:cxn ang="0">
                  <a:pos x="86" y="357"/>
                </a:cxn>
                <a:cxn ang="0">
                  <a:pos x="86" y="380"/>
                </a:cxn>
                <a:cxn ang="0">
                  <a:pos x="86" y="404"/>
                </a:cxn>
                <a:cxn ang="0">
                  <a:pos x="86" y="428"/>
                </a:cxn>
                <a:cxn ang="0">
                  <a:pos x="43" y="418"/>
                </a:cxn>
                <a:cxn ang="0">
                  <a:pos x="43" y="395"/>
                </a:cxn>
                <a:cxn ang="0">
                  <a:pos x="43" y="366"/>
                </a:cxn>
                <a:cxn ang="0">
                  <a:pos x="52" y="357"/>
                </a:cxn>
                <a:cxn ang="0">
                  <a:pos x="52" y="333"/>
                </a:cxn>
                <a:cxn ang="0">
                  <a:pos x="52" y="310"/>
                </a:cxn>
                <a:cxn ang="0">
                  <a:pos x="60" y="296"/>
                </a:cxn>
                <a:cxn ang="0">
                  <a:pos x="60" y="272"/>
                </a:cxn>
                <a:cxn ang="0">
                  <a:pos x="69" y="249"/>
                </a:cxn>
                <a:cxn ang="0">
                  <a:pos x="78" y="239"/>
                </a:cxn>
                <a:cxn ang="0">
                  <a:pos x="78" y="216"/>
                </a:cxn>
                <a:cxn ang="0">
                  <a:pos x="86" y="188"/>
                </a:cxn>
                <a:cxn ang="0">
                  <a:pos x="95" y="164"/>
                </a:cxn>
                <a:cxn ang="0">
                  <a:pos x="104" y="141"/>
                </a:cxn>
                <a:cxn ang="0">
                  <a:pos x="112" y="131"/>
                </a:cxn>
                <a:cxn ang="0">
                  <a:pos x="121" y="117"/>
                </a:cxn>
                <a:cxn ang="0">
                  <a:pos x="130" y="94"/>
                </a:cxn>
                <a:cxn ang="0">
                  <a:pos x="138" y="84"/>
                </a:cxn>
                <a:cxn ang="0">
                  <a:pos x="147" y="70"/>
                </a:cxn>
                <a:cxn ang="0">
                  <a:pos x="156" y="47"/>
                </a:cxn>
                <a:cxn ang="0">
                  <a:pos x="0" y="47"/>
                </a:cxn>
              </a:cxnLst>
              <a:rect l="0" t="0" r="r" b="b"/>
              <a:pathLst>
                <a:path w="196" h="429">
                  <a:moveTo>
                    <a:pt x="0" y="47"/>
                  </a:moveTo>
                  <a:lnTo>
                    <a:pt x="0" y="0"/>
                  </a:lnTo>
                  <a:lnTo>
                    <a:pt x="195" y="0"/>
                  </a:lnTo>
                  <a:lnTo>
                    <a:pt x="195" y="47"/>
                  </a:lnTo>
                  <a:lnTo>
                    <a:pt x="186" y="61"/>
                  </a:lnTo>
                  <a:lnTo>
                    <a:pt x="186" y="70"/>
                  </a:lnTo>
                  <a:lnTo>
                    <a:pt x="177" y="70"/>
                  </a:lnTo>
                  <a:lnTo>
                    <a:pt x="177" y="84"/>
                  </a:lnTo>
                  <a:lnTo>
                    <a:pt x="169" y="84"/>
                  </a:lnTo>
                  <a:lnTo>
                    <a:pt x="169" y="94"/>
                  </a:lnTo>
                  <a:lnTo>
                    <a:pt x="160" y="108"/>
                  </a:lnTo>
                  <a:lnTo>
                    <a:pt x="160" y="117"/>
                  </a:lnTo>
                  <a:lnTo>
                    <a:pt x="156" y="117"/>
                  </a:lnTo>
                  <a:lnTo>
                    <a:pt x="156" y="131"/>
                  </a:lnTo>
                  <a:lnTo>
                    <a:pt x="156" y="141"/>
                  </a:lnTo>
                  <a:lnTo>
                    <a:pt x="147" y="141"/>
                  </a:lnTo>
                  <a:lnTo>
                    <a:pt x="147" y="155"/>
                  </a:lnTo>
                  <a:lnTo>
                    <a:pt x="138" y="155"/>
                  </a:lnTo>
                  <a:lnTo>
                    <a:pt x="138" y="164"/>
                  </a:lnTo>
                  <a:lnTo>
                    <a:pt x="138" y="178"/>
                  </a:lnTo>
                  <a:lnTo>
                    <a:pt x="130" y="178"/>
                  </a:lnTo>
                  <a:lnTo>
                    <a:pt x="130" y="188"/>
                  </a:lnTo>
                  <a:lnTo>
                    <a:pt x="130" y="202"/>
                  </a:lnTo>
                  <a:lnTo>
                    <a:pt x="121" y="216"/>
                  </a:lnTo>
                  <a:lnTo>
                    <a:pt x="121" y="225"/>
                  </a:lnTo>
                  <a:lnTo>
                    <a:pt x="112" y="225"/>
                  </a:lnTo>
                  <a:lnTo>
                    <a:pt x="112" y="239"/>
                  </a:lnTo>
                  <a:lnTo>
                    <a:pt x="112" y="249"/>
                  </a:lnTo>
                  <a:lnTo>
                    <a:pt x="112" y="263"/>
                  </a:lnTo>
                  <a:lnTo>
                    <a:pt x="104" y="263"/>
                  </a:lnTo>
                  <a:lnTo>
                    <a:pt x="104" y="272"/>
                  </a:lnTo>
                  <a:lnTo>
                    <a:pt x="104" y="286"/>
                  </a:lnTo>
                  <a:lnTo>
                    <a:pt x="104" y="296"/>
                  </a:lnTo>
                  <a:lnTo>
                    <a:pt x="95" y="296"/>
                  </a:lnTo>
                  <a:lnTo>
                    <a:pt x="95" y="310"/>
                  </a:lnTo>
                  <a:lnTo>
                    <a:pt x="95" y="319"/>
                  </a:lnTo>
                  <a:lnTo>
                    <a:pt x="95" y="333"/>
                  </a:lnTo>
                  <a:lnTo>
                    <a:pt x="95" y="343"/>
                  </a:lnTo>
                  <a:lnTo>
                    <a:pt x="86" y="343"/>
                  </a:lnTo>
                  <a:lnTo>
                    <a:pt x="86" y="357"/>
                  </a:lnTo>
                  <a:lnTo>
                    <a:pt x="86" y="366"/>
                  </a:lnTo>
                  <a:lnTo>
                    <a:pt x="86" y="380"/>
                  </a:lnTo>
                  <a:lnTo>
                    <a:pt x="86" y="395"/>
                  </a:lnTo>
                  <a:lnTo>
                    <a:pt x="86" y="404"/>
                  </a:lnTo>
                  <a:lnTo>
                    <a:pt x="86" y="418"/>
                  </a:lnTo>
                  <a:lnTo>
                    <a:pt x="86" y="428"/>
                  </a:lnTo>
                  <a:lnTo>
                    <a:pt x="43" y="428"/>
                  </a:lnTo>
                  <a:lnTo>
                    <a:pt x="43" y="418"/>
                  </a:lnTo>
                  <a:lnTo>
                    <a:pt x="43" y="404"/>
                  </a:lnTo>
                  <a:lnTo>
                    <a:pt x="43" y="395"/>
                  </a:lnTo>
                  <a:lnTo>
                    <a:pt x="43" y="380"/>
                  </a:lnTo>
                  <a:lnTo>
                    <a:pt x="43" y="366"/>
                  </a:lnTo>
                  <a:lnTo>
                    <a:pt x="52" y="366"/>
                  </a:lnTo>
                  <a:lnTo>
                    <a:pt x="52" y="357"/>
                  </a:lnTo>
                  <a:lnTo>
                    <a:pt x="52" y="343"/>
                  </a:lnTo>
                  <a:lnTo>
                    <a:pt x="52" y="333"/>
                  </a:lnTo>
                  <a:lnTo>
                    <a:pt x="52" y="319"/>
                  </a:lnTo>
                  <a:lnTo>
                    <a:pt x="52" y="310"/>
                  </a:lnTo>
                  <a:lnTo>
                    <a:pt x="60" y="310"/>
                  </a:lnTo>
                  <a:lnTo>
                    <a:pt x="60" y="296"/>
                  </a:lnTo>
                  <a:lnTo>
                    <a:pt x="60" y="286"/>
                  </a:lnTo>
                  <a:lnTo>
                    <a:pt x="60" y="272"/>
                  </a:lnTo>
                  <a:lnTo>
                    <a:pt x="69" y="263"/>
                  </a:lnTo>
                  <a:lnTo>
                    <a:pt x="69" y="249"/>
                  </a:lnTo>
                  <a:lnTo>
                    <a:pt x="69" y="239"/>
                  </a:lnTo>
                  <a:lnTo>
                    <a:pt x="78" y="239"/>
                  </a:lnTo>
                  <a:lnTo>
                    <a:pt x="78" y="225"/>
                  </a:lnTo>
                  <a:lnTo>
                    <a:pt x="78" y="216"/>
                  </a:lnTo>
                  <a:lnTo>
                    <a:pt x="86" y="202"/>
                  </a:lnTo>
                  <a:lnTo>
                    <a:pt x="86" y="188"/>
                  </a:lnTo>
                  <a:lnTo>
                    <a:pt x="95" y="178"/>
                  </a:lnTo>
                  <a:lnTo>
                    <a:pt x="95" y="164"/>
                  </a:lnTo>
                  <a:lnTo>
                    <a:pt x="104" y="155"/>
                  </a:lnTo>
                  <a:lnTo>
                    <a:pt x="104" y="141"/>
                  </a:lnTo>
                  <a:lnTo>
                    <a:pt x="112" y="141"/>
                  </a:lnTo>
                  <a:lnTo>
                    <a:pt x="112" y="131"/>
                  </a:lnTo>
                  <a:lnTo>
                    <a:pt x="112" y="117"/>
                  </a:lnTo>
                  <a:lnTo>
                    <a:pt x="121" y="117"/>
                  </a:lnTo>
                  <a:lnTo>
                    <a:pt x="121" y="108"/>
                  </a:lnTo>
                  <a:lnTo>
                    <a:pt x="130" y="94"/>
                  </a:lnTo>
                  <a:lnTo>
                    <a:pt x="130" y="84"/>
                  </a:lnTo>
                  <a:lnTo>
                    <a:pt x="138" y="84"/>
                  </a:lnTo>
                  <a:lnTo>
                    <a:pt x="138" y="70"/>
                  </a:lnTo>
                  <a:lnTo>
                    <a:pt x="147" y="70"/>
                  </a:lnTo>
                  <a:lnTo>
                    <a:pt x="147" y="61"/>
                  </a:lnTo>
                  <a:lnTo>
                    <a:pt x="156" y="47"/>
                  </a:lnTo>
                  <a:lnTo>
                    <a:pt x="0" y="47"/>
                  </a:lnTo>
                  <a:lnTo>
                    <a:pt x="0" y="47"/>
                  </a:lnTo>
                </a:path>
              </a:pathLst>
            </a:custGeom>
            <a:solidFill>
              <a:srgbClr val="000000"/>
            </a:solidFill>
            <a:ln w="9525">
              <a:noFill/>
              <a:round/>
              <a:headEnd/>
              <a:tailEnd/>
            </a:ln>
          </p:spPr>
          <p:txBody>
            <a:bodyPr wrap="none" anchor="ctr"/>
            <a:lstStyle/>
            <a:p>
              <a:endParaRPr lang="en-US"/>
            </a:p>
          </p:txBody>
        </p:sp>
        <p:sp>
          <p:nvSpPr>
            <p:cNvPr id="469" name="Freeform 479"/>
            <p:cNvSpPr>
              <a:spLocks noChangeArrowheads="1"/>
            </p:cNvSpPr>
            <p:nvPr/>
          </p:nvSpPr>
          <p:spPr bwMode="auto">
            <a:xfrm>
              <a:off x="4276725" y="1836738"/>
              <a:ext cx="74613" cy="153987"/>
            </a:xfrm>
            <a:custGeom>
              <a:avLst/>
              <a:gdLst/>
              <a:ahLst/>
              <a:cxnLst>
                <a:cxn ang="0">
                  <a:pos x="164" y="84"/>
                </a:cxn>
                <a:cxn ang="0">
                  <a:pos x="147" y="61"/>
                </a:cxn>
                <a:cxn ang="0">
                  <a:pos x="130" y="37"/>
                </a:cxn>
                <a:cxn ang="0">
                  <a:pos x="95" y="37"/>
                </a:cxn>
                <a:cxn ang="0">
                  <a:pos x="78" y="61"/>
                </a:cxn>
                <a:cxn ang="0">
                  <a:pos x="60" y="84"/>
                </a:cxn>
                <a:cxn ang="0">
                  <a:pos x="52" y="117"/>
                </a:cxn>
                <a:cxn ang="0">
                  <a:pos x="43" y="155"/>
                </a:cxn>
                <a:cxn ang="0">
                  <a:pos x="43" y="202"/>
                </a:cxn>
                <a:cxn ang="0">
                  <a:pos x="60" y="178"/>
                </a:cxn>
                <a:cxn ang="0">
                  <a:pos x="78" y="155"/>
                </a:cxn>
                <a:cxn ang="0">
                  <a:pos x="104" y="141"/>
                </a:cxn>
                <a:cxn ang="0">
                  <a:pos x="130" y="155"/>
                </a:cxn>
                <a:cxn ang="0">
                  <a:pos x="156" y="164"/>
                </a:cxn>
                <a:cxn ang="0">
                  <a:pos x="182" y="178"/>
                </a:cxn>
                <a:cxn ang="0">
                  <a:pos x="190" y="216"/>
                </a:cxn>
                <a:cxn ang="0">
                  <a:pos x="208" y="239"/>
                </a:cxn>
                <a:cxn ang="0">
                  <a:pos x="208" y="286"/>
                </a:cxn>
                <a:cxn ang="0">
                  <a:pos x="208" y="333"/>
                </a:cxn>
                <a:cxn ang="0">
                  <a:pos x="190" y="357"/>
                </a:cxn>
                <a:cxn ang="0">
                  <a:pos x="182" y="395"/>
                </a:cxn>
                <a:cxn ang="0">
                  <a:pos x="164" y="418"/>
                </a:cxn>
                <a:cxn ang="0">
                  <a:pos x="138" y="428"/>
                </a:cxn>
                <a:cxn ang="0">
                  <a:pos x="104" y="428"/>
                </a:cxn>
                <a:cxn ang="0">
                  <a:pos x="69" y="418"/>
                </a:cxn>
                <a:cxn ang="0">
                  <a:pos x="43" y="395"/>
                </a:cxn>
                <a:cxn ang="0">
                  <a:pos x="26" y="366"/>
                </a:cxn>
                <a:cxn ang="0">
                  <a:pos x="17" y="333"/>
                </a:cxn>
                <a:cxn ang="0">
                  <a:pos x="8" y="296"/>
                </a:cxn>
                <a:cxn ang="0">
                  <a:pos x="0" y="263"/>
                </a:cxn>
                <a:cxn ang="0">
                  <a:pos x="0" y="216"/>
                </a:cxn>
                <a:cxn ang="0">
                  <a:pos x="8" y="164"/>
                </a:cxn>
                <a:cxn ang="0">
                  <a:pos x="8" y="117"/>
                </a:cxn>
                <a:cxn ang="0">
                  <a:pos x="17" y="84"/>
                </a:cxn>
                <a:cxn ang="0">
                  <a:pos x="34" y="47"/>
                </a:cxn>
                <a:cxn ang="0">
                  <a:pos x="60" y="23"/>
                </a:cxn>
                <a:cxn ang="0">
                  <a:pos x="86" y="0"/>
                </a:cxn>
                <a:cxn ang="0">
                  <a:pos x="121" y="0"/>
                </a:cxn>
                <a:cxn ang="0">
                  <a:pos x="156" y="0"/>
                </a:cxn>
                <a:cxn ang="0">
                  <a:pos x="182" y="23"/>
                </a:cxn>
                <a:cxn ang="0">
                  <a:pos x="190" y="61"/>
                </a:cxn>
                <a:cxn ang="0">
                  <a:pos x="199" y="94"/>
                </a:cxn>
                <a:cxn ang="0">
                  <a:pos x="43" y="296"/>
                </a:cxn>
                <a:cxn ang="0">
                  <a:pos x="52" y="333"/>
                </a:cxn>
                <a:cxn ang="0">
                  <a:pos x="69" y="366"/>
                </a:cxn>
                <a:cxn ang="0">
                  <a:pos x="95" y="380"/>
                </a:cxn>
                <a:cxn ang="0">
                  <a:pos x="121" y="395"/>
                </a:cxn>
                <a:cxn ang="0">
                  <a:pos x="138" y="366"/>
                </a:cxn>
                <a:cxn ang="0">
                  <a:pos x="156" y="343"/>
                </a:cxn>
                <a:cxn ang="0">
                  <a:pos x="164" y="310"/>
                </a:cxn>
                <a:cxn ang="0">
                  <a:pos x="173" y="272"/>
                </a:cxn>
                <a:cxn ang="0">
                  <a:pos x="164" y="239"/>
                </a:cxn>
                <a:cxn ang="0">
                  <a:pos x="147" y="216"/>
                </a:cxn>
                <a:cxn ang="0">
                  <a:pos x="121" y="188"/>
                </a:cxn>
                <a:cxn ang="0">
                  <a:pos x="95" y="202"/>
                </a:cxn>
                <a:cxn ang="0">
                  <a:pos x="60" y="225"/>
                </a:cxn>
                <a:cxn ang="0">
                  <a:pos x="52" y="263"/>
                </a:cxn>
                <a:cxn ang="0">
                  <a:pos x="43" y="286"/>
                </a:cxn>
              </a:cxnLst>
              <a:rect l="0" t="0" r="r" b="b"/>
              <a:pathLst>
                <a:path w="209" h="429">
                  <a:moveTo>
                    <a:pt x="199" y="108"/>
                  </a:moveTo>
                  <a:lnTo>
                    <a:pt x="164" y="108"/>
                  </a:lnTo>
                  <a:lnTo>
                    <a:pt x="164" y="94"/>
                  </a:lnTo>
                  <a:lnTo>
                    <a:pt x="164" y="84"/>
                  </a:lnTo>
                  <a:lnTo>
                    <a:pt x="156" y="84"/>
                  </a:lnTo>
                  <a:lnTo>
                    <a:pt x="156" y="70"/>
                  </a:lnTo>
                  <a:lnTo>
                    <a:pt x="156" y="61"/>
                  </a:lnTo>
                  <a:lnTo>
                    <a:pt x="147" y="61"/>
                  </a:lnTo>
                  <a:lnTo>
                    <a:pt x="147" y="47"/>
                  </a:lnTo>
                  <a:lnTo>
                    <a:pt x="138" y="47"/>
                  </a:lnTo>
                  <a:lnTo>
                    <a:pt x="130" y="47"/>
                  </a:lnTo>
                  <a:lnTo>
                    <a:pt x="130" y="37"/>
                  </a:lnTo>
                  <a:lnTo>
                    <a:pt x="121" y="37"/>
                  </a:lnTo>
                  <a:lnTo>
                    <a:pt x="112" y="37"/>
                  </a:lnTo>
                  <a:lnTo>
                    <a:pt x="104" y="37"/>
                  </a:lnTo>
                  <a:lnTo>
                    <a:pt x="95" y="37"/>
                  </a:lnTo>
                  <a:lnTo>
                    <a:pt x="95" y="47"/>
                  </a:lnTo>
                  <a:lnTo>
                    <a:pt x="86" y="47"/>
                  </a:lnTo>
                  <a:lnTo>
                    <a:pt x="78" y="47"/>
                  </a:lnTo>
                  <a:lnTo>
                    <a:pt x="78" y="61"/>
                  </a:lnTo>
                  <a:lnTo>
                    <a:pt x="69" y="61"/>
                  </a:lnTo>
                  <a:lnTo>
                    <a:pt x="69" y="70"/>
                  </a:lnTo>
                  <a:lnTo>
                    <a:pt x="60" y="70"/>
                  </a:lnTo>
                  <a:lnTo>
                    <a:pt x="60" y="84"/>
                  </a:lnTo>
                  <a:lnTo>
                    <a:pt x="60" y="94"/>
                  </a:lnTo>
                  <a:lnTo>
                    <a:pt x="52" y="94"/>
                  </a:lnTo>
                  <a:lnTo>
                    <a:pt x="52" y="108"/>
                  </a:lnTo>
                  <a:lnTo>
                    <a:pt x="52" y="117"/>
                  </a:lnTo>
                  <a:lnTo>
                    <a:pt x="43" y="117"/>
                  </a:lnTo>
                  <a:lnTo>
                    <a:pt x="43" y="131"/>
                  </a:lnTo>
                  <a:lnTo>
                    <a:pt x="43" y="141"/>
                  </a:lnTo>
                  <a:lnTo>
                    <a:pt x="43" y="155"/>
                  </a:lnTo>
                  <a:lnTo>
                    <a:pt x="43" y="164"/>
                  </a:lnTo>
                  <a:lnTo>
                    <a:pt x="43" y="178"/>
                  </a:lnTo>
                  <a:lnTo>
                    <a:pt x="43" y="188"/>
                  </a:lnTo>
                  <a:lnTo>
                    <a:pt x="43" y="202"/>
                  </a:lnTo>
                  <a:lnTo>
                    <a:pt x="43" y="188"/>
                  </a:lnTo>
                  <a:lnTo>
                    <a:pt x="52" y="188"/>
                  </a:lnTo>
                  <a:lnTo>
                    <a:pt x="52" y="178"/>
                  </a:lnTo>
                  <a:lnTo>
                    <a:pt x="60" y="178"/>
                  </a:lnTo>
                  <a:lnTo>
                    <a:pt x="60" y="164"/>
                  </a:lnTo>
                  <a:lnTo>
                    <a:pt x="69" y="164"/>
                  </a:lnTo>
                  <a:lnTo>
                    <a:pt x="78" y="164"/>
                  </a:lnTo>
                  <a:lnTo>
                    <a:pt x="78" y="155"/>
                  </a:lnTo>
                  <a:lnTo>
                    <a:pt x="86" y="155"/>
                  </a:lnTo>
                  <a:lnTo>
                    <a:pt x="95" y="155"/>
                  </a:lnTo>
                  <a:lnTo>
                    <a:pt x="104" y="155"/>
                  </a:lnTo>
                  <a:lnTo>
                    <a:pt x="104" y="141"/>
                  </a:lnTo>
                  <a:lnTo>
                    <a:pt x="112" y="141"/>
                  </a:lnTo>
                  <a:lnTo>
                    <a:pt x="121" y="141"/>
                  </a:lnTo>
                  <a:lnTo>
                    <a:pt x="130" y="141"/>
                  </a:lnTo>
                  <a:lnTo>
                    <a:pt x="130" y="155"/>
                  </a:lnTo>
                  <a:lnTo>
                    <a:pt x="138" y="155"/>
                  </a:lnTo>
                  <a:lnTo>
                    <a:pt x="147" y="155"/>
                  </a:lnTo>
                  <a:lnTo>
                    <a:pt x="156" y="155"/>
                  </a:lnTo>
                  <a:lnTo>
                    <a:pt x="156" y="164"/>
                  </a:lnTo>
                  <a:lnTo>
                    <a:pt x="164" y="164"/>
                  </a:lnTo>
                  <a:lnTo>
                    <a:pt x="173" y="164"/>
                  </a:lnTo>
                  <a:lnTo>
                    <a:pt x="173" y="178"/>
                  </a:lnTo>
                  <a:lnTo>
                    <a:pt x="182" y="178"/>
                  </a:lnTo>
                  <a:lnTo>
                    <a:pt x="182" y="188"/>
                  </a:lnTo>
                  <a:lnTo>
                    <a:pt x="190" y="188"/>
                  </a:lnTo>
                  <a:lnTo>
                    <a:pt x="190" y="202"/>
                  </a:lnTo>
                  <a:lnTo>
                    <a:pt x="190" y="216"/>
                  </a:lnTo>
                  <a:lnTo>
                    <a:pt x="199" y="216"/>
                  </a:lnTo>
                  <a:lnTo>
                    <a:pt x="199" y="225"/>
                  </a:lnTo>
                  <a:lnTo>
                    <a:pt x="199" y="239"/>
                  </a:lnTo>
                  <a:lnTo>
                    <a:pt x="208" y="239"/>
                  </a:lnTo>
                  <a:lnTo>
                    <a:pt x="208" y="249"/>
                  </a:lnTo>
                  <a:lnTo>
                    <a:pt x="208" y="263"/>
                  </a:lnTo>
                  <a:lnTo>
                    <a:pt x="208" y="272"/>
                  </a:lnTo>
                  <a:lnTo>
                    <a:pt x="208" y="286"/>
                  </a:lnTo>
                  <a:lnTo>
                    <a:pt x="208" y="296"/>
                  </a:lnTo>
                  <a:lnTo>
                    <a:pt x="208" y="310"/>
                  </a:lnTo>
                  <a:lnTo>
                    <a:pt x="208" y="319"/>
                  </a:lnTo>
                  <a:lnTo>
                    <a:pt x="208" y="333"/>
                  </a:lnTo>
                  <a:lnTo>
                    <a:pt x="199" y="333"/>
                  </a:lnTo>
                  <a:lnTo>
                    <a:pt x="199" y="343"/>
                  </a:lnTo>
                  <a:lnTo>
                    <a:pt x="199" y="357"/>
                  </a:lnTo>
                  <a:lnTo>
                    <a:pt x="190" y="357"/>
                  </a:lnTo>
                  <a:lnTo>
                    <a:pt x="190" y="366"/>
                  </a:lnTo>
                  <a:lnTo>
                    <a:pt x="190" y="380"/>
                  </a:lnTo>
                  <a:lnTo>
                    <a:pt x="182" y="380"/>
                  </a:lnTo>
                  <a:lnTo>
                    <a:pt x="182" y="395"/>
                  </a:lnTo>
                  <a:lnTo>
                    <a:pt x="173" y="395"/>
                  </a:lnTo>
                  <a:lnTo>
                    <a:pt x="173" y="404"/>
                  </a:lnTo>
                  <a:lnTo>
                    <a:pt x="164" y="404"/>
                  </a:lnTo>
                  <a:lnTo>
                    <a:pt x="164" y="418"/>
                  </a:lnTo>
                  <a:lnTo>
                    <a:pt x="156" y="418"/>
                  </a:lnTo>
                  <a:lnTo>
                    <a:pt x="147" y="418"/>
                  </a:lnTo>
                  <a:lnTo>
                    <a:pt x="147" y="428"/>
                  </a:lnTo>
                  <a:lnTo>
                    <a:pt x="138" y="428"/>
                  </a:lnTo>
                  <a:lnTo>
                    <a:pt x="130" y="428"/>
                  </a:lnTo>
                  <a:lnTo>
                    <a:pt x="121" y="428"/>
                  </a:lnTo>
                  <a:lnTo>
                    <a:pt x="112" y="428"/>
                  </a:lnTo>
                  <a:lnTo>
                    <a:pt x="104" y="428"/>
                  </a:lnTo>
                  <a:lnTo>
                    <a:pt x="95" y="428"/>
                  </a:lnTo>
                  <a:lnTo>
                    <a:pt x="86" y="428"/>
                  </a:lnTo>
                  <a:lnTo>
                    <a:pt x="78" y="428"/>
                  </a:lnTo>
                  <a:lnTo>
                    <a:pt x="69" y="418"/>
                  </a:lnTo>
                  <a:lnTo>
                    <a:pt x="60" y="418"/>
                  </a:lnTo>
                  <a:lnTo>
                    <a:pt x="52" y="404"/>
                  </a:lnTo>
                  <a:lnTo>
                    <a:pt x="43" y="404"/>
                  </a:lnTo>
                  <a:lnTo>
                    <a:pt x="43" y="395"/>
                  </a:lnTo>
                  <a:lnTo>
                    <a:pt x="34" y="395"/>
                  </a:lnTo>
                  <a:lnTo>
                    <a:pt x="34" y="380"/>
                  </a:lnTo>
                  <a:lnTo>
                    <a:pt x="26" y="380"/>
                  </a:lnTo>
                  <a:lnTo>
                    <a:pt x="26" y="366"/>
                  </a:lnTo>
                  <a:lnTo>
                    <a:pt x="26" y="357"/>
                  </a:lnTo>
                  <a:lnTo>
                    <a:pt x="17" y="357"/>
                  </a:lnTo>
                  <a:lnTo>
                    <a:pt x="17" y="343"/>
                  </a:lnTo>
                  <a:lnTo>
                    <a:pt x="17" y="333"/>
                  </a:lnTo>
                  <a:lnTo>
                    <a:pt x="8" y="333"/>
                  </a:lnTo>
                  <a:lnTo>
                    <a:pt x="8" y="319"/>
                  </a:lnTo>
                  <a:lnTo>
                    <a:pt x="8" y="310"/>
                  </a:lnTo>
                  <a:lnTo>
                    <a:pt x="8" y="296"/>
                  </a:lnTo>
                  <a:lnTo>
                    <a:pt x="8" y="286"/>
                  </a:lnTo>
                  <a:lnTo>
                    <a:pt x="8" y="272"/>
                  </a:lnTo>
                  <a:lnTo>
                    <a:pt x="8" y="263"/>
                  </a:lnTo>
                  <a:lnTo>
                    <a:pt x="0" y="263"/>
                  </a:lnTo>
                  <a:lnTo>
                    <a:pt x="0" y="249"/>
                  </a:lnTo>
                  <a:lnTo>
                    <a:pt x="0" y="239"/>
                  </a:lnTo>
                  <a:lnTo>
                    <a:pt x="0" y="225"/>
                  </a:lnTo>
                  <a:lnTo>
                    <a:pt x="0" y="216"/>
                  </a:lnTo>
                  <a:lnTo>
                    <a:pt x="0" y="202"/>
                  </a:lnTo>
                  <a:lnTo>
                    <a:pt x="0" y="188"/>
                  </a:lnTo>
                  <a:lnTo>
                    <a:pt x="8" y="178"/>
                  </a:lnTo>
                  <a:lnTo>
                    <a:pt x="8" y="164"/>
                  </a:lnTo>
                  <a:lnTo>
                    <a:pt x="8" y="155"/>
                  </a:lnTo>
                  <a:lnTo>
                    <a:pt x="8" y="141"/>
                  </a:lnTo>
                  <a:lnTo>
                    <a:pt x="8" y="131"/>
                  </a:lnTo>
                  <a:lnTo>
                    <a:pt x="8" y="117"/>
                  </a:lnTo>
                  <a:lnTo>
                    <a:pt x="8" y="108"/>
                  </a:lnTo>
                  <a:lnTo>
                    <a:pt x="17" y="108"/>
                  </a:lnTo>
                  <a:lnTo>
                    <a:pt x="17" y="94"/>
                  </a:lnTo>
                  <a:lnTo>
                    <a:pt x="17" y="84"/>
                  </a:lnTo>
                  <a:lnTo>
                    <a:pt x="26" y="70"/>
                  </a:lnTo>
                  <a:lnTo>
                    <a:pt x="26" y="61"/>
                  </a:lnTo>
                  <a:lnTo>
                    <a:pt x="34" y="61"/>
                  </a:lnTo>
                  <a:lnTo>
                    <a:pt x="34" y="47"/>
                  </a:lnTo>
                  <a:lnTo>
                    <a:pt x="34" y="37"/>
                  </a:lnTo>
                  <a:lnTo>
                    <a:pt x="43" y="37"/>
                  </a:lnTo>
                  <a:lnTo>
                    <a:pt x="52" y="23"/>
                  </a:lnTo>
                  <a:lnTo>
                    <a:pt x="60" y="23"/>
                  </a:lnTo>
                  <a:lnTo>
                    <a:pt x="60" y="9"/>
                  </a:lnTo>
                  <a:lnTo>
                    <a:pt x="69" y="9"/>
                  </a:lnTo>
                  <a:lnTo>
                    <a:pt x="78" y="0"/>
                  </a:lnTo>
                  <a:lnTo>
                    <a:pt x="86" y="0"/>
                  </a:lnTo>
                  <a:lnTo>
                    <a:pt x="95" y="0"/>
                  </a:lnTo>
                  <a:lnTo>
                    <a:pt x="104" y="0"/>
                  </a:lnTo>
                  <a:lnTo>
                    <a:pt x="112" y="0"/>
                  </a:lnTo>
                  <a:lnTo>
                    <a:pt x="121" y="0"/>
                  </a:lnTo>
                  <a:lnTo>
                    <a:pt x="130" y="0"/>
                  </a:lnTo>
                  <a:lnTo>
                    <a:pt x="138" y="0"/>
                  </a:lnTo>
                  <a:lnTo>
                    <a:pt x="147" y="0"/>
                  </a:lnTo>
                  <a:lnTo>
                    <a:pt x="156" y="0"/>
                  </a:lnTo>
                  <a:lnTo>
                    <a:pt x="156" y="9"/>
                  </a:lnTo>
                  <a:lnTo>
                    <a:pt x="164" y="9"/>
                  </a:lnTo>
                  <a:lnTo>
                    <a:pt x="173" y="23"/>
                  </a:lnTo>
                  <a:lnTo>
                    <a:pt x="182" y="23"/>
                  </a:lnTo>
                  <a:lnTo>
                    <a:pt x="182" y="37"/>
                  </a:lnTo>
                  <a:lnTo>
                    <a:pt x="190" y="37"/>
                  </a:lnTo>
                  <a:lnTo>
                    <a:pt x="190" y="47"/>
                  </a:lnTo>
                  <a:lnTo>
                    <a:pt x="190" y="61"/>
                  </a:lnTo>
                  <a:lnTo>
                    <a:pt x="199" y="61"/>
                  </a:lnTo>
                  <a:lnTo>
                    <a:pt x="199" y="70"/>
                  </a:lnTo>
                  <a:lnTo>
                    <a:pt x="199" y="84"/>
                  </a:lnTo>
                  <a:lnTo>
                    <a:pt x="199" y="94"/>
                  </a:lnTo>
                  <a:lnTo>
                    <a:pt x="199" y="108"/>
                  </a:lnTo>
                  <a:lnTo>
                    <a:pt x="199" y="108"/>
                  </a:lnTo>
                  <a:close/>
                  <a:moveTo>
                    <a:pt x="43" y="286"/>
                  </a:moveTo>
                  <a:lnTo>
                    <a:pt x="43" y="296"/>
                  </a:lnTo>
                  <a:lnTo>
                    <a:pt x="52" y="296"/>
                  </a:lnTo>
                  <a:lnTo>
                    <a:pt x="52" y="310"/>
                  </a:lnTo>
                  <a:lnTo>
                    <a:pt x="52" y="319"/>
                  </a:lnTo>
                  <a:lnTo>
                    <a:pt x="52" y="333"/>
                  </a:lnTo>
                  <a:lnTo>
                    <a:pt x="60" y="343"/>
                  </a:lnTo>
                  <a:lnTo>
                    <a:pt x="60" y="357"/>
                  </a:lnTo>
                  <a:lnTo>
                    <a:pt x="69" y="357"/>
                  </a:lnTo>
                  <a:lnTo>
                    <a:pt x="69" y="366"/>
                  </a:lnTo>
                  <a:lnTo>
                    <a:pt x="78" y="366"/>
                  </a:lnTo>
                  <a:lnTo>
                    <a:pt x="78" y="380"/>
                  </a:lnTo>
                  <a:lnTo>
                    <a:pt x="86" y="380"/>
                  </a:lnTo>
                  <a:lnTo>
                    <a:pt x="95" y="380"/>
                  </a:lnTo>
                  <a:lnTo>
                    <a:pt x="104" y="380"/>
                  </a:lnTo>
                  <a:lnTo>
                    <a:pt x="104" y="395"/>
                  </a:lnTo>
                  <a:lnTo>
                    <a:pt x="112" y="395"/>
                  </a:lnTo>
                  <a:lnTo>
                    <a:pt x="121" y="395"/>
                  </a:lnTo>
                  <a:lnTo>
                    <a:pt x="121" y="380"/>
                  </a:lnTo>
                  <a:lnTo>
                    <a:pt x="130" y="380"/>
                  </a:lnTo>
                  <a:lnTo>
                    <a:pt x="138" y="380"/>
                  </a:lnTo>
                  <a:lnTo>
                    <a:pt x="138" y="366"/>
                  </a:lnTo>
                  <a:lnTo>
                    <a:pt x="147" y="366"/>
                  </a:lnTo>
                  <a:lnTo>
                    <a:pt x="147" y="357"/>
                  </a:lnTo>
                  <a:lnTo>
                    <a:pt x="156" y="357"/>
                  </a:lnTo>
                  <a:lnTo>
                    <a:pt x="156" y="343"/>
                  </a:lnTo>
                  <a:lnTo>
                    <a:pt x="164" y="343"/>
                  </a:lnTo>
                  <a:lnTo>
                    <a:pt x="164" y="333"/>
                  </a:lnTo>
                  <a:lnTo>
                    <a:pt x="164" y="319"/>
                  </a:lnTo>
                  <a:lnTo>
                    <a:pt x="164" y="310"/>
                  </a:lnTo>
                  <a:lnTo>
                    <a:pt x="164" y="296"/>
                  </a:lnTo>
                  <a:lnTo>
                    <a:pt x="173" y="296"/>
                  </a:lnTo>
                  <a:lnTo>
                    <a:pt x="173" y="286"/>
                  </a:lnTo>
                  <a:lnTo>
                    <a:pt x="173" y="272"/>
                  </a:lnTo>
                  <a:lnTo>
                    <a:pt x="164" y="272"/>
                  </a:lnTo>
                  <a:lnTo>
                    <a:pt x="164" y="263"/>
                  </a:lnTo>
                  <a:lnTo>
                    <a:pt x="164" y="249"/>
                  </a:lnTo>
                  <a:lnTo>
                    <a:pt x="164" y="239"/>
                  </a:lnTo>
                  <a:lnTo>
                    <a:pt x="156" y="239"/>
                  </a:lnTo>
                  <a:lnTo>
                    <a:pt x="156" y="225"/>
                  </a:lnTo>
                  <a:lnTo>
                    <a:pt x="156" y="216"/>
                  </a:lnTo>
                  <a:lnTo>
                    <a:pt x="147" y="216"/>
                  </a:lnTo>
                  <a:lnTo>
                    <a:pt x="147" y="202"/>
                  </a:lnTo>
                  <a:lnTo>
                    <a:pt x="138" y="202"/>
                  </a:lnTo>
                  <a:lnTo>
                    <a:pt x="130" y="202"/>
                  </a:lnTo>
                  <a:lnTo>
                    <a:pt x="121" y="188"/>
                  </a:lnTo>
                  <a:lnTo>
                    <a:pt x="112" y="188"/>
                  </a:lnTo>
                  <a:lnTo>
                    <a:pt x="104" y="188"/>
                  </a:lnTo>
                  <a:lnTo>
                    <a:pt x="95" y="188"/>
                  </a:lnTo>
                  <a:lnTo>
                    <a:pt x="95" y="202"/>
                  </a:lnTo>
                  <a:lnTo>
                    <a:pt x="86" y="202"/>
                  </a:lnTo>
                  <a:lnTo>
                    <a:pt x="78" y="202"/>
                  </a:lnTo>
                  <a:lnTo>
                    <a:pt x="69" y="216"/>
                  </a:lnTo>
                  <a:lnTo>
                    <a:pt x="60" y="225"/>
                  </a:lnTo>
                  <a:lnTo>
                    <a:pt x="60" y="239"/>
                  </a:lnTo>
                  <a:lnTo>
                    <a:pt x="52" y="239"/>
                  </a:lnTo>
                  <a:lnTo>
                    <a:pt x="52" y="249"/>
                  </a:lnTo>
                  <a:lnTo>
                    <a:pt x="52" y="263"/>
                  </a:lnTo>
                  <a:lnTo>
                    <a:pt x="52" y="272"/>
                  </a:lnTo>
                  <a:lnTo>
                    <a:pt x="43" y="272"/>
                  </a:lnTo>
                  <a:lnTo>
                    <a:pt x="43" y="286"/>
                  </a:lnTo>
                  <a:lnTo>
                    <a:pt x="43" y="286"/>
                  </a:lnTo>
                  <a:close/>
                </a:path>
              </a:pathLst>
            </a:custGeom>
            <a:solidFill>
              <a:srgbClr val="000000"/>
            </a:solidFill>
            <a:ln w="9525">
              <a:noFill/>
              <a:round/>
              <a:headEnd/>
              <a:tailEnd/>
            </a:ln>
          </p:spPr>
          <p:txBody>
            <a:bodyPr wrap="none" anchor="ctr"/>
            <a:lstStyle/>
            <a:p>
              <a:endParaRPr lang="en-US"/>
            </a:p>
          </p:txBody>
        </p:sp>
        <p:sp>
          <p:nvSpPr>
            <p:cNvPr id="470" name="Freeform 480"/>
            <p:cNvSpPr>
              <a:spLocks noChangeArrowheads="1"/>
            </p:cNvSpPr>
            <p:nvPr/>
          </p:nvSpPr>
          <p:spPr bwMode="auto">
            <a:xfrm>
              <a:off x="4362450" y="1836738"/>
              <a:ext cx="73025" cy="153987"/>
            </a:xfrm>
            <a:custGeom>
              <a:avLst/>
              <a:gdLst/>
              <a:ahLst/>
              <a:cxnLst>
                <a:cxn ang="0">
                  <a:pos x="43" y="319"/>
                </a:cxn>
                <a:cxn ang="0">
                  <a:pos x="52" y="343"/>
                </a:cxn>
                <a:cxn ang="0">
                  <a:pos x="60" y="366"/>
                </a:cxn>
                <a:cxn ang="0">
                  <a:pos x="78" y="380"/>
                </a:cxn>
                <a:cxn ang="0">
                  <a:pos x="95" y="395"/>
                </a:cxn>
                <a:cxn ang="0">
                  <a:pos x="112" y="380"/>
                </a:cxn>
                <a:cxn ang="0">
                  <a:pos x="134" y="380"/>
                </a:cxn>
                <a:cxn ang="0">
                  <a:pos x="143" y="357"/>
                </a:cxn>
                <a:cxn ang="0">
                  <a:pos x="160" y="333"/>
                </a:cxn>
                <a:cxn ang="0">
                  <a:pos x="160" y="296"/>
                </a:cxn>
                <a:cxn ang="0">
                  <a:pos x="160" y="263"/>
                </a:cxn>
                <a:cxn ang="0">
                  <a:pos x="151" y="225"/>
                </a:cxn>
                <a:cxn ang="0">
                  <a:pos x="143" y="202"/>
                </a:cxn>
                <a:cxn ang="0">
                  <a:pos x="130" y="188"/>
                </a:cxn>
                <a:cxn ang="0">
                  <a:pos x="104" y="188"/>
                </a:cxn>
                <a:cxn ang="0">
                  <a:pos x="78" y="188"/>
                </a:cxn>
                <a:cxn ang="0">
                  <a:pos x="60" y="202"/>
                </a:cxn>
                <a:cxn ang="0">
                  <a:pos x="52" y="225"/>
                </a:cxn>
                <a:cxn ang="0">
                  <a:pos x="43" y="0"/>
                </a:cxn>
                <a:cxn ang="0">
                  <a:pos x="69" y="47"/>
                </a:cxn>
                <a:cxn ang="0">
                  <a:pos x="60" y="155"/>
                </a:cxn>
                <a:cxn ang="0">
                  <a:pos x="78" y="141"/>
                </a:cxn>
                <a:cxn ang="0">
                  <a:pos x="104" y="141"/>
                </a:cxn>
                <a:cxn ang="0">
                  <a:pos x="130" y="141"/>
                </a:cxn>
                <a:cxn ang="0">
                  <a:pos x="143" y="155"/>
                </a:cxn>
                <a:cxn ang="0">
                  <a:pos x="160" y="164"/>
                </a:cxn>
                <a:cxn ang="0">
                  <a:pos x="177" y="178"/>
                </a:cxn>
                <a:cxn ang="0">
                  <a:pos x="186" y="202"/>
                </a:cxn>
                <a:cxn ang="0">
                  <a:pos x="195" y="225"/>
                </a:cxn>
                <a:cxn ang="0">
                  <a:pos x="203" y="249"/>
                </a:cxn>
                <a:cxn ang="0">
                  <a:pos x="203" y="286"/>
                </a:cxn>
                <a:cxn ang="0">
                  <a:pos x="203" y="319"/>
                </a:cxn>
                <a:cxn ang="0">
                  <a:pos x="195" y="343"/>
                </a:cxn>
                <a:cxn ang="0">
                  <a:pos x="186" y="366"/>
                </a:cxn>
                <a:cxn ang="0">
                  <a:pos x="169" y="395"/>
                </a:cxn>
                <a:cxn ang="0">
                  <a:pos x="151" y="418"/>
                </a:cxn>
                <a:cxn ang="0">
                  <a:pos x="130" y="428"/>
                </a:cxn>
                <a:cxn ang="0">
                  <a:pos x="104" y="428"/>
                </a:cxn>
                <a:cxn ang="0">
                  <a:pos x="78" y="428"/>
                </a:cxn>
                <a:cxn ang="0">
                  <a:pos x="60" y="418"/>
                </a:cxn>
                <a:cxn ang="0">
                  <a:pos x="43" y="404"/>
                </a:cxn>
                <a:cxn ang="0">
                  <a:pos x="26" y="395"/>
                </a:cxn>
                <a:cxn ang="0">
                  <a:pos x="17" y="366"/>
                </a:cxn>
                <a:cxn ang="0">
                  <a:pos x="8" y="343"/>
                </a:cxn>
                <a:cxn ang="0">
                  <a:pos x="0" y="319"/>
                </a:cxn>
              </a:cxnLst>
              <a:rect l="0" t="0" r="r" b="b"/>
              <a:pathLst>
                <a:path w="204" h="429">
                  <a:moveTo>
                    <a:pt x="0" y="310"/>
                  </a:moveTo>
                  <a:lnTo>
                    <a:pt x="43" y="310"/>
                  </a:lnTo>
                  <a:lnTo>
                    <a:pt x="43" y="319"/>
                  </a:lnTo>
                  <a:lnTo>
                    <a:pt x="43" y="333"/>
                  </a:lnTo>
                  <a:lnTo>
                    <a:pt x="52" y="333"/>
                  </a:lnTo>
                  <a:lnTo>
                    <a:pt x="52" y="343"/>
                  </a:lnTo>
                  <a:lnTo>
                    <a:pt x="52" y="357"/>
                  </a:lnTo>
                  <a:lnTo>
                    <a:pt x="60" y="357"/>
                  </a:lnTo>
                  <a:lnTo>
                    <a:pt x="60" y="366"/>
                  </a:lnTo>
                  <a:lnTo>
                    <a:pt x="69" y="366"/>
                  </a:lnTo>
                  <a:lnTo>
                    <a:pt x="69" y="380"/>
                  </a:lnTo>
                  <a:lnTo>
                    <a:pt x="78" y="380"/>
                  </a:lnTo>
                  <a:lnTo>
                    <a:pt x="86" y="380"/>
                  </a:lnTo>
                  <a:lnTo>
                    <a:pt x="95" y="380"/>
                  </a:lnTo>
                  <a:lnTo>
                    <a:pt x="95" y="395"/>
                  </a:lnTo>
                  <a:lnTo>
                    <a:pt x="104" y="395"/>
                  </a:lnTo>
                  <a:lnTo>
                    <a:pt x="112" y="395"/>
                  </a:lnTo>
                  <a:lnTo>
                    <a:pt x="112" y="380"/>
                  </a:lnTo>
                  <a:lnTo>
                    <a:pt x="121" y="380"/>
                  </a:lnTo>
                  <a:lnTo>
                    <a:pt x="130" y="380"/>
                  </a:lnTo>
                  <a:lnTo>
                    <a:pt x="134" y="380"/>
                  </a:lnTo>
                  <a:lnTo>
                    <a:pt x="134" y="366"/>
                  </a:lnTo>
                  <a:lnTo>
                    <a:pt x="143" y="366"/>
                  </a:lnTo>
                  <a:lnTo>
                    <a:pt x="143" y="357"/>
                  </a:lnTo>
                  <a:lnTo>
                    <a:pt x="151" y="357"/>
                  </a:lnTo>
                  <a:lnTo>
                    <a:pt x="151" y="343"/>
                  </a:lnTo>
                  <a:lnTo>
                    <a:pt x="160" y="333"/>
                  </a:lnTo>
                  <a:lnTo>
                    <a:pt x="160" y="319"/>
                  </a:lnTo>
                  <a:lnTo>
                    <a:pt x="160" y="310"/>
                  </a:lnTo>
                  <a:lnTo>
                    <a:pt x="160" y="296"/>
                  </a:lnTo>
                  <a:lnTo>
                    <a:pt x="160" y="286"/>
                  </a:lnTo>
                  <a:lnTo>
                    <a:pt x="160" y="272"/>
                  </a:lnTo>
                  <a:lnTo>
                    <a:pt x="160" y="263"/>
                  </a:lnTo>
                  <a:lnTo>
                    <a:pt x="160" y="249"/>
                  </a:lnTo>
                  <a:lnTo>
                    <a:pt x="160" y="239"/>
                  </a:lnTo>
                  <a:lnTo>
                    <a:pt x="151" y="225"/>
                  </a:lnTo>
                  <a:lnTo>
                    <a:pt x="151" y="216"/>
                  </a:lnTo>
                  <a:lnTo>
                    <a:pt x="143" y="216"/>
                  </a:lnTo>
                  <a:lnTo>
                    <a:pt x="143" y="202"/>
                  </a:lnTo>
                  <a:lnTo>
                    <a:pt x="134" y="202"/>
                  </a:lnTo>
                  <a:lnTo>
                    <a:pt x="130" y="202"/>
                  </a:lnTo>
                  <a:lnTo>
                    <a:pt x="130" y="188"/>
                  </a:lnTo>
                  <a:lnTo>
                    <a:pt x="121" y="188"/>
                  </a:lnTo>
                  <a:lnTo>
                    <a:pt x="112" y="188"/>
                  </a:lnTo>
                  <a:lnTo>
                    <a:pt x="104" y="188"/>
                  </a:lnTo>
                  <a:lnTo>
                    <a:pt x="95" y="188"/>
                  </a:lnTo>
                  <a:lnTo>
                    <a:pt x="86" y="188"/>
                  </a:lnTo>
                  <a:lnTo>
                    <a:pt x="78" y="188"/>
                  </a:lnTo>
                  <a:lnTo>
                    <a:pt x="69" y="188"/>
                  </a:lnTo>
                  <a:lnTo>
                    <a:pt x="69" y="202"/>
                  </a:lnTo>
                  <a:lnTo>
                    <a:pt x="60" y="202"/>
                  </a:lnTo>
                  <a:lnTo>
                    <a:pt x="60" y="216"/>
                  </a:lnTo>
                  <a:lnTo>
                    <a:pt x="52" y="216"/>
                  </a:lnTo>
                  <a:lnTo>
                    <a:pt x="52" y="225"/>
                  </a:lnTo>
                  <a:lnTo>
                    <a:pt x="43" y="225"/>
                  </a:lnTo>
                  <a:lnTo>
                    <a:pt x="8" y="225"/>
                  </a:lnTo>
                  <a:lnTo>
                    <a:pt x="43" y="0"/>
                  </a:lnTo>
                  <a:lnTo>
                    <a:pt x="186" y="0"/>
                  </a:lnTo>
                  <a:lnTo>
                    <a:pt x="186" y="47"/>
                  </a:lnTo>
                  <a:lnTo>
                    <a:pt x="69" y="47"/>
                  </a:lnTo>
                  <a:lnTo>
                    <a:pt x="52" y="164"/>
                  </a:lnTo>
                  <a:lnTo>
                    <a:pt x="60" y="164"/>
                  </a:lnTo>
                  <a:lnTo>
                    <a:pt x="60" y="155"/>
                  </a:lnTo>
                  <a:lnTo>
                    <a:pt x="69" y="155"/>
                  </a:lnTo>
                  <a:lnTo>
                    <a:pt x="78" y="155"/>
                  </a:lnTo>
                  <a:lnTo>
                    <a:pt x="78" y="141"/>
                  </a:lnTo>
                  <a:lnTo>
                    <a:pt x="86" y="141"/>
                  </a:lnTo>
                  <a:lnTo>
                    <a:pt x="95" y="141"/>
                  </a:lnTo>
                  <a:lnTo>
                    <a:pt x="104" y="141"/>
                  </a:lnTo>
                  <a:lnTo>
                    <a:pt x="112" y="141"/>
                  </a:lnTo>
                  <a:lnTo>
                    <a:pt x="121" y="141"/>
                  </a:lnTo>
                  <a:lnTo>
                    <a:pt x="130" y="141"/>
                  </a:lnTo>
                  <a:lnTo>
                    <a:pt x="134" y="141"/>
                  </a:lnTo>
                  <a:lnTo>
                    <a:pt x="143" y="141"/>
                  </a:lnTo>
                  <a:lnTo>
                    <a:pt x="143" y="155"/>
                  </a:lnTo>
                  <a:lnTo>
                    <a:pt x="151" y="155"/>
                  </a:lnTo>
                  <a:lnTo>
                    <a:pt x="160" y="155"/>
                  </a:lnTo>
                  <a:lnTo>
                    <a:pt x="160" y="164"/>
                  </a:lnTo>
                  <a:lnTo>
                    <a:pt x="169" y="164"/>
                  </a:lnTo>
                  <a:lnTo>
                    <a:pt x="169" y="178"/>
                  </a:lnTo>
                  <a:lnTo>
                    <a:pt x="177" y="178"/>
                  </a:lnTo>
                  <a:lnTo>
                    <a:pt x="177" y="188"/>
                  </a:lnTo>
                  <a:lnTo>
                    <a:pt x="186" y="188"/>
                  </a:lnTo>
                  <a:lnTo>
                    <a:pt x="186" y="202"/>
                  </a:lnTo>
                  <a:lnTo>
                    <a:pt x="195" y="202"/>
                  </a:lnTo>
                  <a:lnTo>
                    <a:pt x="195" y="216"/>
                  </a:lnTo>
                  <a:lnTo>
                    <a:pt x="195" y="225"/>
                  </a:lnTo>
                  <a:lnTo>
                    <a:pt x="203" y="225"/>
                  </a:lnTo>
                  <a:lnTo>
                    <a:pt x="203" y="239"/>
                  </a:lnTo>
                  <a:lnTo>
                    <a:pt x="203" y="249"/>
                  </a:lnTo>
                  <a:lnTo>
                    <a:pt x="203" y="263"/>
                  </a:lnTo>
                  <a:lnTo>
                    <a:pt x="203" y="272"/>
                  </a:lnTo>
                  <a:lnTo>
                    <a:pt x="203" y="286"/>
                  </a:lnTo>
                  <a:lnTo>
                    <a:pt x="203" y="296"/>
                  </a:lnTo>
                  <a:lnTo>
                    <a:pt x="203" y="310"/>
                  </a:lnTo>
                  <a:lnTo>
                    <a:pt x="203" y="319"/>
                  </a:lnTo>
                  <a:lnTo>
                    <a:pt x="203" y="333"/>
                  </a:lnTo>
                  <a:lnTo>
                    <a:pt x="195" y="333"/>
                  </a:lnTo>
                  <a:lnTo>
                    <a:pt x="195" y="343"/>
                  </a:lnTo>
                  <a:lnTo>
                    <a:pt x="195" y="357"/>
                  </a:lnTo>
                  <a:lnTo>
                    <a:pt x="186" y="357"/>
                  </a:lnTo>
                  <a:lnTo>
                    <a:pt x="186" y="366"/>
                  </a:lnTo>
                  <a:lnTo>
                    <a:pt x="177" y="380"/>
                  </a:lnTo>
                  <a:lnTo>
                    <a:pt x="177" y="395"/>
                  </a:lnTo>
                  <a:lnTo>
                    <a:pt x="169" y="395"/>
                  </a:lnTo>
                  <a:lnTo>
                    <a:pt x="169" y="404"/>
                  </a:lnTo>
                  <a:lnTo>
                    <a:pt x="160" y="404"/>
                  </a:lnTo>
                  <a:lnTo>
                    <a:pt x="151" y="418"/>
                  </a:lnTo>
                  <a:lnTo>
                    <a:pt x="143" y="418"/>
                  </a:lnTo>
                  <a:lnTo>
                    <a:pt x="134" y="428"/>
                  </a:lnTo>
                  <a:lnTo>
                    <a:pt x="130" y="428"/>
                  </a:lnTo>
                  <a:lnTo>
                    <a:pt x="121" y="428"/>
                  </a:lnTo>
                  <a:lnTo>
                    <a:pt x="112" y="428"/>
                  </a:lnTo>
                  <a:lnTo>
                    <a:pt x="104" y="428"/>
                  </a:lnTo>
                  <a:lnTo>
                    <a:pt x="95" y="428"/>
                  </a:lnTo>
                  <a:lnTo>
                    <a:pt x="86" y="428"/>
                  </a:lnTo>
                  <a:lnTo>
                    <a:pt x="78" y="428"/>
                  </a:lnTo>
                  <a:lnTo>
                    <a:pt x="69" y="428"/>
                  </a:lnTo>
                  <a:lnTo>
                    <a:pt x="60" y="428"/>
                  </a:lnTo>
                  <a:lnTo>
                    <a:pt x="60" y="418"/>
                  </a:lnTo>
                  <a:lnTo>
                    <a:pt x="52" y="418"/>
                  </a:lnTo>
                  <a:lnTo>
                    <a:pt x="43" y="418"/>
                  </a:lnTo>
                  <a:lnTo>
                    <a:pt x="43" y="404"/>
                  </a:lnTo>
                  <a:lnTo>
                    <a:pt x="34" y="404"/>
                  </a:lnTo>
                  <a:lnTo>
                    <a:pt x="34" y="395"/>
                  </a:lnTo>
                  <a:lnTo>
                    <a:pt x="26" y="395"/>
                  </a:lnTo>
                  <a:lnTo>
                    <a:pt x="26" y="380"/>
                  </a:lnTo>
                  <a:lnTo>
                    <a:pt x="17" y="380"/>
                  </a:lnTo>
                  <a:lnTo>
                    <a:pt x="17" y="366"/>
                  </a:lnTo>
                  <a:lnTo>
                    <a:pt x="17" y="357"/>
                  </a:lnTo>
                  <a:lnTo>
                    <a:pt x="8" y="357"/>
                  </a:lnTo>
                  <a:lnTo>
                    <a:pt x="8" y="343"/>
                  </a:lnTo>
                  <a:lnTo>
                    <a:pt x="8" y="333"/>
                  </a:lnTo>
                  <a:lnTo>
                    <a:pt x="8" y="319"/>
                  </a:lnTo>
                  <a:lnTo>
                    <a:pt x="0" y="319"/>
                  </a:lnTo>
                  <a:lnTo>
                    <a:pt x="0" y="310"/>
                  </a:lnTo>
                  <a:lnTo>
                    <a:pt x="0" y="310"/>
                  </a:lnTo>
                </a:path>
              </a:pathLst>
            </a:custGeom>
            <a:solidFill>
              <a:srgbClr val="000000"/>
            </a:solidFill>
            <a:ln w="9525">
              <a:noFill/>
              <a:round/>
              <a:headEnd/>
              <a:tailEnd/>
            </a:ln>
          </p:spPr>
          <p:txBody>
            <a:bodyPr wrap="none" anchor="ctr"/>
            <a:lstStyle/>
            <a:p>
              <a:endParaRPr lang="en-US"/>
            </a:p>
          </p:txBody>
        </p:sp>
        <p:sp>
          <p:nvSpPr>
            <p:cNvPr id="471" name="Freeform 481"/>
            <p:cNvSpPr>
              <a:spLocks noChangeArrowheads="1"/>
            </p:cNvSpPr>
            <p:nvPr/>
          </p:nvSpPr>
          <p:spPr bwMode="auto">
            <a:xfrm>
              <a:off x="4449763" y="1876425"/>
              <a:ext cx="69850" cy="114300"/>
            </a:xfrm>
            <a:custGeom>
              <a:avLst/>
              <a:gdLst/>
              <a:ahLst/>
              <a:cxnLst>
                <a:cxn ang="0">
                  <a:pos x="0" y="9"/>
                </a:cxn>
                <a:cxn ang="0">
                  <a:pos x="34" y="46"/>
                </a:cxn>
                <a:cxn ang="0">
                  <a:pos x="43" y="32"/>
                </a:cxn>
                <a:cxn ang="0">
                  <a:pos x="52" y="23"/>
                </a:cxn>
                <a:cxn ang="0">
                  <a:pos x="60" y="9"/>
                </a:cxn>
                <a:cxn ang="0">
                  <a:pos x="78" y="9"/>
                </a:cxn>
                <a:cxn ang="0">
                  <a:pos x="95" y="0"/>
                </a:cxn>
                <a:cxn ang="0">
                  <a:pos x="112" y="0"/>
                </a:cxn>
                <a:cxn ang="0">
                  <a:pos x="130" y="0"/>
                </a:cxn>
                <a:cxn ang="0">
                  <a:pos x="138" y="9"/>
                </a:cxn>
                <a:cxn ang="0">
                  <a:pos x="156" y="9"/>
                </a:cxn>
                <a:cxn ang="0">
                  <a:pos x="164" y="23"/>
                </a:cxn>
                <a:cxn ang="0">
                  <a:pos x="173" y="32"/>
                </a:cxn>
                <a:cxn ang="0">
                  <a:pos x="182" y="46"/>
                </a:cxn>
                <a:cxn ang="0">
                  <a:pos x="182" y="70"/>
                </a:cxn>
                <a:cxn ang="0">
                  <a:pos x="182" y="93"/>
                </a:cxn>
                <a:cxn ang="0">
                  <a:pos x="191" y="107"/>
                </a:cxn>
                <a:cxn ang="0">
                  <a:pos x="191" y="130"/>
                </a:cxn>
                <a:cxn ang="0">
                  <a:pos x="147" y="318"/>
                </a:cxn>
                <a:cxn ang="0">
                  <a:pos x="147" y="116"/>
                </a:cxn>
                <a:cxn ang="0">
                  <a:pos x="147" y="93"/>
                </a:cxn>
                <a:cxn ang="0">
                  <a:pos x="138" y="70"/>
                </a:cxn>
                <a:cxn ang="0">
                  <a:pos x="130" y="56"/>
                </a:cxn>
                <a:cxn ang="0">
                  <a:pos x="112" y="46"/>
                </a:cxn>
                <a:cxn ang="0">
                  <a:pos x="95" y="46"/>
                </a:cxn>
                <a:cxn ang="0">
                  <a:pos x="78" y="46"/>
                </a:cxn>
                <a:cxn ang="0">
                  <a:pos x="69" y="56"/>
                </a:cxn>
                <a:cxn ang="0">
                  <a:pos x="60" y="70"/>
                </a:cxn>
                <a:cxn ang="0">
                  <a:pos x="52" y="79"/>
                </a:cxn>
                <a:cxn ang="0">
                  <a:pos x="43" y="93"/>
                </a:cxn>
                <a:cxn ang="0">
                  <a:pos x="43" y="116"/>
                </a:cxn>
                <a:cxn ang="0">
                  <a:pos x="43" y="140"/>
                </a:cxn>
                <a:cxn ang="0">
                  <a:pos x="0" y="318"/>
                </a:cxn>
              </a:cxnLst>
              <a:rect l="0" t="0" r="r" b="b"/>
              <a:pathLst>
                <a:path w="192" h="319">
                  <a:moveTo>
                    <a:pt x="0" y="318"/>
                  </a:moveTo>
                  <a:lnTo>
                    <a:pt x="0" y="9"/>
                  </a:lnTo>
                  <a:lnTo>
                    <a:pt x="34" y="9"/>
                  </a:lnTo>
                  <a:lnTo>
                    <a:pt x="34" y="46"/>
                  </a:lnTo>
                  <a:lnTo>
                    <a:pt x="43" y="46"/>
                  </a:lnTo>
                  <a:lnTo>
                    <a:pt x="43" y="32"/>
                  </a:lnTo>
                  <a:lnTo>
                    <a:pt x="52" y="32"/>
                  </a:lnTo>
                  <a:lnTo>
                    <a:pt x="52" y="23"/>
                  </a:lnTo>
                  <a:lnTo>
                    <a:pt x="60" y="23"/>
                  </a:lnTo>
                  <a:lnTo>
                    <a:pt x="60" y="9"/>
                  </a:lnTo>
                  <a:lnTo>
                    <a:pt x="69" y="9"/>
                  </a:lnTo>
                  <a:lnTo>
                    <a:pt x="78" y="9"/>
                  </a:lnTo>
                  <a:lnTo>
                    <a:pt x="86" y="0"/>
                  </a:lnTo>
                  <a:lnTo>
                    <a:pt x="95" y="0"/>
                  </a:lnTo>
                  <a:lnTo>
                    <a:pt x="104" y="0"/>
                  </a:lnTo>
                  <a:lnTo>
                    <a:pt x="112" y="0"/>
                  </a:lnTo>
                  <a:lnTo>
                    <a:pt x="121" y="0"/>
                  </a:lnTo>
                  <a:lnTo>
                    <a:pt x="130" y="0"/>
                  </a:lnTo>
                  <a:lnTo>
                    <a:pt x="138" y="0"/>
                  </a:lnTo>
                  <a:lnTo>
                    <a:pt x="138" y="9"/>
                  </a:lnTo>
                  <a:lnTo>
                    <a:pt x="147" y="9"/>
                  </a:lnTo>
                  <a:lnTo>
                    <a:pt x="156" y="9"/>
                  </a:lnTo>
                  <a:lnTo>
                    <a:pt x="156" y="23"/>
                  </a:lnTo>
                  <a:lnTo>
                    <a:pt x="164" y="23"/>
                  </a:lnTo>
                  <a:lnTo>
                    <a:pt x="164" y="32"/>
                  </a:lnTo>
                  <a:lnTo>
                    <a:pt x="173" y="32"/>
                  </a:lnTo>
                  <a:lnTo>
                    <a:pt x="173" y="46"/>
                  </a:lnTo>
                  <a:lnTo>
                    <a:pt x="182" y="46"/>
                  </a:lnTo>
                  <a:lnTo>
                    <a:pt x="182" y="56"/>
                  </a:lnTo>
                  <a:lnTo>
                    <a:pt x="182" y="70"/>
                  </a:lnTo>
                  <a:lnTo>
                    <a:pt x="182" y="79"/>
                  </a:lnTo>
                  <a:lnTo>
                    <a:pt x="182" y="93"/>
                  </a:lnTo>
                  <a:lnTo>
                    <a:pt x="182" y="107"/>
                  </a:lnTo>
                  <a:lnTo>
                    <a:pt x="191" y="107"/>
                  </a:lnTo>
                  <a:lnTo>
                    <a:pt x="191" y="116"/>
                  </a:lnTo>
                  <a:lnTo>
                    <a:pt x="191" y="130"/>
                  </a:lnTo>
                  <a:lnTo>
                    <a:pt x="191" y="318"/>
                  </a:lnTo>
                  <a:lnTo>
                    <a:pt x="147" y="318"/>
                  </a:lnTo>
                  <a:lnTo>
                    <a:pt x="147" y="130"/>
                  </a:lnTo>
                  <a:lnTo>
                    <a:pt x="147" y="116"/>
                  </a:lnTo>
                  <a:lnTo>
                    <a:pt x="147" y="107"/>
                  </a:lnTo>
                  <a:lnTo>
                    <a:pt x="147" y="93"/>
                  </a:lnTo>
                  <a:lnTo>
                    <a:pt x="147" y="79"/>
                  </a:lnTo>
                  <a:lnTo>
                    <a:pt x="138" y="70"/>
                  </a:lnTo>
                  <a:lnTo>
                    <a:pt x="138" y="56"/>
                  </a:lnTo>
                  <a:lnTo>
                    <a:pt x="130" y="56"/>
                  </a:lnTo>
                  <a:lnTo>
                    <a:pt x="121" y="46"/>
                  </a:lnTo>
                  <a:lnTo>
                    <a:pt x="112" y="46"/>
                  </a:lnTo>
                  <a:lnTo>
                    <a:pt x="104" y="46"/>
                  </a:lnTo>
                  <a:lnTo>
                    <a:pt x="95" y="46"/>
                  </a:lnTo>
                  <a:lnTo>
                    <a:pt x="86" y="46"/>
                  </a:lnTo>
                  <a:lnTo>
                    <a:pt x="78" y="46"/>
                  </a:lnTo>
                  <a:lnTo>
                    <a:pt x="78" y="56"/>
                  </a:lnTo>
                  <a:lnTo>
                    <a:pt x="69" y="56"/>
                  </a:lnTo>
                  <a:lnTo>
                    <a:pt x="60" y="56"/>
                  </a:lnTo>
                  <a:lnTo>
                    <a:pt x="60" y="70"/>
                  </a:lnTo>
                  <a:lnTo>
                    <a:pt x="52" y="70"/>
                  </a:lnTo>
                  <a:lnTo>
                    <a:pt x="52" y="79"/>
                  </a:lnTo>
                  <a:lnTo>
                    <a:pt x="52" y="93"/>
                  </a:lnTo>
                  <a:lnTo>
                    <a:pt x="43" y="93"/>
                  </a:lnTo>
                  <a:lnTo>
                    <a:pt x="43" y="107"/>
                  </a:lnTo>
                  <a:lnTo>
                    <a:pt x="43" y="116"/>
                  </a:lnTo>
                  <a:lnTo>
                    <a:pt x="43" y="130"/>
                  </a:lnTo>
                  <a:lnTo>
                    <a:pt x="43" y="140"/>
                  </a:lnTo>
                  <a:lnTo>
                    <a:pt x="43" y="318"/>
                  </a:lnTo>
                  <a:lnTo>
                    <a:pt x="0" y="318"/>
                  </a:lnTo>
                  <a:lnTo>
                    <a:pt x="0" y="318"/>
                  </a:lnTo>
                </a:path>
              </a:pathLst>
            </a:custGeom>
            <a:solidFill>
              <a:srgbClr val="000000"/>
            </a:solidFill>
            <a:ln w="9525">
              <a:noFill/>
              <a:round/>
              <a:headEnd/>
              <a:tailEnd/>
            </a:ln>
          </p:spPr>
          <p:txBody>
            <a:bodyPr wrap="none" anchor="ctr"/>
            <a:lstStyle/>
            <a:p>
              <a:endParaRPr lang="en-US"/>
            </a:p>
          </p:txBody>
        </p:sp>
        <p:sp>
          <p:nvSpPr>
            <p:cNvPr id="472" name="Freeform 482"/>
            <p:cNvSpPr>
              <a:spLocks noChangeArrowheads="1"/>
            </p:cNvSpPr>
            <p:nvPr/>
          </p:nvSpPr>
          <p:spPr bwMode="auto">
            <a:xfrm>
              <a:off x="4532313" y="1876425"/>
              <a:ext cx="63500" cy="114300"/>
            </a:xfrm>
            <a:custGeom>
              <a:avLst/>
              <a:gdLst/>
              <a:ahLst/>
              <a:cxnLst>
                <a:cxn ang="0">
                  <a:pos x="34" y="224"/>
                </a:cxn>
                <a:cxn ang="0">
                  <a:pos x="43" y="247"/>
                </a:cxn>
                <a:cxn ang="0">
                  <a:pos x="51" y="271"/>
                </a:cxn>
                <a:cxn ang="0">
                  <a:pos x="77" y="271"/>
                </a:cxn>
                <a:cxn ang="0">
                  <a:pos x="90" y="285"/>
                </a:cxn>
                <a:cxn ang="0">
                  <a:pos x="107" y="271"/>
                </a:cxn>
                <a:cxn ang="0">
                  <a:pos x="125" y="257"/>
                </a:cxn>
                <a:cxn ang="0">
                  <a:pos x="133" y="233"/>
                </a:cxn>
                <a:cxn ang="0">
                  <a:pos x="133" y="224"/>
                </a:cxn>
                <a:cxn ang="0">
                  <a:pos x="125" y="201"/>
                </a:cxn>
                <a:cxn ang="0">
                  <a:pos x="107" y="187"/>
                </a:cxn>
                <a:cxn ang="0">
                  <a:pos x="86" y="187"/>
                </a:cxn>
                <a:cxn ang="0">
                  <a:pos x="69" y="177"/>
                </a:cxn>
                <a:cxn ang="0">
                  <a:pos x="51" y="163"/>
                </a:cxn>
                <a:cxn ang="0">
                  <a:pos x="34" y="154"/>
                </a:cxn>
                <a:cxn ang="0">
                  <a:pos x="17" y="140"/>
                </a:cxn>
                <a:cxn ang="0">
                  <a:pos x="8" y="107"/>
                </a:cxn>
                <a:cxn ang="0">
                  <a:pos x="0" y="79"/>
                </a:cxn>
                <a:cxn ang="0">
                  <a:pos x="8" y="56"/>
                </a:cxn>
                <a:cxn ang="0">
                  <a:pos x="17" y="32"/>
                </a:cxn>
                <a:cxn ang="0">
                  <a:pos x="34" y="23"/>
                </a:cxn>
                <a:cxn ang="0">
                  <a:pos x="51" y="9"/>
                </a:cxn>
                <a:cxn ang="0">
                  <a:pos x="69" y="0"/>
                </a:cxn>
                <a:cxn ang="0">
                  <a:pos x="90" y="0"/>
                </a:cxn>
                <a:cxn ang="0">
                  <a:pos x="116" y="0"/>
                </a:cxn>
                <a:cxn ang="0">
                  <a:pos x="133" y="9"/>
                </a:cxn>
                <a:cxn ang="0">
                  <a:pos x="151" y="23"/>
                </a:cxn>
                <a:cxn ang="0">
                  <a:pos x="159" y="46"/>
                </a:cxn>
                <a:cxn ang="0">
                  <a:pos x="168" y="70"/>
                </a:cxn>
                <a:cxn ang="0">
                  <a:pos x="133" y="79"/>
                </a:cxn>
                <a:cxn ang="0">
                  <a:pos x="125" y="56"/>
                </a:cxn>
                <a:cxn ang="0">
                  <a:pos x="107" y="46"/>
                </a:cxn>
                <a:cxn ang="0">
                  <a:pos x="86" y="46"/>
                </a:cxn>
                <a:cxn ang="0">
                  <a:pos x="60" y="46"/>
                </a:cxn>
                <a:cxn ang="0">
                  <a:pos x="43" y="56"/>
                </a:cxn>
                <a:cxn ang="0">
                  <a:pos x="34" y="79"/>
                </a:cxn>
                <a:cxn ang="0">
                  <a:pos x="43" y="107"/>
                </a:cxn>
                <a:cxn ang="0">
                  <a:pos x="60" y="116"/>
                </a:cxn>
                <a:cxn ang="0">
                  <a:pos x="77" y="130"/>
                </a:cxn>
                <a:cxn ang="0">
                  <a:pos x="99" y="130"/>
                </a:cxn>
                <a:cxn ang="0">
                  <a:pos x="116" y="140"/>
                </a:cxn>
                <a:cxn ang="0">
                  <a:pos x="133" y="154"/>
                </a:cxn>
                <a:cxn ang="0">
                  <a:pos x="151" y="163"/>
                </a:cxn>
                <a:cxn ang="0">
                  <a:pos x="168" y="177"/>
                </a:cxn>
                <a:cxn ang="0">
                  <a:pos x="177" y="201"/>
                </a:cxn>
                <a:cxn ang="0">
                  <a:pos x="177" y="233"/>
                </a:cxn>
                <a:cxn ang="0">
                  <a:pos x="168" y="257"/>
                </a:cxn>
                <a:cxn ang="0">
                  <a:pos x="159" y="294"/>
                </a:cxn>
                <a:cxn ang="0">
                  <a:pos x="142" y="308"/>
                </a:cxn>
                <a:cxn ang="0">
                  <a:pos x="125" y="318"/>
                </a:cxn>
                <a:cxn ang="0">
                  <a:pos x="99" y="318"/>
                </a:cxn>
                <a:cxn ang="0">
                  <a:pos x="77" y="318"/>
                </a:cxn>
                <a:cxn ang="0">
                  <a:pos x="51" y="318"/>
                </a:cxn>
                <a:cxn ang="0">
                  <a:pos x="25" y="294"/>
                </a:cxn>
                <a:cxn ang="0">
                  <a:pos x="8" y="285"/>
                </a:cxn>
                <a:cxn ang="0">
                  <a:pos x="0" y="257"/>
                </a:cxn>
                <a:cxn ang="0">
                  <a:pos x="0" y="224"/>
                </a:cxn>
              </a:cxnLst>
              <a:rect l="0" t="0" r="r" b="b"/>
              <a:pathLst>
                <a:path w="178" h="319">
                  <a:moveTo>
                    <a:pt x="0" y="224"/>
                  </a:moveTo>
                  <a:lnTo>
                    <a:pt x="34" y="210"/>
                  </a:lnTo>
                  <a:lnTo>
                    <a:pt x="34" y="224"/>
                  </a:lnTo>
                  <a:lnTo>
                    <a:pt x="34" y="233"/>
                  </a:lnTo>
                  <a:lnTo>
                    <a:pt x="43" y="233"/>
                  </a:lnTo>
                  <a:lnTo>
                    <a:pt x="43" y="247"/>
                  </a:lnTo>
                  <a:lnTo>
                    <a:pt x="43" y="257"/>
                  </a:lnTo>
                  <a:lnTo>
                    <a:pt x="51" y="257"/>
                  </a:lnTo>
                  <a:lnTo>
                    <a:pt x="51" y="271"/>
                  </a:lnTo>
                  <a:lnTo>
                    <a:pt x="60" y="271"/>
                  </a:lnTo>
                  <a:lnTo>
                    <a:pt x="69" y="271"/>
                  </a:lnTo>
                  <a:lnTo>
                    <a:pt x="77" y="271"/>
                  </a:lnTo>
                  <a:lnTo>
                    <a:pt x="77" y="285"/>
                  </a:lnTo>
                  <a:lnTo>
                    <a:pt x="86" y="285"/>
                  </a:lnTo>
                  <a:lnTo>
                    <a:pt x="90" y="285"/>
                  </a:lnTo>
                  <a:lnTo>
                    <a:pt x="99" y="285"/>
                  </a:lnTo>
                  <a:lnTo>
                    <a:pt x="99" y="271"/>
                  </a:lnTo>
                  <a:lnTo>
                    <a:pt x="107" y="271"/>
                  </a:lnTo>
                  <a:lnTo>
                    <a:pt x="116" y="271"/>
                  </a:lnTo>
                  <a:lnTo>
                    <a:pt x="125" y="271"/>
                  </a:lnTo>
                  <a:lnTo>
                    <a:pt x="125" y="257"/>
                  </a:lnTo>
                  <a:lnTo>
                    <a:pt x="133" y="257"/>
                  </a:lnTo>
                  <a:lnTo>
                    <a:pt x="133" y="247"/>
                  </a:lnTo>
                  <a:lnTo>
                    <a:pt x="133" y="233"/>
                  </a:lnTo>
                  <a:lnTo>
                    <a:pt x="142" y="233"/>
                  </a:lnTo>
                  <a:lnTo>
                    <a:pt x="142" y="224"/>
                  </a:lnTo>
                  <a:lnTo>
                    <a:pt x="133" y="224"/>
                  </a:lnTo>
                  <a:lnTo>
                    <a:pt x="133" y="210"/>
                  </a:lnTo>
                  <a:lnTo>
                    <a:pt x="133" y="201"/>
                  </a:lnTo>
                  <a:lnTo>
                    <a:pt x="125" y="201"/>
                  </a:lnTo>
                  <a:lnTo>
                    <a:pt x="116" y="201"/>
                  </a:lnTo>
                  <a:lnTo>
                    <a:pt x="116" y="187"/>
                  </a:lnTo>
                  <a:lnTo>
                    <a:pt x="107" y="187"/>
                  </a:lnTo>
                  <a:lnTo>
                    <a:pt x="99" y="187"/>
                  </a:lnTo>
                  <a:lnTo>
                    <a:pt x="90" y="187"/>
                  </a:lnTo>
                  <a:lnTo>
                    <a:pt x="86" y="187"/>
                  </a:lnTo>
                  <a:lnTo>
                    <a:pt x="86" y="177"/>
                  </a:lnTo>
                  <a:lnTo>
                    <a:pt x="77" y="177"/>
                  </a:lnTo>
                  <a:lnTo>
                    <a:pt x="69" y="177"/>
                  </a:lnTo>
                  <a:lnTo>
                    <a:pt x="60" y="177"/>
                  </a:lnTo>
                  <a:lnTo>
                    <a:pt x="60" y="163"/>
                  </a:lnTo>
                  <a:lnTo>
                    <a:pt x="51" y="163"/>
                  </a:lnTo>
                  <a:lnTo>
                    <a:pt x="43" y="163"/>
                  </a:lnTo>
                  <a:lnTo>
                    <a:pt x="34" y="163"/>
                  </a:lnTo>
                  <a:lnTo>
                    <a:pt x="34" y="154"/>
                  </a:lnTo>
                  <a:lnTo>
                    <a:pt x="25" y="154"/>
                  </a:lnTo>
                  <a:lnTo>
                    <a:pt x="17" y="154"/>
                  </a:lnTo>
                  <a:lnTo>
                    <a:pt x="17" y="140"/>
                  </a:lnTo>
                  <a:lnTo>
                    <a:pt x="8" y="130"/>
                  </a:lnTo>
                  <a:lnTo>
                    <a:pt x="8" y="116"/>
                  </a:lnTo>
                  <a:lnTo>
                    <a:pt x="8" y="107"/>
                  </a:lnTo>
                  <a:lnTo>
                    <a:pt x="0" y="107"/>
                  </a:lnTo>
                  <a:lnTo>
                    <a:pt x="0" y="93"/>
                  </a:lnTo>
                  <a:lnTo>
                    <a:pt x="0" y="79"/>
                  </a:lnTo>
                  <a:lnTo>
                    <a:pt x="0" y="70"/>
                  </a:lnTo>
                  <a:lnTo>
                    <a:pt x="8" y="70"/>
                  </a:lnTo>
                  <a:lnTo>
                    <a:pt x="8" y="56"/>
                  </a:lnTo>
                  <a:lnTo>
                    <a:pt x="8" y="46"/>
                  </a:lnTo>
                  <a:lnTo>
                    <a:pt x="17" y="46"/>
                  </a:lnTo>
                  <a:lnTo>
                    <a:pt x="17" y="32"/>
                  </a:lnTo>
                  <a:lnTo>
                    <a:pt x="17" y="23"/>
                  </a:lnTo>
                  <a:lnTo>
                    <a:pt x="25" y="23"/>
                  </a:lnTo>
                  <a:lnTo>
                    <a:pt x="34" y="23"/>
                  </a:lnTo>
                  <a:lnTo>
                    <a:pt x="34" y="9"/>
                  </a:lnTo>
                  <a:lnTo>
                    <a:pt x="43" y="9"/>
                  </a:lnTo>
                  <a:lnTo>
                    <a:pt x="51" y="9"/>
                  </a:lnTo>
                  <a:lnTo>
                    <a:pt x="51" y="0"/>
                  </a:lnTo>
                  <a:lnTo>
                    <a:pt x="60" y="0"/>
                  </a:lnTo>
                  <a:lnTo>
                    <a:pt x="69" y="0"/>
                  </a:lnTo>
                  <a:lnTo>
                    <a:pt x="77" y="0"/>
                  </a:lnTo>
                  <a:lnTo>
                    <a:pt x="86" y="0"/>
                  </a:lnTo>
                  <a:lnTo>
                    <a:pt x="90" y="0"/>
                  </a:lnTo>
                  <a:lnTo>
                    <a:pt x="99" y="0"/>
                  </a:lnTo>
                  <a:lnTo>
                    <a:pt x="107" y="0"/>
                  </a:lnTo>
                  <a:lnTo>
                    <a:pt x="116" y="0"/>
                  </a:lnTo>
                  <a:lnTo>
                    <a:pt x="116" y="9"/>
                  </a:lnTo>
                  <a:lnTo>
                    <a:pt x="125" y="9"/>
                  </a:lnTo>
                  <a:lnTo>
                    <a:pt x="133" y="9"/>
                  </a:lnTo>
                  <a:lnTo>
                    <a:pt x="133" y="23"/>
                  </a:lnTo>
                  <a:lnTo>
                    <a:pt x="142" y="23"/>
                  </a:lnTo>
                  <a:lnTo>
                    <a:pt x="151" y="23"/>
                  </a:lnTo>
                  <a:lnTo>
                    <a:pt x="151" y="32"/>
                  </a:lnTo>
                  <a:lnTo>
                    <a:pt x="159" y="32"/>
                  </a:lnTo>
                  <a:lnTo>
                    <a:pt x="159" y="46"/>
                  </a:lnTo>
                  <a:lnTo>
                    <a:pt x="159" y="56"/>
                  </a:lnTo>
                  <a:lnTo>
                    <a:pt x="168" y="56"/>
                  </a:lnTo>
                  <a:lnTo>
                    <a:pt x="168" y="70"/>
                  </a:lnTo>
                  <a:lnTo>
                    <a:pt x="168" y="79"/>
                  </a:lnTo>
                  <a:lnTo>
                    <a:pt x="133" y="93"/>
                  </a:lnTo>
                  <a:lnTo>
                    <a:pt x="133" y="79"/>
                  </a:lnTo>
                  <a:lnTo>
                    <a:pt x="125" y="79"/>
                  </a:lnTo>
                  <a:lnTo>
                    <a:pt x="125" y="70"/>
                  </a:lnTo>
                  <a:lnTo>
                    <a:pt x="125" y="56"/>
                  </a:lnTo>
                  <a:lnTo>
                    <a:pt x="116" y="56"/>
                  </a:lnTo>
                  <a:lnTo>
                    <a:pt x="116" y="46"/>
                  </a:lnTo>
                  <a:lnTo>
                    <a:pt x="107" y="46"/>
                  </a:lnTo>
                  <a:lnTo>
                    <a:pt x="99" y="46"/>
                  </a:lnTo>
                  <a:lnTo>
                    <a:pt x="90" y="46"/>
                  </a:lnTo>
                  <a:lnTo>
                    <a:pt x="86" y="46"/>
                  </a:lnTo>
                  <a:lnTo>
                    <a:pt x="77" y="46"/>
                  </a:lnTo>
                  <a:lnTo>
                    <a:pt x="69" y="46"/>
                  </a:lnTo>
                  <a:lnTo>
                    <a:pt x="60" y="46"/>
                  </a:lnTo>
                  <a:lnTo>
                    <a:pt x="51" y="46"/>
                  </a:lnTo>
                  <a:lnTo>
                    <a:pt x="51" y="56"/>
                  </a:lnTo>
                  <a:lnTo>
                    <a:pt x="43" y="56"/>
                  </a:lnTo>
                  <a:lnTo>
                    <a:pt x="43" y="70"/>
                  </a:lnTo>
                  <a:lnTo>
                    <a:pt x="43" y="79"/>
                  </a:lnTo>
                  <a:lnTo>
                    <a:pt x="34" y="79"/>
                  </a:lnTo>
                  <a:lnTo>
                    <a:pt x="43" y="79"/>
                  </a:lnTo>
                  <a:lnTo>
                    <a:pt x="43" y="93"/>
                  </a:lnTo>
                  <a:lnTo>
                    <a:pt x="43" y="107"/>
                  </a:lnTo>
                  <a:lnTo>
                    <a:pt x="51" y="107"/>
                  </a:lnTo>
                  <a:lnTo>
                    <a:pt x="51" y="116"/>
                  </a:lnTo>
                  <a:lnTo>
                    <a:pt x="60" y="116"/>
                  </a:lnTo>
                  <a:lnTo>
                    <a:pt x="69" y="116"/>
                  </a:lnTo>
                  <a:lnTo>
                    <a:pt x="77" y="116"/>
                  </a:lnTo>
                  <a:lnTo>
                    <a:pt x="77" y="130"/>
                  </a:lnTo>
                  <a:lnTo>
                    <a:pt x="86" y="130"/>
                  </a:lnTo>
                  <a:lnTo>
                    <a:pt x="90" y="130"/>
                  </a:lnTo>
                  <a:lnTo>
                    <a:pt x="99" y="130"/>
                  </a:lnTo>
                  <a:lnTo>
                    <a:pt x="107" y="130"/>
                  </a:lnTo>
                  <a:lnTo>
                    <a:pt x="107" y="140"/>
                  </a:lnTo>
                  <a:lnTo>
                    <a:pt x="116" y="140"/>
                  </a:lnTo>
                  <a:lnTo>
                    <a:pt x="125" y="140"/>
                  </a:lnTo>
                  <a:lnTo>
                    <a:pt x="133" y="140"/>
                  </a:lnTo>
                  <a:lnTo>
                    <a:pt x="133" y="154"/>
                  </a:lnTo>
                  <a:lnTo>
                    <a:pt x="142" y="154"/>
                  </a:lnTo>
                  <a:lnTo>
                    <a:pt x="151" y="154"/>
                  </a:lnTo>
                  <a:lnTo>
                    <a:pt x="151" y="163"/>
                  </a:lnTo>
                  <a:lnTo>
                    <a:pt x="159" y="163"/>
                  </a:lnTo>
                  <a:lnTo>
                    <a:pt x="159" y="177"/>
                  </a:lnTo>
                  <a:lnTo>
                    <a:pt x="168" y="177"/>
                  </a:lnTo>
                  <a:lnTo>
                    <a:pt x="168" y="187"/>
                  </a:lnTo>
                  <a:lnTo>
                    <a:pt x="177" y="187"/>
                  </a:lnTo>
                  <a:lnTo>
                    <a:pt x="177" y="201"/>
                  </a:lnTo>
                  <a:lnTo>
                    <a:pt x="177" y="210"/>
                  </a:lnTo>
                  <a:lnTo>
                    <a:pt x="177" y="224"/>
                  </a:lnTo>
                  <a:lnTo>
                    <a:pt x="177" y="233"/>
                  </a:lnTo>
                  <a:lnTo>
                    <a:pt x="177" y="247"/>
                  </a:lnTo>
                  <a:lnTo>
                    <a:pt x="177" y="257"/>
                  </a:lnTo>
                  <a:lnTo>
                    <a:pt x="168" y="257"/>
                  </a:lnTo>
                  <a:lnTo>
                    <a:pt x="168" y="271"/>
                  </a:lnTo>
                  <a:lnTo>
                    <a:pt x="159" y="285"/>
                  </a:lnTo>
                  <a:lnTo>
                    <a:pt x="159" y="294"/>
                  </a:lnTo>
                  <a:lnTo>
                    <a:pt x="151" y="294"/>
                  </a:lnTo>
                  <a:lnTo>
                    <a:pt x="142" y="294"/>
                  </a:lnTo>
                  <a:lnTo>
                    <a:pt x="142" y="308"/>
                  </a:lnTo>
                  <a:lnTo>
                    <a:pt x="133" y="308"/>
                  </a:lnTo>
                  <a:lnTo>
                    <a:pt x="125" y="308"/>
                  </a:lnTo>
                  <a:lnTo>
                    <a:pt x="125" y="318"/>
                  </a:lnTo>
                  <a:lnTo>
                    <a:pt x="116" y="318"/>
                  </a:lnTo>
                  <a:lnTo>
                    <a:pt x="107" y="318"/>
                  </a:lnTo>
                  <a:lnTo>
                    <a:pt x="99" y="318"/>
                  </a:lnTo>
                  <a:lnTo>
                    <a:pt x="90" y="318"/>
                  </a:lnTo>
                  <a:lnTo>
                    <a:pt x="86" y="318"/>
                  </a:lnTo>
                  <a:lnTo>
                    <a:pt x="77" y="318"/>
                  </a:lnTo>
                  <a:lnTo>
                    <a:pt x="69" y="318"/>
                  </a:lnTo>
                  <a:lnTo>
                    <a:pt x="60" y="318"/>
                  </a:lnTo>
                  <a:lnTo>
                    <a:pt x="51" y="318"/>
                  </a:lnTo>
                  <a:lnTo>
                    <a:pt x="43" y="308"/>
                  </a:lnTo>
                  <a:lnTo>
                    <a:pt x="34" y="308"/>
                  </a:lnTo>
                  <a:lnTo>
                    <a:pt x="25" y="294"/>
                  </a:lnTo>
                  <a:lnTo>
                    <a:pt x="17" y="294"/>
                  </a:lnTo>
                  <a:lnTo>
                    <a:pt x="17" y="285"/>
                  </a:lnTo>
                  <a:lnTo>
                    <a:pt x="8" y="285"/>
                  </a:lnTo>
                  <a:lnTo>
                    <a:pt x="8" y="271"/>
                  </a:lnTo>
                  <a:lnTo>
                    <a:pt x="8" y="257"/>
                  </a:lnTo>
                  <a:lnTo>
                    <a:pt x="0" y="257"/>
                  </a:lnTo>
                  <a:lnTo>
                    <a:pt x="0" y="247"/>
                  </a:lnTo>
                  <a:lnTo>
                    <a:pt x="0" y="233"/>
                  </a:lnTo>
                  <a:lnTo>
                    <a:pt x="0" y="224"/>
                  </a:lnTo>
                  <a:lnTo>
                    <a:pt x="0" y="224"/>
                  </a:lnTo>
                </a:path>
              </a:pathLst>
            </a:custGeom>
            <a:solidFill>
              <a:srgbClr val="000000"/>
            </a:solidFill>
            <a:ln w="9525">
              <a:noFill/>
              <a:round/>
              <a:headEnd/>
              <a:tailEnd/>
            </a:ln>
          </p:spPr>
          <p:txBody>
            <a:bodyPr wrap="none" anchor="ctr"/>
            <a:lstStyle/>
            <a:p>
              <a:endParaRPr lang="en-US"/>
            </a:p>
          </p:txBody>
        </p:sp>
        <p:sp>
          <p:nvSpPr>
            <p:cNvPr id="473" name="Freeform 483"/>
            <p:cNvSpPr>
              <a:spLocks noChangeArrowheads="1"/>
            </p:cNvSpPr>
            <p:nvPr/>
          </p:nvSpPr>
          <p:spPr bwMode="auto">
            <a:xfrm>
              <a:off x="3898900" y="1858963"/>
              <a:ext cx="77788" cy="131762"/>
            </a:xfrm>
            <a:custGeom>
              <a:avLst/>
              <a:gdLst/>
              <a:ahLst/>
              <a:cxnLst>
                <a:cxn ang="0">
                  <a:pos x="213" y="0"/>
                </a:cxn>
                <a:cxn ang="0">
                  <a:pos x="213" y="23"/>
                </a:cxn>
                <a:cxn ang="0">
                  <a:pos x="34" y="141"/>
                </a:cxn>
                <a:cxn ang="0">
                  <a:pos x="213" y="272"/>
                </a:cxn>
                <a:cxn ang="0">
                  <a:pos x="213" y="296"/>
                </a:cxn>
                <a:cxn ang="0">
                  <a:pos x="0" y="155"/>
                </a:cxn>
                <a:cxn ang="0">
                  <a:pos x="0" y="141"/>
                </a:cxn>
                <a:cxn ang="0">
                  <a:pos x="213" y="0"/>
                </a:cxn>
                <a:cxn ang="0">
                  <a:pos x="213" y="0"/>
                </a:cxn>
                <a:cxn ang="0">
                  <a:pos x="0" y="334"/>
                </a:cxn>
                <a:cxn ang="0">
                  <a:pos x="213" y="334"/>
                </a:cxn>
                <a:cxn ang="0">
                  <a:pos x="213" y="367"/>
                </a:cxn>
                <a:cxn ang="0">
                  <a:pos x="0" y="367"/>
                </a:cxn>
                <a:cxn ang="0">
                  <a:pos x="0" y="334"/>
                </a:cxn>
                <a:cxn ang="0">
                  <a:pos x="0" y="334"/>
                </a:cxn>
              </a:cxnLst>
              <a:rect l="0" t="0" r="r" b="b"/>
              <a:pathLst>
                <a:path w="214" h="368">
                  <a:moveTo>
                    <a:pt x="213" y="0"/>
                  </a:moveTo>
                  <a:lnTo>
                    <a:pt x="213" y="23"/>
                  </a:lnTo>
                  <a:lnTo>
                    <a:pt x="34" y="141"/>
                  </a:lnTo>
                  <a:lnTo>
                    <a:pt x="213" y="272"/>
                  </a:lnTo>
                  <a:lnTo>
                    <a:pt x="213" y="296"/>
                  </a:lnTo>
                  <a:lnTo>
                    <a:pt x="0" y="155"/>
                  </a:lnTo>
                  <a:lnTo>
                    <a:pt x="0" y="141"/>
                  </a:lnTo>
                  <a:lnTo>
                    <a:pt x="213" y="0"/>
                  </a:lnTo>
                  <a:lnTo>
                    <a:pt x="213" y="0"/>
                  </a:lnTo>
                  <a:close/>
                  <a:moveTo>
                    <a:pt x="0" y="334"/>
                  </a:moveTo>
                  <a:lnTo>
                    <a:pt x="213" y="334"/>
                  </a:lnTo>
                  <a:lnTo>
                    <a:pt x="213" y="367"/>
                  </a:lnTo>
                  <a:lnTo>
                    <a:pt x="0" y="367"/>
                  </a:lnTo>
                  <a:lnTo>
                    <a:pt x="0" y="334"/>
                  </a:lnTo>
                  <a:lnTo>
                    <a:pt x="0" y="334"/>
                  </a:lnTo>
                  <a:close/>
                </a:path>
              </a:pathLst>
            </a:custGeom>
            <a:solidFill>
              <a:srgbClr val="000000"/>
            </a:solidFill>
            <a:ln w="9525">
              <a:noFill/>
              <a:round/>
              <a:headEnd/>
              <a:tailEnd/>
            </a:ln>
          </p:spPr>
          <p:txBody>
            <a:bodyPr wrap="none" anchor="ctr"/>
            <a:lstStyle/>
            <a:p>
              <a:endParaRPr lang="en-US"/>
            </a:p>
          </p:txBody>
        </p:sp>
        <p:sp>
          <p:nvSpPr>
            <p:cNvPr id="474" name="Freeform 484"/>
            <p:cNvSpPr>
              <a:spLocks noChangeArrowheads="1"/>
            </p:cNvSpPr>
            <p:nvPr/>
          </p:nvSpPr>
          <p:spPr bwMode="auto">
            <a:xfrm>
              <a:off x="3009900" y="3352800"/>
              <a:ext cx="88900" cy="144463"/>
            </a:xfrm>
            <a:custGeom>
              <a:avLst/>
              <a:gdLst/>
              <a:ahLst/>
              <a:cxnLst>
                <a:cxn ang="0">
                  <a:pos x="247" y="402"/>
                </a:cxn>
                <a:cxn ang="0">
                  <a:pos x="0" y="402"/>
                </a:cxn>
                <a:cxn ang="0">
                  <a:pos x="128" y="0"/>
                </a:cxn>
                <a:cxn ang="0">
                  <a:pos x="247" y="402"/>
                </a:cxn>
                <a:cxn ang="0">
                  <a:pos x="247" y="402"/>
                </a:cxn>
                <a:cxn ang="0">
                  <a:pos x="196" y="378"/>
                </a:cxn>
                <a:cxn ang="0">
                  <a:pos x="119" y="107"/>
                </a:cxn>
                <a:cxn ang="0">
                  <a:pos x="25" y="378"/>
                </a:cxn>
                <a:cxn ang="0">
                  <a:pos x="196" y="378"/>
                </a:cxn>
                <a:cxn ang="0">
                  <a:pos x="196" y="378"/>
                </a:cxn>
              </a:cxnLst>
              <a:rect l="0" t="0" r="r" b="b"/>
              <a:pathLst>
                <a:path w="248" h="403">
                  <a:moveTo>
                    <a:pt x="247" y="402"/>
                  </a:moveTo>
                  <a:lnTo>
                    <a:pt x="0" y="402"/>
                  </a:lnTo>
                  <a:lnTo>
                    <a:pt x="128" y="0"/>
                  </a:lnTo>
                  <a:lnTo>
                    <a:pt x="247" y="402"/>
                  </a:lnTo>
                  <a:lnTo>
                    <a:pt x="247" y="402"/>
                  </a:lnTo>
                  <a:close/>
                  <a:moveTo>
                    <a:pt x="196" y="378"/>
                  </a:moveTo>
                  <a:lnTo>
                    <a:pt x="119" y="107"/>
                  </a:lnTo>
                  <a:lnTo>
                    <a:pt x="25" y="378"/>
                  </a:lnTo>
                  <a:lnTo>
                    <a:pt x="196" y="378"/>
                  </a:lnTo>
                  <a:lnTo>
                    <a:pt x="196" y="378"/>
                  </a:lnTo>
                  <a:close/>
                </a:path>
              </a:pathLst>
            </a:custGeom>
            <a:solidFill>
              <a:srgbClr val="000000"/>
            </a:solidFill>
            <a:ln w="9525">
              <a:noFill/>
              <a:round/>
              <a:headEnd/>
              <a:tailEnd/>
            </a:ln>
          </p:spPr>
          <p:txBody>
            <a:bodyPr wrap="none" anchor="ctr"/>
            <a:lstStyle/>
            <a:p>
              <a:endParaRPr lang="en-US"/>
            </a:p>
          </p:txBody>
        </p:sp>
        <p:sp>
          <p:nvSpPr>
            <p:cNvPr id="475" name="Freeform 485"/>
            <p:cNvSpPr>
              <a:spLocks noChangeArrowheads="1"/>
            </p:cNvSpPr>
            <p:nvPr/>
          </p:nvSpPr>
          <p:spPr bwMode="auto">
            <a:xfrm>
              <a:off x="3189288" y="3365500"/>
              <a:ext cx="77787" cy="131763"/>
            </a:xfrm>
            <a:custGeom>
              <a:avLst/>
              <a:gdLst/>
              <a:ahLst/>
              <a:cxnLst>
                <a:cxn ang="0">
                  <a:pos x="0" y="306"/>
                </a:cxn>
                <a:cxn ang="0">
                  <a:pos x="0" y="274"/>
                </a:cxn>
                <a:cxn ang="0">
                  <a:pos x="178" y="153"/>
                </a:cxn>
                <a:cxn ang="0">
                  <a:pos x="0" y="37"/>
                </a:cxn>
                <a:cxn ang="0">
                  <a:pos x="0" y="0"/>
                </a:cxn>
                <a:cxn ang="0">
                  <a:pos x="213" y="144"/>
                </a:cxn>
                <a:cxn ang="0">
                  <a:pos x="213" y="167"/>
                </a:cxn>
                <a:cxn ang="0">
                  <a:pos x="0" y="306"/>
                </a:cxn>
                <a:cxn ang="0">
                  <a:pos x="0" y="306"/>
                </a:cxn>
                <a:cxn ang="0">
                  <a:pos x="0" y="343"/>
                </a:cxn>
                <a:cxn ang="0">
                  <a:pos x="213" y="343"/>
                </a:cxn>
                <a:cxn ang="0">
                  <a:pos x="213" y="367"/>
                </a:cxn>
                <a:cxn ang="0">
                  <a:pos x="0" y="367"/>
                </a:cxn>
                <a:cxn ang="0">
                  <a:pos x="0" y="343"/>
                </a:cxn>
                <a:cxn ang="0">
                  <a:pos x="0" y="343"/>
                </a:cxn>
              </a:cxnLst>
              <a:rect l="0" t="0" r="r" b="b"/>
              <a:pathLst>
                <a:path w="214" h="368">
                  <a:moveTo>
                    <a:pt x="0" y="306"/>
                  </a:moveTo>
                  <a:lnTo>
                    <a:pt x="0" y="274"/>
                  </a:lnTo>
                  <a:lnTo>
                    <a:pt x="178" y="153"/>
                  </a:lnTo>
                  <a:lnTo>
                    <a:pt x="0" y="37"/>
                  </a:lnTo>
                  <a:lnTo>
                    <a:pt x="0" y="0"/>
                  </a:lnTo>
                  <a:lnTo>
                    <a:pt x="213" y="144"/>
                  </a:lnTo>
                  <a:lnTo>
                    <a:pt x="213" y="167"/>
                  </a:lnTo>
                  <a:lnTo>
                    <a:pt x="0" y="306"/>
                  </a:lnTo>
                  <a:lnTo>
                    <a:pt x="0" y="306"/>
                  </a:lnTo>
                  <a:close/>
                  <a:moveTo>
                    <a:pt x="0" y="343"/>
                  </a:moveTo>
                  <a:lnTo>
                    <a:pt x="213" y="343"/>
                  </a:lnTo>
                  <a:lnTo>
                    <a:pt x="213" y="367"/>
                  </a:lnTo>
                  <a:lnTo>
                    <a:pt x="0" y="367"/>
                  </a:lnTo>
                  <a:lnTo>
                    <a:pt x="0" y="343"/>
                  </a:lnTo>
                  <a:lnTo>
                    <a:pt x="0" y="343"/>
                  </a:lnTo>
                  <a:close/>
                </a:path>
              </a:pathLst>
            </a:custGeom>
            <a:solidFill>
              <a:srgbClr val="000000"/>
            </a:solidFill>
            <a:ln w="9525">
              <a:noFill/>
              <a:round/>
              <a:headEnd/>
              <a:tailEnd/>
            </a:ln>
          </p:spPr>
          <p:txBody>
            <a:bodyPr wrap="none" anchor="ctr"/>
            <a:lstStyle/>
            <a:p>
              <a:endParaRPr lang="en-US"/>
            </a:p>
          </p:txBody>
        </p:sp>
        <p:sp>
          <p:nvSpPr>
            <p:cNvPr id="476" name="Freeform 486"/>
            <p:cNvSpPr>
              <a:spLocks noChangeArrowheads="1"/>
            </p:cNvSpPr>
            <p:nvPr/>
          </p:nvSpPr>
          <p:spPr bwMode="auto">
            <a:xfrm>
              <a:off x="3105150" y="3348038"/>
              <a:ext cx="38100" cy="155575"/>
            </a:xfrm>
            <a:custGeom>
              <a:avLst/>
              <a:gdLst/>
              <a:ahLst/>
              <a:cxnLst>
                <a:cxn ang="0">
                  <a:pos x="103" y="371"/>
                </a:cxn>
                <a:cxn ang="0">
                  <a:pos x="103" y="418"/>
                </a:cxn>
                <a:cxn ang="0">
                  <a:pos x="94" y="418"/>
                </a:cxn>
                <a:cxn ang="0">
                  <a:pos x="85" y="418"/>
                </a:cxn>
                <a:cxn ang="0">
                  <a:pos x="85" y="433"/>
                </a:cxn>
                <a:cxn ang="0">
                  <a:pos x="77" y="433"/>
                </a:cxn>
                <a:cxn ang="0">
                  <a:pos x="68" y="433"/>
                </a:cxn>
                <a:cxn ang="0">
                  <a:pos x="68" y="418"/>
                </a:cxn>
                <a:cxn ang="0">
                  <a:pos x="60" y="418"/>
                </a:cxn>
                <a:cxn ang="0">
                  <a:pos x="51" y="418"/>
                </a:cxn>
                <a:cxn ang="0">
                  <a:pos x="42" y="418"/>
                </a:cxn>
                <a:cxn ang="0">
                  <a:pos x="42" y="404"/>
                </a:cxn>
                <a:cxn ang="0">
                  <a:pos x="34" y="404"/>
                </a:cxn>
                <a:cxn ang="0">
                  <a:pos x="34" y="395"/>
                </a:cxn>
                <a:cxn ang="0">
                  <a:pos x="25" y="395"/>
                </a:cxn>
                <a:cxn ang="0">
                  <a:pos x="25" y="381"/>
                </a:cxn>
                <a:cxn ang="0">
                  <a:pos x="25" y="371"/>
                </a:cxn>
                <a:cxn ang="0">
                  <a:pos x="25" y="357"/>
                </a:cxn>
                <a:cxn ang="0">
                  <a:pos x="25" y="348"/>
                </a:cxn>
                <a:cxn ang="0">
                  <a:pos x="25" y="334"/>
                </a:cxn>
                <a:cxn ang="0">
                  <a:pos x="25" y="155"/>
                </a:cxn>
                <a:cxn ang="0">
                  <a:pos x="0" y="155"/>
                </a:cxn>
                <a:cxn ang="0">
                  <a:pos x="0" y="108"/>
                </a:cxn>
                <a:cxn ang="0">
                  <a:pos x="25" y="108"/>
                </a:cxn>
                <a:cxn ang="0">
                  <a:pos x="25" y="37"/>
                </a:cxn>
                <a:cxn ang="0">
                  <a:pos x="60" y="0"/>
                </a:cxn>
                <a:cxn ang="0">
                  <a:pos x="60" y="108"/>
                </a:cxn>
                <a:cxn ang="0">
                  <a:pos x="103" y="108"/>
                </a:cxn>
                <a:cxn ang="0">
                  <a:pos x="103" y="155"/>
                </a:cxn>
                <a:cxn ang="0">
                  <a:pos x="60" y="155"/>
                </a:cxn>
                <a:cxn ang="0">
                  <a:pos x="60" y="334"/>
                </a:cxn>
                <a:cxn ang="0">
                  <a:pos x="60" y="348"/>
                </a:cxn>
                <a:cxn ang="0">
                  <a:pos x="60" y="357"/>
                </a:cxn>
                <a:cxn ang="0">
                  <a:pos x="68" y="357"/>
                </a:cxn>
                <a:cxn ang="0">
                  <a:pos x="68" y="371"/>
                </a:cxn>
                <a:cxn ang="0">
                  <a:pos x="77" y="371"/>
                </a:cxn>
                <a:cxn ang="0">
                  <a:pos x="85" y="371"/>
                </a:cxn>
                <a:cxn ang="0">
                  <a:pos x="94" y="371"/>
                </a:cxn>
                <a:cxn ang="0">
                  <a:pos x="103" y="371"/>
                </a:cxn>
                <a:cxn ang="0">
                  <a:pos x="103" y="371"/>
                </a:cxn>
              </a:cxnLst>
              <a:rect l="0" t="0" r="r" b="b"/>
              <a:pathLst>
                <a:path w="104" h="434">
                  <a:moveTo>
                    <a:pt x="103" y="371"/>
                  </a:moveTo>
                  <a:lnTo>
                    <a:pt x="103" y="418"/>
                  </a:lnTo>
                  <a:lnTo>
                    <a:pt x="94" y="418"/>
                  </a:lnTo>
                  <a:lnTo>
                    <a:pt x="85" y="418"/>
                  </a:lnTo>
                  <a:lnTo>
                    <a:pt x="85" y="433"/>
                  </a:lnTo>
                  <a:lnTo>
                    <a:pt x="77" y="433"/>
                  </a:lnTo>
                  <a:lnTo>
                    <a:pt x="68" y="433"/>
                  </a:lnTo>
                  <a:lnTo>
                    <a:pt x="68" y="418"/>
                  </a:lnTo>
                  <a:lnTo>
                    <a:pt x="60" y="418"/>
                  </a:lnTo>
                  <a:lnTo>
                    <a:pt x="51" y="418"/>
                  </a:lnTo>
                  <a:lnTo>
                    <a:pt x="42" y="418"/>
                  </a:lnTo>
                  <a:lnTo>
                    <a:pt x="42" y="404"/>
                  </a:lnTo>
                  <a:lnTo>
                    <a:pt x="34" y="404"/>
                  </a:lnTo>
                  <a:lnTo>
                    <a:pt x="34" y="395"/>
                  </a:lnTo>
                  <a:lnTo>
                    <a:pt x="25" y="395"/>
                  </a:lnTo>
                  <a:lnTo>
                    <a:pt x="25" y="381"/>
                  </a:lnTo>
                  <a:lnTo>
                    <a:pt x="25" y="371"/>
                  </a:lnTo>
                  <a:lnTo>
                    <a:pt x="25" y="357"/>
                  </a:lnTo>
                  <a:lnTo>
                    <a:pt x="25" y="348"/>
                  </a:lnTo>
                  <a:lnTo>
                    <a:pt x="25" y="334"/>
                  </a:lnTo>
                  <a:lnTo>
                    <a:pt x="25" y="155"/>
                  </a:lnTo>
                  <a:lnTo>
                    <a:pt x="0" y="155"/>
                  </a:lnTo>
                  <a:lnTo>
                    <a:pt x="0" y="108"/>
                  </a:lnTo>
                  <a:lnTo>
                    <a:pt x="25" y="108"/>
                  </a:lnTo>
                  <a:lnTo>
                    <a:pt x="25" y="37"/>
                  </a:lnTo>
                  <a:lnTo>
                    <a:pt x="60" y="0"/>
                  </a:lnTo>
                  <a:lnTo>
                    <a:pt x="60" y="108"/>
                  </a:lnTo>
                  <a:lnTo>
                    <a:pt x="103" y="108"/>
                  </a:lnTo>
                  <a:lnTo>
                    <a:pt x="103" y="155"/>
                  </a:lnTo>
                  <a:lnTo>
                    <a:pt x="60" y="155"/>
                  </a:lnTo>
                  <a:lnTo>
                    <a:pt x="60" y="334"/>
                  </a:lnTo>
                  <a:lnTo>
                    <a:pt x="60" y="348"/>
                  </a:lnTo>
                  <a:lnTo>
                    <a:pt x="60" y="357"/>
                  </a:lnTo>
                  <a:lnTo>
                    <a:pt x="68" y="357"/>
                  </a:lnTo>
                  <a:lnTo>
                    <a:pt x="68" y="371"/>
                  </a:lnTo>
                  <a:lnTo>
                    <a:pt x="77" y="371"/>
                  </a:lnTo>
                  <a:lnTo>
                    <a:pt x="85" y="371"/>
                  </a:lnTo>
                  <a:lnTo>
                    <a:pt x="94" y="371"/>
                  </a:lnTo>
                  <a:lnTo>
                    <a:pt x="103" y="371"/>
                  </a:lnTo>
                  <a:lnTo>
                    <a:pt x="103" y="371"/>
                  </a:lnTo>
                </a:path>
              </a:pathLst>
            </a:custGeom>
            <a:solidFill>
              <a:srgbClr val="000000"/>
            </a:solidFill>
            <a:ln w="9525">
              <a:noFill/>
              <a:round/>
              <a:headEnd/>
              <a:tailEnd/>
            </a:ln>
          </p:spPr>
          <p:txBody>
            <a:bodyPr wrap="none" anchor="ctr"/>
            <a:lstStyle/>
            <a:p>
              <a:endParaRPr lang="en-US"/>
            </a:p>
          </p:txBody>
        </p:sp>
        <p:sp>
          <p:nvSpPr>
            <p:cNvPr id="477" name="Freeform 487"/>
            <p:cNvSpPr>
              <a:spLocks noChangeArrowheads="1"/>
            </p:cNvSpPr>
            <p:nvPr/>
          </p:nvSpPr>
          <p:spPr bwMode="auto">
            <a:xfrm>
              <a:off x="3316288" y="3348038"/>
              <a:ext cx="73025" cy="155575"/>
            </a:xfrm>
            <a:custGeom>
              <a:avLst/>
              <a:gdLst/>
              <a:ahLst/>
              <a:cxnLst>
                <a:cxn ang="0">
                  <a:pos x="42" y="310"/>
                </a:cxn>
                <a:cxn ang="0">
                  <a:pos x="42" y="348"/>
                </a:cxn>
                <a:cxn ang="0">
                  <a:pos x="59" y="357"/>
                </a:cxn>
                <a:cxn ang="0">
                  <a:pos x="68" y="381"/>
                </a:cxn>
                <a:cxn ang="0">
                  <a:pos x="93" y="381"/>
                </a:cxn>
                <a:cxn ang="0">
                  <a:pos x="119" y="381"/>
                </a:cxn>
                <a:cxn ang="0">
                  <a:pos x="136" y="371"/>
                </a:cxn>
                <a:cxn ang="0">
                  <a:pos x="144" y="348"/>
                </a:cxn>
                <a:cxn ang="0">
                  <a:pos x="153" y="324"/>
                </a:cxn>
                <a:cxn ang="0">
                  <a:pos x="161" y="301"/>
                </a:cxn>
                <a:cxn ang="0">
                  <a:pos x="161" y="263"/>
                </a:cxn>
                <a:cxn ang="0">
                  <a:pos x="153" y="240"/>
                </a:cxn>
                <a:cxn ang="0">
                  <a:pos x="144" y="216"/>
                </a:cxn>
                <a:cxn ang="0">
                  <a:pos x="136" y="192"/>
                </a:cxn>
                <a:cxn ang="0">
                  <a:pos x="110" y="192"/>
                </a:cxn>
                <a:cxn ang="0">
                  <a:pos x="93" y="178"/>
                </a:cxn>
                <a:cxn ang="0">
                  <a:pos x="76" y="192"/>
                </a:cxn>
                <a:cxn ang="0">
                  <a:pos x="59" y="202"/>
                </a:cxn>
                <a:cxn ang="0">
                  <a:pos x="42" y="216"/>
                </a:cxn>
                <a:cxn ang="0">
                  <a:pos x="34" y="0"/>
                </a:cxn>
                <a:cxn ang="0">
                  <a:pos x="68" y="47"/>
                </a:cxn>
                <a:cxn ang="0">
                  <a:pos x="59" y="155"/>
                </a:cxn>
                <a:cxn ang="0">
                  <a:pos x="76" y="145"/>
                </a:cxn>
                <a:cxn ang="0">
                  <a:pos x="102" y="145"/>
                </a:cxn>
                <a:cxn ang="0">
                  <a:pos x="119" y="145"/>
                </a:cxn>
                <a:cxn ang="0">
                  <a:pos x="144" y="145"/>
                </a:cxn>
                <a:cxn ang="0">
                  <a:pos x="161" y="169"/>
                </a:cxn>
                <a:cxn ang="0">
                  <a:pos x="178" y="178"/>
                </a:cxn>
                <a:cxn ang="0">
                  <a:pos x="187" y="202"/>
                </a:cxn>
                <a:cxn ang="0">
                  <a:pos x="195" y="240"/>
                </a:cxn>
                <a:cxn ang="0">
                  <a:pos x="204" y="263"/>
                </a:cxn>
                <a:cxn ang="0">
                  <a:pos x="204" y="301"/>
                </a:cxn>
                <a:cxn ang="0">
                  <a:pos x="195" y="324"/>
                </a:cxn>
                <a:cxn ang="0">
                  <a:pos x="187" y="348"/>
                </a:cxn>
                <a:cxn ang="0">
                  <a:pos x="178" y="371"/>
                </a:cxn>
                <a:cxn ang="0">
                  <a:pos x="170" y="395"/>
                </a:cxn>
                <a:cxn ang="0">
                  <a:pos x="153" y="404"/>
                </a:cxn>
                <a:cxn ang="0">
                  <a:pos x="136" y="418"/>
                </a:cxn>
                <a:cxn ang="0">
                  <a:pos x="110" y="433"/>
                </a:cxn>
                <a:cxn ang="0">
                  <a:pos x="85" y="433"/>
                </a:cxn>
                <a:cxn ang="0">
                  <a:pos x="68" y="418"/>
                </a:cxn>
                <a:cxn ang="0">
                  <a:pos x="42" y="404"/>
                </a:cxn>
                <a:cxn ang="0">
                  <a:pos x="25" y="395"/>
                </a:cxn>
                <a:cxn ang="0">
                  <a:pos x="17" y="371"/>
                </a:cxn>
                <a:cxn ang="0">
                  <a:pos x="8" y="348"/>
                </a:cxn>
                <a:cxn ang="0">
                  <a:pos x="0" y="310"/>
                </a:cxn>
              </a:cxnLst>
              <a:rect l="0" t="0" r="r" b="b"/>
              <a:pathLst>
                <a:path w="205" h="434">
                  <a:moveTo>
                    <a:pt x="0" y="310"/>
                  </a:moveTo>
                  <a:lnTo>
                    <a:pt x="42" y="301"/>
                  </a:lnTo>
                  <a:lnTo>
                    <a:pt x="42" y="310"/>
                  </a:lnTo>
                  <a:lnTo>
                    <a:pt x="42" y="324"/>
                  </a:lnTo>
                  <a:lnTo>
                    <a:pt x="42" y="334"/>
                  </a:lnTo>
                  <a:lnTo>
                    <a:pt x="42" y="348"/>
                  </a:lnTo>
                  <a:lnTo>
                    <a:pt x="51" y="348"/>
                  </a:lnTo>
                  <a:lnTo>
                    <a:pt x="51" y="357"/>
                  </a:lnTo>
                  <a:lnTo>
                    <a:pt x="59" y="357"/>
                  </a:lnTo>
                  <a:lnTo>
                    <a:pt x="59" y="371"/>
                  </a:lnTo>
                  <a:lnTo>
                    <a:pt x="68" y="371"/>
                  </a:lnTo>
                  <a:lnTo>
                    <a:pt x="68" y="381"/>
                  </a:lnTo>
                  <a:lnTo>
                    <a:pt x="76" y="381"/>
                  </a:lnTo>
                  <a:lnTo>
                    <a:pt x="85" y="381"/>
                  </a:lnTo>
                  <a:lnTo>
                    <a:pt x="93" y="381"/>
                  </a:lnTo>
                  <a:lnTo>
                    <a:pt x="102" y="381"/>
                  </a:lnTo>
                  <a:lnTo>
                    <a:pt x="110" y="381"/>
                  </a:lnTo>
                  <a:lnTo>
                    <a:pt x="119" y="381"/>
                  </a:lnTo>
                  <a:lnTo>
                    <a:pt x="127" y="381"/>
                  </a:lnTo>
                  <a:lnTo>
                    <a:pt x="127" y="371"/>
                  </a:lnTo>
                  <a:lnTo>
                    <a:pt x="136" y="371"/>
                  </a:lnTo>
                  <a:lnTo>
                    <a:pt x="136" y="357"/>
                  </a:lnTo>
                  <a:lnTo>
                    <a:pt x="144" y="357"/>
                  </a:lnTo>
                  <a:lnTo>
                    <a:pt x="144" y="348"/>
                  </a:lnTo>
                  <a:lnTo>
                    <a:pt x="153" y="348"/>
                  </a:lnTo>
                  <a:lnTo>
                    <a:pt x="153" y="334"/>
                  </a:lnTo>
                  <a:lnTo>
                    <a:pt x="153" y="324"/>
                  </a:lnTo>
                  <a:lnTo>
                    <a:pt x="161" y="324"/>
                  </a:lnTo>
                  <a:lnTo>
                    <a:pt x="161" y="310"/>
                  </a:lnTo>
                  <a:lnTo>
                    <a:pt x="161" y="301"/>
                  </a:lnTo>
                  <a:lnTo>
                    <a:pt x="161" y="287"/>
                  </a:lnTo>
                  <a:lnTo>
                    <a:pt x="161" y="277"/>
                  </a:lnTo>
                  <a:lnTo>
                    <a:pt x="161" y="263"/>
                  </a:lnTo>
                  <a:lnTo>
                    <a:pt x="161" y="254"/>
                  </a:lnTo>
                  <a:lnTo>
                    <a:pt x="161" y="240"/>
                  </a:lnTo>
                  <a:lnTo>
                    <a:pt x="153" y="240"/>
                  </a:lnTo>
                  <a:lnTo>
                    <a:pt x="153" y="225"/>
                  </a:lnTo>
                  <a:lnTo>
                    <a:pt x="153" y="216"/>
                  </a:lnTo>
                  <a:lnTo>
                    <a:pt x="144" y="216"/>
                  </a:lnTo>
                  <a:lnTo>
                    <a:pt x="144" y="202"/>
                  </a:lnTo>
                  <a:lnTo>
                    <a:pt x="136" y="202"/>
                  </a:lnTo>
                  <a:lnTo>
                    <a:pt x="136" y="192"/>
                  </a:lnTo>
                  <a:lnTo>
                    <a:pt x="127" y="192"/>
                  </a:lnTo>
                  <a:lnTo>
                    <a:pt x="119" y="192"/>
                  </a:lnTo>
                  <a:lnTo>
                    <a:pt x="110" y="192"/>
                  </a:lnTo>
                  <a:lnTo>
                    <a:pt x="110" y="178"/>
                  </a:lnTo>
                  <a:lnTo>
                    <a:pt x="102" y="178"/>
                  </a:lnTo>
                  <a:lnTo>
                    <a:pt x="93" y="178"/>
                  </a:lnTo>
                  <a:lnTo>
                    <a:pt x="85" y="178"/>
                  </a:lnTo>
                  <a:lnTo>
                    <a:pt x="85" y="192"/>
                  </a:lnTo>
                  <a:lnTo>
                    <a:pt x="76" y="192"/>
                  </a:lnTo>
                  <a:lnTo>
                    <a:pt x="68" y="192"/>
                  </a:lnTo>
                  <a:lnTo>
                    <a:pt x="59" y="192"/>
                  </a:lnTo>
                  <a:lnTo>
                    <a:pt x="59" y="202"/>
                  </a:lnTo>
                  <a:lnTo>
                    <a:pt x="51" y="202"/>
                  </a:lnTo>
                  <a:lnTo>
                    <a:pt x="51" y="216"/>
                  </a:lnTo>
                  <a:lnTo>
                    <a:pt x="42" y="216"/>
                  </a:lnTo>
                  <a:lnTo>
                    <a:pt x="42" y="225"/>
                  </a:lnTo>
                  <a:lnTo>
                    <a:pt x="8" y="216"/>
                  </a:lnTo>
                  <a:lnTo>
                    <a:pt x="34" y="0"/>
                  </a:lnTo>
                  <a:lnTo>
                    <a:pt x="187" y="0"/>
                  </a:lnTo>
                  <a:lnTo>
                    <a:pt x="187" y="47"/>
                  </a:lnTo>
                  <a:lnTo>
                    <a:pt x="68" y="47"/>
                  </a:lnTo>
                  <a:lnTo>
                    <a:pt x="51" y="169"/>
                  </a:lnTo>
                  <a:lnTo>
                    <a:pt x="51" y="155"/>
                  </a:lnTo>
                  <a:lnTo>
                    <a:pt x="59" y="155"/>
                  </a:lnTo>
                  <a:lnTo>
                    <a:pt x="68" y="155"/>
                  </a:lnTo>
                  <a:lnTo>
                    <a:pt x="68" y="145"/>
                  </a:lnTo>
                  <a:lnTo>
                    <a:pt x="76" y="145"/>
                  </a:lnTo>
                  <a:lnTo>
                    <a:pt x="85" y="145"/>
                  </a:lnTo>
                  <a:lnTo>
                    <a:pt x="93" y="145"/>
                  </a:lnTo>
                  <a:lnTo>
                    <a:pt x="102" y="145"/>
                  </a:lnTo>
                  <a:lnTo>
                    <a:pt x="102" y="131"/>
                  </a:lnTo>
                  <a:lnTo>
                    <a:pt x="110" y="131"/>
                  </a:lnTo>
                  <a:lnTo>
                    <a:pt x="119" y="145"/>
                  </a:lnTo>
                  <a:lnTo>
                    <a:pt x="127" y="145"/>
                  </a:lnTo>
                  <a:lnTo>
                    <a:pt x="136" y="145"/>
                  </a:lnTo>
                  <a:lnTo>
                    <a:pt x="144" y="145"/>
                  </a:lnTo>
                  <a:lnTo>
                    <a:pt x="153" y="155"/>
                  </a:lnTo>
                  <a:lnTo>
                    <a:pt x="161" y="155"/>
                  </a:lnTo>
                  <a:lnTo>
                    <a:pt x="161" y="169"/>
                  </a:lnTo>
                  <a:lnTo>
                    <a:pt x="170" y="169"/>
                  </a:lnTo>
                  <a:lnTo>
                    <a:pt x="170" y="178"/>
                  </a:lnTo>
                  <a:lnTo>
                    <a:pt x="178" y="178"/>
                  </a:lnTo>
                  <a:lnTo>
                    <a:pt x="178" y="192"/>
                  </a:lnTo>
                  <a:lnTo>
                    <a:pt x="187" y="192"/>
                  </a:lnTo>
                  <a:lnTo>
                    <a:pt x="187" y="202"/>
                  </a:lnTo>
                  <a:lnTo>
                    <a:pt x="195" y="216"/>
                  </a:lnTo>
                  <a:lnTo>
                    <a:pt x="195" y="225"/>
                  </a:lnTo>
                  <a:lnTo>
                    <a:pt x="195" y="240"/>
                  </a:lnTo>
                  <a:lnTo>
                    <a:pt x="195" y="254"/>
                  </a:lnTo>
                  <a:lnTo>
                    <a:pt x="204" y="254"/>
                  </a:lnTo>
                  <a:lnTo>
                    <a:pt x="204" y="263"/>
                  </a:lnTo>
                  <a:lnTo>
                    <a:pt x="204" y="277"/>
                  </a:lnTo>
                  <a:lnTo>
                    <a:pt x="204" y="287"/>
                  </a:lnTo>
                  <a:lnTo>
                    <a:pt x="204" y="301"/>
                  </a:lnTo>
                  <a:lnTo>
                    <a:pt x="195" y="301"/>
                  </a:lnTo>
                  <a:lnTo>
                    <a:pt x="195" y="310"/>
                  </a:lnTo>
                  <a:lnTo>
                    <a:pt x="195" y="324"/>
                  </a:lnTo>
                  <a:lnTo>
                    <a:pt x="195" y="334"/>
                  </a:lnTo>
                  <a:lnTo>
                    <a:pt x="195" y="348"/>
                  </a:lnTo>
                  <a:lnTo>
                    <a:pt x="187" y="348"/>
                  </a:lnTo>
                  <a:lnTo>
                    <a:pt x="187" y="357"/>
                  </a:lnTo>
                  <a:lnTo>
                    <a:pt x="187" y="371"/>
                  </a:lnTo>
                  <a:lnTo>
                    <a:pt x="178" y="371"/>
                  </a:lnTo>
                  <a:lnTo>
                    <a:pt x="178" y="381"/>
                  </a:lnTo>
                  <a:lnTo>
                    <a:pt x="170" y="381"/>
                  </a:lnTo>
                  <a:lnTo>
                    <a:pt x="170" y="395"/>
                  </a:lnTo>
                  <a:lnTo>
                    <a:pt x="161" y="395"/>
                  </a:lnTo>
                  <a:lnTo>
                    <a:pt x="161" y="404"/>
                  </a:lnTo>
                  <a:lnTo>
                    <a:pt x="153" y="404"/>
                  </a:lnTo>
                  <a:lnTo>
                    <a:pt x="144" y="404"/>
                  </a:lnTo>
                  <a:lnTo>
                    <a:pt x="144" y="418"/>
                  </a:lnTo>
                  <a:lnTo>
                    <a:pt x="136" y="418"/>
                  </a:lnTo>
                  <a:lnTo>
                    <a:pt x="127" y="418"/>
                  </a:lnTo>
                  <a:lnTo>
                    <a:pt x="119" y="433"/>
                  </a:lnTo>
                  <a:lnTo>
                    <a:pt x="110" y="433"/>
                  </a:lnTo>
                  <a:lnTo>
                    <a:pt x="102" y="433"/>
                  </a:lnTo>
                  <a:lnTo>
                    <a:pt x="93" y="433"/>
                  </a:lnTo>
                  <a:lnTo>
                    <a:pt x="85" y="433"/>
                  </a:lnTo>
                  <a:lnTo>
                    <a:pt x="76" y="433"/>
                  </a:lnTo>
                  <a:lnTo>
                    <a:pt x="68" y="433"/>
                  </a:lnTo>
                  <a:lnTo>
                    <a:pt x="68" y="418"/>
                  </a:lnTo>
                  <a:lnTo>
                    <a:pt x="59" y="418"/>
                  </a:lnTo>
                  <a:lnTo>
                    <a:pt x="51" y="418"/>
                  </a:lnTo>
                  <a:lnTo>
                    <a:pt x="42" y="404"/>
                  </a:lnTo>
                  <a:lnTo>
                    <a:pt x="34" y="404"/>
                  </a:lnTo>
                  <a:lnTo>
                    <a:pt x="34" y="395"/>
                  </a:lnTo>
                  <a:lnTo>
                    <a:pt x="25" y="395"/>
                  </a:lnTo>
                  <a:lnTo>
                    <a:pt x="25" y="381"/>
                  </a:lnTo>
                  <a:lnTo>
                    <a:pt x="17" y="381"/>
                  </a:lnTo>
                  <a:lnTo>
                    <a:pt x="17" y="371"/>
                  </a:lnTo>
                  <a:lnTo>
                    <a:pt x="8" y="371"/>
                  </a:lnTo>
                  <a:lnTo>
                    <a:pt x="8" y="357"/>
                  </a:lnTo>
                  <a:lnTo>
                    <a:pt x="8" y="348"/>
                  </a:lnTo>
                  <a:lnTo>
                    <a:pt x="0" y="334"/>
                  </a:lnTo>
                  <a:lnTo>
                    <a:pt x="0" y="324"/>
                  </a:lnTo>
                  <a:lnTo>
                    <a:pt x="0" y="310"/>
                  </a:lnTo>
                  <a:lnTo>
                    <a:pt x="0" y="310"/>
                  </a:lnTo>
                </a:path>
              </a:pathLst>
            </a:custGeom>
            <a:solidFill>
              <a:srgbClr val="000000"/>
            </a:solidFill>
            <a:ln w="9525">
              <a:noFill/>
              <a:round/>
              <a:headEnd/>
              <a:tailEnd/>
            </a:ln>
          </p:spPr>
          <p:txBody>
            <a:bodyPr wrap="none" anchor="ctr"/>
            <a:lstStyle/>
            <a:p>
              <a:endParaRPr lang="en-US"/>
            </a:p>
          </p:txBody>
        </p:sp>
        <p:sp>
          <p:nvSpPr>
            <p:cNvPr id="478" name="Freeform 488"/>
            <p:cNvSpPr>
              <a:spLocks noChangeArrowheads="1"/>
            </p:cNvSpPr>
            <p:nvPr/>
          </p:nvSpPr>
          <p:spPr bwMode="auto">
            <a:xfrm>
              <a:off x="3402013" y="3344863"/>
              <a:ext cx="69850" cy="158750"/>
            </a:xfrm>
            <a:custGeom>
              <a:avLst/>
              <a:gdLst/>
              <a:ahLst/>
              <a:cxnLst>
                <a:cxn ang="0">
                  <a:pos x="0" y="188"/>
                </a:cxn>
                <a:cxn ang="0">
                  <a:pos x="0" y="141"/>
                </a:cxn>
                <a:cxn ang="0">
                  <a:pos x="8" y="108"/>
                </a:cxn>
                <a:cxn ang="0">
                  <a:pos x="16" y="70"/>
                </a:cxn>
                <a:cxn ang="0">
                  <a:pos x="33" y="47"/>
                </a:cxn>
                <a:cxn ang="0">
                  <a:pos x="50" y="23"/>
                </a:cxn>
                <a:cxn ang="0">
                  <a:pos x="76" y="9"/>
                </a:cxn>
                <a:cxn ang="0">
                  <a:pos x="101" y="0"/>
                </a:cxn>
                <a:cxn ang="0">
                  <a:pos x="127" y="9"/>
                </a:cxn>
                <a:cxn ang="0">
                  <a:pos x="152" y="23"/>
                </a:cxn>
                <a:cxn ang="0">
                  <a:pos x="169" y="47"/>
                </a:cxn>
                <a:cxn ang="0">
                  <a:pos x="178" y="84"/>
                </a:cxn>
                <a:cxn ang="0">
                  <a:pos x="186" y="117"/>
                </a:cxn>
                <a:cxn ang="0">
                  <a:pos x="191" y="155"/>
                </a:cxn>
                <a:cxn ang="0">
                  <a:pos x="191" y="202"/>
                </a:cxn>
                <a:cxn ang="0">
                  <a:pos x="191" y="249"/>
                </a:cxn>
                <a:cxn ang="0">
                  <a:pos x="191" y="296"/>
                </a:cxn>
                <a:cxn ang="0">
                  <a:pos x="186" y="333"/>
                </a:cxn>
                <a:cxn ang="0">
                  <a:pos x="178" y="380"/>
                </a:cxn>
                <a:cxn ang="0">
                  <a:pos x="161" y="404"/>
                </a:cxn>
                <a:cxn ang="0">
                  <a:pos x="144" y="427"/>
                </a:cxn>
                <a:cxn ang="0">
                  <a:pos x="118" y="442"/>
                </a:cxn>
                <a:cxn ang="0">
                  <a:pos x="84" y="442"/>
                </a:cxn>
                <a:cxn ang="0">
                  <a:pos x="50" y="427"/>
                </a:cxn>
                <a:cxn ang="0">
                  <a:pos x="25" y="390"/>
                </a:cxn>
                <a:cxn ang="0">
                  <a:pos x="16" y="357"/>
                </a:cxn>
                <a:cxn ang="0">
                  <a:pos x="8" y="319"/>
                </a:cxn>
                <a:cxn ang="0">
                  <a:pos x="0" y="272"/>
                </a:cxn>
                <a:cxn ang="0">
                  <a:pos x="0" y="225"/>
                </a:cxn>
                <a:cxn ang="0">
                  <a:pos x="33" y="249"/>
                </a:cxn>
                <a:cxn ang="0">
                  <a:pos x="42" y="296"/>
                </a:cxn>
                <a:cxn ang="0">
                  <a:pos x="50" y="343"/>
                </a:cxn>
                <a:cxn ang="0">
                  <a:pos x="67" y="380"/>
                </a:cxn>
                <a:cxn ang="0">
                  <a:pos x="93" y="390"/>
                </a:cxn>
                <a:cxn ang="0">
                  <a:pos x="118" y="380"/>
                </a:cxn>
                <a:cxn ang="0">
                  <a:pos x="144" y="357"/>
                </a:cxn>
                <a:cxn ang="0">
                  <a:pos x="152" y="319"/>
                </a:cxn>
                <a:cxn ang="0">
                  <a:pos x="152" y="272"/>
                </a:cxn>
                <a:cxn ang="0">
                  <a:pos x="161" y="235"/>
                </a:cxn>
                <a:cxn ang="0">
                  <a:pos x="161" y="188"/>
                </a:cxn>
                <a:cxn ang="0">
                  <a:pos x="152" y="155"/>
                </a:cxn>
                <a:cxn ang="0">
                  <a:pos x="152" y="108"/>
                </a:cxn>
                <a:cxn ang="0">
                  <a:pos x="135" y="84"/>
                </a:cxn>
                <a:cxn ang="0">
                  <a:pos x="118" y="56"/>
                </a:cxn>
                <a:cxn ang="0">
                  <a:pos x="93" y="47"/>
                </a:cxn>
                <a:cxn ang="0">
                  <a:pos x="67" y="56"/>
                </a:cxn>
                <a:cxn ang="0">
                  <a:pos x="50" y="94"/>
                </a:cxn>
                <a:cxn ang="0">
                  <a:pos x="42" y="141"/>
                </a:cxn>
                <a:cxn ang="0">
                  <a:pos x="33" y="178"/>
                </a:cxn>
                <a:cxn ang="0">
                  <a:pos x="33" y="225"/>
                </a:cxn>
              </a:cxnLst>
              <a:rect l="0" t="0" r="r" b="b"/>
              <a:pathLst>
                <a:path w="192" h="443">
                  <a:moveTo>
                    <a:pt x="0" y="225"/>
                  </a:moveTo>
                  <a:lnTo>
                    <a:pt x="0" y="211"/>
                  </a:lnTo>
                  <a:lnTo>
                    <a:pt x="0" y="202"/>
                  </a:lnTo>
                  <a:lnTo>
                    <a:pt x="0" y="188"/>
                  </a:lnTo>
                  <a:lnTo>
                    <a:pt x="0" y="178"/>
                  </a:lnTo>
                  <a:lnTo>
                    <a:pt x="0" y="164"/>
                  </a:lnTo>
                  <a:lnTo>
                    <a:pt x="0" y="155"/>
                  </a:lnTo>
                  <a:lnTo>
                    <a:pt x="0" y="141"/>
                  </a:lnTo>
                  <a:lnTo>
                    <a:pt x="0" y="131"/>
                  </a:lnTo>
                  <a:lnTo>
                    <a:pt x="0" y="117"/>
                  </a:lnTo>
                  <a:lnTo>
                    <a:pt x="8" y="117"/>
                  </a:lnTo>
                  <a:lnTo>
                    <a:pt x="8" y="108"/>
                  </a:lnTo>
                  <a:lnTo>
                    <a:pt x="8" y="94"/>
                  </a:lnTo>
                  <a:lnTo>
                    <a:pt x="8" y="84"/>
                  </a:lnTo>
                  <a:lnTo>
                    <a:pt x="16" y="84"/>
                  </a:lnTo>
                  <a:lnTo>
                    <a:pt x="16" y="70"/>
                  </a:lnTo>
                  <a:lnTo>
                    <a:pt x="16" y="56"/>
                  </a:lnTo>
                  <a:lnTo>
                    <a:pt x="25" y="56"/>
                  </a:lnTo>
                  <a:lnTo>
                    <a:pt x="25" y="47"/>
                  </a:lnTo>
                  <a:lnTo>
                    <a:pt x="33" y="47"/>
                  </a:lnTo>
                  <a:lnTo>
                    <a:pt x="33" y="32"/>
                  </a:lnTo>
                  <a:lnTo>
                    <a:pt x="42" y="32"/>
                  </a:lnTo>
                  <a:lnTo>
                    <a:pt x="42" y="23"/>
                  </a:lnTo>
                  <a:lnTo>
                    <a:pt x="50" y="23"/>
                  </a:lnTo>
                  <a:lnTo>
                    <a:pt x="50" y="9"/>
                  </a:lnTo>
                  <a:lnTo>
                    <a:pt x="59" y="9"/>
                  </a:lnTo>
                  <a:lnTo>
                    <a:pt x="67" y="9"/>
                  </a:lnTo>
                  <a:lnTo>
                    <a:pt x="76" y="9"/>
                  </a:lnTo>
                  <a:lnTo>
                    <a:pt x="76" y="0"/>
                  </a:lnTo>
                  <a:lnTo>
                    <a:pt x="84" y="0"/>
                  </a:lnTo>
                  <a:lnTo>
                    <a:pt x="93" y="0"/>
                  </a:lnTo>
                  <a:lnTo>
                    <a:pt x="101" y="0"/>
                  </a:lnTo>
                  <a:lnTo>
                    <a:pt x="110" y="0"/>
                  </a:lnTo>
                  <a:lnTo>
                    <a:pt x="118" y="0"/>
                  </a:lnTo>
                  <a:lnTo>
                    <a:pt x="118" y="9"/>
                  </a:lnTo>
                  <a:lnTo>
                    <a:pt x="127" y="9"/>
                  </a:lnTo>
                  <a:lnTo>
                    <a:pt x="135" y="9"/>
                  </a:lnTo>
                  <a:lnTo>
                    <a:pt x="144" y="9"/>
                  </a:lnTo>
                  <a:lnTo>
                    <a:pt x="144" y="23"/>
                  </a:lnTo>
                  <a:lnTo>
                    <a:pt x="152" y="23"/>
                  </a:lnTo>
                  <a:lnTo>
                    <a:pt x="152" y="32"/>
                  </a:lnTo>
                  <a:lnTo>
                    <a:pt x="161" y="32"/>
                  </a:lnTo>
                  <a:lnTo>
                    <a:pt x="161" y="47"/>
                  </a:lnTo>
                  <a:lnTo>
                    <a:pt x="169" y="47"/>
                  </a:lnTo>
                  <a:lnTo>
                    <a:pt x="169" y="56"/>
                  </a:lnTo>
                  <a:lnTo>
                    <a:pt x="178" y="56"/>
                  </a:lnTo>
                  <a:lnTo>
                    <a:pt x="178" y="70"/>
                  </a:lnTo>
                  <a:lnTo>
                    <a:pt x="178" y="84"/>
                  </a:lnTo>
                  <a:lnTo>
                    <a:pt x="178" y="94"/>
                  </a:lnTo>
                  <a:lnTo>
                    <a:pt x="186" y="94"/>
                  </a:lnTo>
                  <a:lnTo>
                    <a:pt x="186" y="108"/>
                  </a:lnTo>
                  <a:lnTo>
                    <a:pt x="186" y="117"/>
                  </a:lnTo>
                  <a:lnTo>
                    <a:pt x="186" y="131"/>
                  </a:lnTo>
                  <a:lnTo>
                    <a:pt x="191" y="131"/>
                  </a:lnTo>
                  <a:lnTo>
                    <a:pt x="191" y="141"/>
                  </a:lnTo>
                  <a:lnTo>
                    <a:pt x="191" y="155"/>
                  </a:lnTo>
                  <a:lnTo>
                    <a:pt x="191" y="164"/>
                  </a:lnTo>
                  <a:lnTo>
                    <a:pt x="191" y="178"/>
                  </a:lnTo>
                  <a:lnTo>
                    <a:pt x="191" y="188"/>
                  </a:lnTo>
                  <a:lnTo>
                    <a:pt x="191" y="202"/>
                  </a:lnTo>
                  <a:lnTo>
                    <a:pt x="191" y="211"/>
                  </a:lnTo>
                  <a:lnTo>
                    <a:pt x="191" y="225"/>
                  </a:lnTo>
                  <a:lnTo>
                    <a:pt x="191" y="235"/>
                  </a:lnTo>
                  <a:lnTo>
                    <a:pt x="191" y="249"/>
                  </a:lnTo>
                  <a:lnTo>
                    <a:pt x="191" y="263"/>
                  </a:lnTo>
                  <a:lnTo>
                    <a:pt x="191" y="272"/>
                  </a:lnTo>
                  <a:lnTo>
                    <a:pt x="191" y="286"/>
                  </a:lnTo>
                  <a:lnTo>
                    <a:pt x="191" y="296"/>
                  </a:lnTo>
                  <a:lnTo>
                    <a:pt x="191" y="310"/>
                  </a:lnTo>
                  <a:lnTo>
                    <a:pt x="186" y="310"/>
                  </a:lnTo>
                  <a:lnTo>
                    <a:pt x="186" y="319"/>
                  </a:lnTo>
                  <a:lnTo>
                    <a:pt x="186" y="333"/>
                  </a:lnTo>
                  <a:lnTo>
                    <a:pt x="186" y="343"/>
                  </a:lnTo>
                  <a:lnTo>
                    <a:pt x="178" y="357"/>
                  </a:lnTo>
                  <a:lnTo>
                    <a:pt x="178" y="366"/>
                  </a:lnTo>
                  <a:lnTo>
                    <a:pt x="178" y="380"/>
                  </a:lnTo>
                  <a:lnTo>
                    <a:pt x="169" y="380"/>
                  </a:lnTo>
                  <a:lnTo>
                    <a:pt x="169" y="390"/>
                  </a:lnTo>
                  <a:lnTo>
                    <a:pt x="161" y="390"/>
                  </a:lnTo>
                  <a:lnTo>
                    <a:pt x="161" y="404"/>
                  </a:lnTo>
                  <a:lnTo>
                    <a:pt x="152" y="404"/>
                  </a:lnTo>
                  <a:lnTo>
                    <a:pt x="152" y="413"/>
                  </a:lnTo>
                  <a:lnTo>
                    <a:pt x="144" y="413"/>
                  </a:lnTo>
                  <a:lnTo>
                    <a:pt x="144" y="427"/>
                  </a:lnTo>
                  <a:lnTo>
                    <a:pt x="135" y="427"/>
                  </a:lnTo>
                  <a:lnTo>
                    <a:pt x="127" y="427"/>
                  </a:lnTo>
                  <a:lnTo>
                    <a:pt x="118" y="427"/>
                  </a:lnTo>
                  <a:lnTo>
                    <a:pt x="118" y="442"/>
                  </a:lnTo>
                  <a:lnTo>
                    <a:pt x="110" y="442"/>
                  </a:lnTo>
                  <a:lnTo>
                    <a:pt x="101" y="442"/>
                  </a:lnTo>
                  <a:lnTo>
                    <a:pt x="93" y="442"/>
                  </a:lnTo>
                  <a:lnTo>
                    <a:pt x="84" y="442"/>
                  </a:lnTo>
                  <a:lnTo>
                    <a:pt x="76" y="442"/>
                  </a:lnTo>
                  <a:lnTo>
                    <a:pt x="67" y="427"/>
                  </a:lnTo>
                  <a:lnTo>
                    <a:pt x="59" y="427"/>
                  </a:lnTo>
                  <a:lnTo>
                    <a:pt x="50" y="427"/>
                  </a:lnTo>
                  <a:lnTo>
                    <a:pt x="50" y="413"/>
                  </a:lnTo>
                  <a:lnTo>
                    <a:pt x="42" y="413"/>
                  </a:lnTo>
                  <a:lnTo>
                    <a:pt x="33" y="404"/>
                  </a:lnTo>
                  <a:lnTo>
                    <a:pt x="25" y="390"/>
                  </a:lnTo>
                  <a:lnTo>
                    <a:pt x="25" y="380"/>
                  </a:lnTo>
                  <a:lnTo>
                    <a:pt x="16" y="380"/>
                  </a:lnTo>
                  <a:lnTo>
                    <a:pt x="16" y="366"/>
                  </a:lnTo>
                  <a:lnTo>
                    <a:pt x="16" y="357"/>
                  </a:lnTo>
                  <a:lnTo>
                    <a:pt x="8" y="357"/>
                  </a:lnTo>
                  <a:lnTo>
                    <a:pt x="8" y="343"/>
                  </a:lnTo>
                  <a:lnTo>
                    <a:pt x="8" y="333"/>
                  </a:lnTo>
                  <a:lnTo>
                    <a:pt x="8" y="319"/>
                  </a:lnTo>
                  <a:lnTo>
                    <a:pt x="0" y="310"/>
                  </a:lnTo>
                  <a:lnTo>
                    <a:pt x="0" y="296"/>
                  </a:lnTo>
                  <a:lnTo>
                    <a:pt x="0" y="286"/>
                  </a:lnTo>
                  <a:lnTo>
                    <a:pt x="0" y="272"/>
                  </a:lnTo>
                  <a:lnTo>
                    <a:pt x="0" y="263"/>
                  </a:lnTo>
                  <a:lnTo>
                    <a:pt x="0" y="249"/>
                  </a:lnTo>
                  <a:lnTo>
                    <a:pt x="0" y="235"/>
                  </a:lnTo>
                  <a:lnTo>
                    <a:pt x="0" y="225"/>
                  </a:lnTo>
                  <a:lnTo>
                    <a:pt x="0" y="225"/>
                  </a:lnTo>
                  <a:close/>
                  <a:moveTo>
                    <a:pt x="33" y="225"/>
                  </a:moveTo>
                  <a:lnTo>
                    <a:pt x="33" y="235"/>
                  </a:lnTo>
                  <a:lnTo>
                    <a:pt x="33" y="249"/>
                  </a:lnTo>
                  <a:lnTo>
                    <a:pt x="33" y="263"/>
                  </a:lnTo>
                  <a:lnTo>
                    <a:pt x="33" y="272"/>
                  </a:lnTo>
                  <a:lnTo>
                    <a:pt x="42" y="286"/>
                  </a:lnTo>
                  <a:lnTo>
                    <a:pt x="42" y="296"/>
                  </a:lnTo>
                  <a:lnTo>
                    <a:pt x="42" y="310"/>
                  </a:lnTo>
                  <a:lnTo>
                    <a:pt x="42" y="319"/>
                  </a:lnTo>
                  <a:lnTo>
                    <a:pt x="42" y="333"/>
                  </a:lnTo>
                  <a:lnTo>
                    <a:pt x="50" y="343"/>
                  </a:lnTo>
                  <a:lnTo>
                    <a:pt x="50" y="357"/>
                  </a:lnTo>
                  <a:lnTo>
                    <a:pt x="59" y="366"/>
                  </a:lnTo>
                  <a:lnTo>
                    <a:pt x="59" y="380"/>
                  </a:lnTo>
                  <a:lnTo>
                    <a:pt x="67" y="380"/>
                  </a:lnTo>
                  <a:lnTo>
                    <a:pt x="76" y="380"/>
                  </a:lnTo>
                  <a:lnTo>
                    <a:pt x="76" y="390"/>
                  </a:lnTo>
                  <a:lnTo>
                    <a:pt x="84" y="390"/>
                  </a:lnTo>
                  <a:lnTo>
                    <a:pt x="93" y="390"/>
                  </a:lnTo>
                  <a:lnTo>
                    <a:pt x="101" y="390"/>
                  </a:lnTo>
                  <a:lnTo>
                    <a:pt x="110" y="390"/>
                  </a:lnTo>
                  <a:lnTo>
                    <a:pt x="118" y="390"/>
                  </a:lnTo>
                  <a:lnTo>
                    <a:pt x="118" y="380"/>
                  </a:lnTo>
                  <a:lnTo>
                    <a:pt x="127" y="380"/>
                  </a:lnTo>
                  <a:lnTo>
                    <a:pt x="135" y="366"/>
                  </a:lnTo>
                  <a:lnTo>
                    <a:pt x="135" y="357"/>
                  </a:lnTo>
                  <a:lnTo>
                    <a:pt x="144" y="357"/>
                  </a:lnTo>
                  <a:lnTo>
                    <a:pt x="144" y="343"/>
                  </a:lnTo>
                  <a:lnTo>
                    <a:pt x="144" y="333"/>
                  </a:lnTo>
                  <a:lnTo>
                    <a:pt x="152" y="333"/>
                  </a:lnTo>
                  <a:lnTo>
                    <a:pt x="152" y="319"/>
                  </a:lnTo>
                  <a:lnTo>
                    <a:pt x="152" y="310"/>
                  </a:lnTo>
                  <a:lnTo>
                    <a:pt x="152" y="296"/>
                  </a:lnTo>
                  <a:lnTo>
                    <a:pt x="152" y="286"/>
                  </a:lnTo>
                  <a:lnTo>
                    <a:pt x="152" y="272"/>
                  </a:lnTo>
                  <a:lnTo>
                    <a:pt x="152" y="263"/>
                  </a:lnTo>
                  <a:lnTo>
                    <a:pt x="161" y="263"/>
                  </a:lnTo>
                  <a:lnTo>
                    <a:pt x="161" y="249"/>
                  </a:lnTo>
                  <a:lnTo>
                    <a:pt x="161" y="235"/>
                  </a:lnTo>
                  <a:lnTo>
                    <a:pt x="161" y="225"/>
                  </a:lnTo>
                  <a:lnTo>
                    <a:pt x="161" y="211"/>
                  </a:lnTo>
                  <a:lnTo>
                    <a:pt x="161" y="202"/>
                  </a:lnTo>
                  <a:lnTo>
                    <a:pt x="161" y="188"/>
                  </a:lnTo>
                  <a:lnTo>
                    <a:pt x="161" y="178"/>
                  </a:lnTo>
                  <a:lnTo>
                    <a:pt x="152" y="178"/>
                  </a:lnTo>
                  <a:lnTo>
                    <a:pt x="152" y="164"/>
                  </a:lnTo>
                  <a:lnTo>
                    <a:pt x="152" y="155"/>
                  </a:lnTo>
                  <a:lnTo>
                    <a:pt x="152" y="141"/>
                  </a:lnTo>
                  <a:lnTo>
                    <a:pt x="152" y="131"/>
                  </a:lnTo>
                  <a:lnTo>
                    <a:pt x="152" y="117"/>
                  </a:lnTo>
                  <a:lnTo>
                    <a:pt x="152" y="108"/>
                  </a:lnTo>
                  <a:lnTo>
                    <a:pt x="144" y="108"/>
                  </a:lnTo>
                  <a:lnTo>
                    <a:pt x="144" y="94"/>
                  </a:lnTo>
                  <a:lnTo>
                    <a:pt x="144" y="84"/>
                  </a:lnTo>
                  <a:lnTo>
                    <a:pt x="135" y="84"/>
                  </a:lnTo>
                  <a:lnTo>
                    <a:pt x="135" y="70"/>
                  </a:lnTo>
                  <a:lnTo>
                    <a:pt x="127" y="70"/>
                  </a:lnTo>
                  <a:lnTo>
                    <a:pt x="127" y="56"/>
                  </a:lnTo>
                  <a:lnTo>
                    <a:pt x="118" y="56"/>
                  </a:lnTo>
                  <a:lnTo>
                    <a:pt x="118" y="47"/>
                  </a:lnTo>
                  <a:lnTo>
                    <a:pt x="110" y="47"/>
                  </a:lnTo>
                  <a:lnTo>
                    <a:pt x="101" y="47"/>
                  </a:lnTo>
                  <a:lnTo>
                    <a:pt x="93" y="47"/>
                  </a:lnTo>
                  <a:lnTo>
                    <a:pt x="84" y="47"/>
                  </a:lnTo>
                  <a:lnTo>
                    <a:pt x="76" y="47"/>
                  </a:lnTo>
                  <a:lnTo>
                    <a:pt x="76" y="56"/>
                  </a:lnTo>
                  <a:lnTo>
                    <a:pt x="67" y="56"/>
                  </a:lnTo>
                  <a:lnTo>
                    <a:pt x="59" y="56"/>
                  </a:lnTo>
                  <a:lnTo>
                    <a:pt x="59" y="70"/>
                  </a:lnTo>
                  <a:lnTo>
                    <a:pt x="50" y="84"/>
                  </a:lnTo>
                  <a:lnTo>
                    <a:pt x="50" y="94"/>
                  </a:lnTo>
                  <a:lnTo>
                    <a:pt x="42" y="108"/>
                  </a:lnTo>
                  <a:lnTo>
                    <a:pt x="42" y="117"/>
                  </a:lnTo>
                  <a:lnTo>
                    <a:pt x="42" y="131"/>
                  </a:lnTo>
                  <a:lnTo>
                    <a:pt x="42" y="141"/>
                  </a:lnTo>
                  <a:lnTo>
                    <a:pt x="42" y="155"/>
                  </a:lnTo>
                  <a:lnTo>
                    <a:pt x="42" y="164"/>
                  </a:lnTo>
                  <a:lnTo>
                    <a:pt x="33" y="164"/>
                  </a:lnTo>
                  <a:lnTo>
                    <a:pt x="33" y="178"/>
                  </a:lnTo>
                  <a:lnTo>
                    <a:pt x="33" y="188"/>
                  </a:lnTo>
                  <a:lnTo>
                    <a:pt x="33" y="202"/>
                  </a:lnTo>
                  <a:lnTo>
                    <a:pt x="33" y="211"/>
                  </a:lnTo>
                  <a:lnTo>
                    <a:pt x="33" y="225"/>
                  </a:lnTo>
                  <a:lnTo>
                    <a:pt x="33" y="225"/>
                  </a:lnTo>
                  <a:close/>
                </a:path>
              </a:pathLst>
            </a:custGeom>
            <a:solidFill>
              <a:srgbClr val="000000"/>
            </a:solidFill>
            <a:ln w="9525">
              <a:noFill/>
              <a:round/>
              <a:headEnd/>
              <a:tailEnd/>
            </a:ln>
          </p:spPr>
          <p:txBody>
            <a:bodyPr wrap="none" anchor="ctr"/>
            <a:lstStyle/>
            <a:p>
              <a:endParaRPr lang="en-US"/>
            </a:p>
          </p:txBody>
        </p:sp>
        <p:sp>
          <p:nvSpPr>
            <p:cNvPr id="479" name="Freeform 489"/>
            <p:cNvSpPr>
              <a:spLocks noChangeArrowheads="1"/>
            </p:cNvSpPr>
            <p:nvPr/>
          </p:nvSpPr>
          <p:spPr bwMode="auto">
            <a:xfrm>
              <a:off x="3486150" y="3344863"/>
              <a:ext cx="69850" cy="158750"/>
            </a:xfrm>
            <a:custGeom>
              <a:avLst/>
              <a:gdLst/>
              <a:ahLst/>
              <a:cxnLst>
                <a:cxn ang="0">
                  <a:pos x="0" y="188"/>
                </a:cxn>
                <a:cxn ang="0">
                  <a:pos x="0" y="141"/>
                </a:cxn>
                <a:cxn ang="0">
                  <a:pos x="8" y="108"/>
                </a:cxn>
                <a:cxn ang="0">
                  <a:pos x="16" y="70"/>
                </a:cxn>
                <a:cxn ang="0">
                  <a:pos x="33" y="47"/>
                </a:cxn>
                <a:cxn ang="0">
                  <a:pos x="50" y="9"/>
                </a:cxn>
                <a:cxn ang="0">
                  <a:pos x="76" y="0"/>
                </a:cxn>
                <a:cxn ang="0">
                  <a:pos x="110" y="0"/>
                </a:cxn>
                <a:cxn ang="0">
                  <a:pos x="135" y="9"/>
                </a:cxn>
                <a:cxn ang="0">
                  <a:pos x="161" y="32"/>
                </a:cxn>
                <a:cxn ang="0">
                  <a:pos x="169" y="70"/>
                </a:cxn>
                <a:cxn ang="0">
                  <a:pos x="186" y="94"/>
                </a:cxn>
                <a:cxn ang="0">
                  <a:pos x="186" y="141"/>
                </a:cxn>
                <a:cxn ang="0">
                  <a:pos x="195" y="178"/>
                </a:cxn>
                <a:cxn ang="0">
                  <a:pos x="195" y="225"/>
                </a:cxn>
                <a:cxn ang="0">
                  <a:pos x="195" y="272"/>
                </a:cxn>
                <a:cxn ang="0">
                  <a:pos x="186" y="310"/>
                </a:cxn>
                <a:cxn ang="0">
                  <a:pos x="178" y="343"/>
                </a:cxn>
                <a:cxn ang="0">
                  <a:pos x="169" y="380"/>
                </a:cxn>
                <a:cxn ang="0">
                  <a:pos x="152" y="404"/>
                </a:cxn>
                <a:cxn ang="0">
                  <a:pos x="135" y="427"/>
                </a:cxn>
                <a:cxn ang="0">
                  <a:pos x="110" y="442"/>
                </a:cxn>
                <a:cxn ang="0">
                  <a:pos x="76" y="442"/>
                </a:cxn>
                <a:cxn ang="0">
                  <a:pos x="50" y="413"/>
                </a:cxn>
                <a:cxn ang="0">
                  <a:pos x="25" y="390"/>
                </a:cxn>
                <a:cxn ang="0">
                  <a:pos x="8" y="343"/>
                </a:cxn>
                <a:cxn ang="0">
                  <a:pos x="0" y="296"/>
                </a:cxn>
                <a:cxn ang="0">
                  <a:pos x="0" y="249"/>
                </a:cxn>
                <a:cxn ang="0">
                  <a:pos x="33" y="225"/>
                </a:cxn>
                <a:cxn ang="0">
                  <a:pos x="33" y="272"/>
                </a:cxn>
                <a:cxn ang="0">
                  <a:pos x="42" y="319"/>
                </a:cxn>
                <a:cxn ang="0">
                  <a:pos x="50" y="357"/>
                </a:cxn>
                <a:cxn ang="0">
                  <a:pos x="67" y="380"/>
                </a:cxn>
                <a:cxn ang="0">
                  <a:pos x="101" y="390"/>
                </a:cxn>
                <a:cxn ang="0">
                  <a:pos x="127" y="380"/>
                </a:cxn>
                <a:cxn ang="0">
                  <a:pos x="144" y="357"/>
                </a:cxn>
                <a:cxn ang="0">
                  <a:pos x="152" y="319"/>
                </a:cxn>
                <a:cxn ang="0">
                  <a:pos x="152" y="272"/>
                </a:cxn>
                <a:cxn ang="0">
                  <a:pos x="152" y="225"/>
                </a:cxn>
                <a:cxn ang="0">
                  <a:pos x="152" y="178"/>
                </a:cxn>
                <a:cxn ang="0">
                  <a:pos x="152" y="131"/>
                </a:cxn>
                <a:cxn ang="0">
                  <a:pos x="144" y="94"/>
                </a:cxn>
                <a:cxn ang="0">
                  <a:pos x="127" y="70"/>
                </a:cxn>
                <a:cxn ang="0">
                  <a:pos x="110" y="47"/>
                </a:cxn>
                <a:cxn ang="0">
                  <a:pos x="76" y="47"/>
                </a:cxn>
                <a:cxn ang="0">
                  <a:pos x="50" y="70"/>
                </a:cxn>
                <a:cxn ang="0">
                  <a:pos x="42" y="108"/>
                </a:cxn>
                <a:cxn ang="0">
                  <a:pos x="33" y="141"/>
                </a:cxn>
                <a:cxn ang="0">
                  <a:pos x="33" y="188"/>
                </a:cxn>
                <a:cxn ang="0">
                  <a:pos x="33" y="225"/>
                </a:cxn>
              </a:cxnLst>
              <a:rect l="0" t="0" r="r" b="b"/>
              <a:pathLst>
                <a:path w="196" h="443">
                  <a:moveTo>
                    <a:pt x="0" y="225"/>
                  </a:moveTo>
                  <a:lnTo>
                    <a:pt x="0" y="211"/>
                  </a:lnTo>
                  <a:lnTo>
                    <a:pt x="0" y="202"/>
                  </a:lnTo>
                  <a:lnTo>
                    <a:pt x="0" y="188"/>
                  </a:lnTo>
                  <a:lnTo>
                    <a:pt x="0" y="178"/>
                  </a:lnTo>
                  <a:lnTo>
                    <a:pt x="0" y="164"/>
                  </a:lnTo>
                  <a:lnTo>
                    <a:pt x="0" y="155"/>
                  </a:lnTo>
                  <a:lnTo>
                    <a:pt x="0" y="141"/>
                  </a:lnTo>
                  <a:lnTo>
                    <a:pt x="0" y="131"/>
                  </a:lnTo>
                  <a:lnTo>
                    <a:pt x="0" y="117"/>
                  </a:lnTo>
                  <a:lnTo>
                    <a:pt x="8" y="117"/>
                  </a:lnTo>
                  <a:lnTo>
                    <a:pt x="8" y="108"/>
                  </a:lnTo>
                  <a:lnTo>
                    <a:pt x="8" y="94"/>
                  </a:lnTo>
                  <a:lnTo>
                    <a:pt x="8" y="84"/>
                  </a:lnTo>
                  <a:lnTo>
                    <a:pt x="16" y="84"/>
                  </a:lnTo>
                  <a:lnTo>
                    <a:pt x="16" y="70"/>
                  </a:lnTo>
                  <a:lnTo>
                    <a:pt x="16" y="56"/>
                  </a:lnTo>
                  <a:lnTo>
                    <a:pt x="25" y="56"/>
                  </a:lnTo>
                  <a:lnTo>
                    <a:pt x="25" y="47"/>
                  </a:lnTo>
                  <a:lnTo>
                    <a:pt x="33" y="47"/>
                  </a:lnTo>
                  <a:lnTo>
                    <a:pt x="33" y="32"/>
                  </a:lnTo>
                  <a:lnTo>
                    <a:pt x="42" y="23"/>
                  </a:lnTo>
                  <a:lnTo>
                    <a:pt x="50" y="23"/>
                  </a:lnTo>
                  <a:lnTo>
                    <a:pt x="50" y="9"/>
                  </a:lnTo>
                  <a:lnTo>
                    <a:pt x="59" y="9"/>
                  </a:lnTo>
                  <a:lnTo>
                    <a:pt x="67" y="9"/>
                  </a:lnTo>
                  <a:lnTo>
                    <a:pt x="76" y="9"/>
                  </a:lnTo>
                  <a:lnTo>
                    <a:pt x="76" y="0"/>
                  </a:lnTo>
                  <a:lnTo>
                    <a:pt x="84" y="0"/>
                  </a:lnTo>
                  <a:lnTo>
                    <a:pt x="93" y="0"/>
                  </a:lnTo>
                  <a:lnTo>
                    <a:pt x="101" y="0"/>
                  </a:lnTo>
                  <a:lnTo>
                    <a:pt x="110" y="0"/>
                  </a:lnTo>
                  <a:lnTo>
                    <a:pt x="118" y="0"/>
                  </a:lnTo>
                  <a:lnTo>
                    <a:pt x="118" y="9"/>
                  </a:lnTo>
                  <a:lnTo>
                    <a:pt x="127" y="9"/>
                  </a:lnTo>
                  <a:lnTo>
                    <a:pt x="135" y="9"/>
                  </a:lnTo>
                  <a:lnTo>
                    <a:pt x="144" y="23"/>
                  </a:lnTo>
                  <a:lnTo>
                    <a:pt x="152" y="23"/>
                  </a:lnTo>
                  <a:lnTo>
                    <a:pt x="152" y="32"/>
                  </a:lnTo>
                  <a:lnTo>
                    <a:pt x="161" y="32"/>
                  </a:lnTo>
                  <a:lnTo>
                    <a:pt x="161" y="47"/>
                  </a:lnTo>
                  <a:lnTo>
                    <a:pt x="169" y="47"/>
                  </a:lnTo>
                  <a:lnTo>
                    <a:pt x="169" y="56"/>
                  </a:lnTo>
                  <a:lnTo>
                    <a:pt x="169" y="70"/>
                  </a:lnTo>
                  <a:lnTo>
                    <a:pt x="178" y="70"/>
                  </a:lnTo>
                  <a:lnTo>
                    <a:pt x="178" y="84"/>
                  </a:lnTo>
                  <a:lnTo>
                    <a:pt x="178" y="94"/>
                  </a:lnTo>
                  <a:lnTo>
                    <a:pt x="186" y="94"/>
                  </a:lnTo>
                  <a:lnTo>
                    <a:pt x="186" y="108"/>
                  </a:lnTo>
                  <a:lnTo>
                    <a:pt x="186" y="117"/>
                  </a:lnTo>
                  <a:lnTo>
                    <a:pt x="186" y="131"/>
                  </a:lnTo>
                  <a:lnTo>
                    <a:pt x="186" y="141"/>
                  </a:lnTo>
                  <a:lnTo>
                    <a:pt x="195" y="141"/>
                  </a:lnTo>
                  <a:lnTo>
                    <a:pt x="195" y="155"/>
                  </a:lnTo>
                  <a:lnTo>
                    <a:pt x="195" y="164"/>
                  </a:lnTo>
                  <a:lnTo>
                    <a:pt x="195" y="178"/>
                  </a:lnTo>
                  <a:lnTo>
                    <a:pt x="195" y="188"/>
                  </a:lnTo>
                  <a:lnTo>
                    <a:pt x="195" y="202"/>
                  </a:lnTo>
                  <a:lnTo>
                    <a:pt x="195" y="211"/>
                  </a:lnTo>
                  <a:lnTo>
                    <a:pt x="195" y="225"/>
                  </a:lnTo>
                  <a:lnTo>
                    <a:pt x="195" y="235"/>
                  </a:lnTo>
                  <a:lnTo>
                    <a:pt x="195" y="249"/>
                  </a:lnTo>
                  <a:lnTo>
                    <a:pt x="195" y="263"/>
                  </a:lnTo>
                  <a:lnTo>
                    <a:pt x="195" y="272"/>
                  </a:lnTo>
                  <a:lnTo>
                    <a:pt x="195" y="286"/>
                  </a:lnTo>
                  <a:lnTo>
                    <a:pt x="195" y="296"/>
                  </a:lnTo>
                  <a:lnTo>
                    <a:pt x="186" y="296"/>
                  </a:lnTo>
                  <a:lnTo>
                    <a:pt x="186" y="310"/>
                  </a:lnTo>
                  <a:lnTo>
                    <a:pt x="186" y="319"/>
                  </a:lnTo>
                  <a:lnTo>
                    <a:pt x="186" y="333"/>
                  </a:lnTo>
                  <a:lnTo>
                    <a:pt x="186" y="343"/>
                  </a:lnTo>
                  <a:lnTo>
                    <a:pt x="178" y="343"/>
                  </a:lnTo>
                  <a:lnTo>
                    <a:pt x="178" y="357"/>
                  </a:lnTo>
                  <a:lnTo>
                    <a:pt x="178" y="366"/>
                  </a:lnTo>
                  <a:lnTo>
                    <a:pt x="169" y="366"/>
                  </a:lnTo>
                  <a:lnTo>
                    <a:pt x="169" y="380"/>
                  </a:lnTo>
                  <a:lnTo>
                    <a:pt x="169" y="390"/>
                  </a:lnTo>
                  <a:lnTo>
                    <a:pt x="161" y="390"/>
                  </a:lnTo>
                  <a:lnTo>
                    <a:pt x="161" y="404"/>
                  </a:lnTo>
                  <a:lnTo>
                    <a:pt x="152" y="404"/>
                  </a:lnTo>
                  <a:lnTo>
                    <a:pt x="152" y="413"/>
                  </a:lnTo>
                  <a:lnTo>
                    <a:pt x="144" y="413"/>
                  </a:lnTo>
                  <a:lnTo>
                    <a:pt x="144" y="427"/>
                  </a:lnTo>
                  <a:lnTo>
                    <a:pt x="135" y="427"/>
                  </a:lnTo>
                  <a:lnTo>
                    <a:pt x="127" y="427"/>
                  </a:lnTo>
                  <a:lnTo>
                    <a:pt x="118" y="427"/>
                  </a:lnTo>
                  <a:lnTo>
                    <a:pt x="118" y="442"/>
                  </a:lnTo>
                  <a:lnTo>
                    <a:pt x="110" y="442"/>
                  </a:lnTo>
                  <a:lnTo>
                    <a:pt x="101" y="442"/>
                  </a:lnTo>
                  <a:lnTo>
                    <a:pt x="93" y="442"/>
                  </a:lnTo>
                  <a:lnTo>
                    <a:pt x="84" y="442"/>
                  </a:lnTo>
                  <a:lnTo>
                    <a:pt x="76" y="442"/>
                  </a:lnTo>
                  <a:lnTo>
                    <a:pt x="67" y="427"/>
                  </a:lnTo>
                  <a:lnTo>
                    <a:pt x="59" y="427"/>
                  </a:lnTo>
                  <a:lnTo>
                    <a:pt x="50" y="427"/>
                  </a:lnTo>
                  <a:lnTo>
                    <a:pt x="50" y="413"/>
                  </a:lnTo>
                  <a:lnTo>
                    <a:pt x="42" y="413"/>
                  </a:lnTo>
                  <a:lnTo>
                    <a:pt x="33" y="404"/>
                  </a:lnTo>
                  <a:lnTo>
                    <a:pt x="25" y="404"/>
                  </a:lnTo>
                  <a:lnTo>
                    <a:pt x="25" y="390"/>
                  </a:lnTo>
                  <a:lnTo>
                    <a:pt x="16" y="380"/>
                  </a:lnTo>
                  <a:lnTo>
                    <a:pt x="16" y="366"/>
                  </a:lnTo>
                  <a:lnTo>
                    <a:pt x="8" y="357"/>
                  </a:lnTo>
                  <a:lnTo>
                    <a:pt x="8" y="343"/>
                  </a:lnTo>
                  <a:lnTo>
                    <a:pt x="8" y="333"/>
                  </a:lnTo>
                  <a:lnTo>
                    <a:pt x="0" y="319"/>
                  </a:lnTo>
                  <a:lnTo>
                    <a:pt x="0" y="310"/>
                  </a:lnTo>
                  <a:lnTo>
                    <a:pt x="0" y="296"/>
                  </a:lnTo>
                  <a:lnTo>
                    <a:pt x="0" y="286"/>
                  </a:lnTo>
                  <a:lnTo>
                    <a:pt x="0" y="272"/>
                  </a:lnTo>
                  <a:lnTo>
                    <a:pt x="0" y="263"/>
                  </a:lnTo>
                  <a:lnTo>
                    <a:pt x="0" y="249"/>
                  </a:lnTo>
                  <a:lnTo>
                    <a:pt x="0" y="235"/>
                  </a:lnTo>
                  <a:lnTo>
                    <a:pt x="0" y="225"/>
                  </a:lnTo>
                  <a:lnTo>
                    <a:pt x="0" y="225"/>
                  </a:lnTo>
                  <a:close/>
                  <a:moveTo>
                    <a:pt x="33" y="225"/>
                  </a:moveTo>
                  <a:lnTo>
                    <a:pt x="33" y="235"/>
                  </a:lnTo>
                  <a:lnTo>
                    <a:pt x="33" y="249"/>
                  </a:lnTo>
                  <a:lnTo>
                    <a:pt x="33" y="263"/>
                  </a:lnTo>
                  <a:lnTo>
                    <a:pt x="33" y="272"/>
                  </a:lnTo>
                  <a:lnTo>
                    <a:pt x="33" y="286"/>
                  </a:lnTo>
                  <a:lnTo>
                    <a:pt x="33" y="296"/>
                  </a:lnTo>
                  <a:lnTo>
                    <a:pt x="42" y="310"/>
                  </a:lnTo>
                  <a:lnTo>
                    <a:pt x="42" y="319"/>
                  </a:lnTo>
                  <a:lnTo>
                    <a:pt x="42" y="333"/>
                  </a:lnTo>
                  <a:lnTo>
                    <a:pt x="42" y="343"/>
                  </a:lnTo>
                  <a:lnTo>
                    <a:pt x="50" y="343"/>
                  </a:lnTo>
                  <a:lnTo>
                    <a:pt x="50" y="357"/>
                  </a:lnTo>
                  <a:lnTo>
                    <a:pt x="50" y="366"/>
                  </a:lnTo>
                  <a:lnTo>
                    <a:pt x="59" y="366"/>
                  </a:lnTo>
                  <a:lnTo>
                    <a:pt x="59" y="380"/>
                  </a:lnTo>
                  <a:lnTo>
                    <a:pt x="67" y="380"/>
                  </a:lnTo>
                  <a:lnTo>
                    <a:pt x="76" y="390"/>
                  </a:lnTo>
                  <a:lnTo>
                    <a:pt x="84" y="390"/>
                  </a:lnTo>
                  <a:lnTo>
                    <a:pt x="93" y="390"/>
                  </a:lnTo>
                  <a:lnTo>
                    <a:pt x="101" y="390"/>
                  </a:lnTo>
                  <a:lnTo>
                    <a:pt x="110" y="390"/>
                  </a:lnTo>
                  <a:lnTo>
                    <a:pt x="118" y="390"/>
                  </a:lnTo>
                  <a:lnTo>
                    <a:pt x="118" y="380"/>
                  </a:lnTo>
                  <a:lnTo>
                    <a:pt x="127" y="380"/>
                  </a:lnTo>
                  <a:lnTo>
                    <a:pt x="127" y="366"/>
                  </a:lnTo>
                  <a:lnTo>
                    <a:pt x="135" y="366"/>
                  </a:lnTo>
                  <a:lnTo>
                    <a:pt x="135" y="357"/>
                  </a:lnTo>
                  <a:lnTo>
                    <a:pt x="144" y="357"/>
                  </a:lnTo>
                  <a:lnTo>
                    <a:pt x="144" y="343"/>
                  </a:lnTo>
                  <a:lnTo>
                    <a:pt x="144" y="333"/>
                  </a:lnTo>
                  <a:lnTo>
                    <a:pt x="152" y="333"/>
                  </a:lnTo>
                  <a:lnTo>
                    <a:pt x="152" y="319"/>
                  </a:lnTo>
                  <a:lnTo>
                    <a:pt x="152" y="310"/>
                  </a:lnTo>
                  <a:lnTo>
                    <a:pt x="152" y="296"/>
                  </a:lnTo>
                  <a:lnTo>
                    <a:pt x="152" y="286"/>
                  </a:lnTo>
                  <a:lnTo>
                    <a:pt x="152" y="272"/>
                  </a:lnTo>
                  <a:lnTo>
                    <a:pt x="152" y="263"/>
                  </a:lnTo>
                  <a:lnTo>
                    <a:pt x="152" y="249"/>
                  </a:lnTo>
                  <a:lnTo>
                    <a:pt x="152" y="235"/>
                  </a:lnTo>
                  <a:lnTo>
                    <a:pt x="152" y="225"/>
                  </a:lnTo>
                  <a:lnTo>
                    <a:pt x="152" y="211"/>
                  </a:lnTo>
                  <a:lnTo>
                    <a:pt x="152" y="202"/>
                  </a:lnTo>
                  <a:lnTo>
                    <a:pt x="152" y="188"/>
                  </a:lnTo>
                  <a:lnTo>
                    <a:pt x="152" y="178"/>
                  </a:lnTo>
                  <a:lnTo>
                    <a:pt x="152" y="164"/>
                  </a:lnTo>
                  <a:lnTo>
                    <a:pt x="152" y="155"/>
                  </a:lnTo>
                  <a:lnTo>
                    <a:pt x="152" y="141"/>
                  </a:lnTo>
                  <a:lnTo>
                    <a:pt x="152" y="131"/>
                  </a:lnTo>
                  <a:lnTo>
                    <a:pt x="152" y="117"/>
                  </a:lnTo>
                  <a:lnTo>
                    <a:pt x="152" y="108"/>
                  </a:lnTo>
                  <a:lnTo>
                    <a:pt x="144" y="108"/>
                  </a:lnTo>
                  <a:lnTo>
                    <a:pt x="144" y="94"/>
                  </a:lnTo>
                  <a:lnTo>
                    <a:pt x="144" y="84"/>
                  </a:lnTo>
                  <a:lnTo>
                    <a:pt x="135" y="84"/>
                  </a:lnTo>
                  <a:lnTo>
                    <a:pt x="135" y="70"/>
                  </a:lnTo>
                  <a:lnTo>
                    <a:pt x="127" y="70"/>
                  </a:lnTo>
                  <a:lnTo>
                    <a:pt x="127" y="56"/>
                  </a:lnTo>
                  <a:lnTo>
                    <a:pt x="118" y="56"/>
                  </a:lnTo>
                  <a:lnTo>
                    <a:pt x="118" y="47"/>
                  </a:lnTo>
                  <a:lnTo>
                    <a:pt x="110" y="47"/>
                  </a:lnTo>
                  <a:lnTo>
                    <a:pt x="101" y="47"/>
                  </a:lnTo>
                  <a:lnTo>
                    <a:pt x="93" y="47"/>
                  </a:lnTo>
                  <a:lnTo>
                    <a:pt x="84" y="47"/>
                  </a:lnTo>
                  <a:lnTo>
                    <a:pt x="76" y="47"/>
                  </a:lnTo>
                  <a:lnTo>
                    <a:pt x="67" y="56"/>
                  </a:lnTo>
                  <a:lnTo>
                    <a:pt x="59" y="56"/>
                  </a:lnTo>
                  <a:lnTo>
                    <a:pt x="59" y="70"/>
                  </a:lnTo>
                  <a:lnTo>
                    <a:pt x="50" y="70"/>
                  </a:lnTo>
                  <a:lnTo>
                    <a:pt x="50" y="84"/>
                  </a:lnTo>
                  <a:lnTo>
                    <a:pt x="50" y="94"/>
                  </a:lnTo>
                  <a:lnTo>
                    <a:pt x="42" y="94"/>
                  </a:lnTo>
                  <a:lnTo>
                    <a:pt x="42" y="108"/>
                  </a:lnTo>
                  <a:lnTo>
                    <a:pt x="42" y="117"/>
                  </a:lnTo>
                  <a:lnTo>
                    <a:pt x="42" y="131"/>
                  </a:lnTo>
                  <a:lnTo>
                    <a:pt x="42" y="141"/>
                  </a:lnTo>
                  <a:lnTo>
                    <a:pt x="33" y="141"/>
                  </a:lnTo>
                  <a:lnTo>
                    <a:pt x="33" y="155"/>
                  </a:lnTo>
                  <a:lnTo>
                    <a:pt x="33" y="164"/>
                  </a:lnTo>
                  <a:lnTo>
                    <a:pt x="33" y="178"/>
                  </a:lnTo>
                  <a:lnTo>
                    <a:pt x="33" y="188"/>
                  </a:lnTo>
                  <a:lnTo>
                    <a:pt x="33" y="202"/>
                  </a:lnTo>
                  <a:lnTo>
                    <a:pt x="33" y="211"/>
                  </a:lnTo>
                  <a:lnTo>
                    <a:pt x="33" y="225"/>
                  </a:lnTo>
                  <a:lnTo>
                    <a:pt x="33" y="225"/>
                  </a:lnTo>
                  <a:close/>
                </a:path>
              </a:pathLst>
            </a:custGeom>
            <a:solidFill>
              <a:srgbClr val="000000"/>
            </a:solidFill>
            <a:ln w="9525">
              <a:noFill/>
              <a:round/>
              <a:headEnd/>
              <a:tailEnd/>
            </a:ln>
          </p:spPr>
          <p:txBody>
            <a:bodyPr wrap="none" anchor="ctr"/>
            <a:lstStyle/>
            <a:p>
              <a:endParaRPr lang="en-US"/>
            </a:p>
          </p:txBody>
        </p:sp>
        <p:sp>
          <p:nvSpPr>
            <p:cNvPr id="480" name="Freeform 490"/>
            <p:cNvSpPr>
              <a:spLocks noChangeArrowheads="1"/>
            </p:cNvSpPr>
            <p:nvPr/>
          </p:nvSpPr>
          <p:spPr bwMode="auto">
            <a:xfrm>
              <a:off x="3568700" y="3344863"/>
              <a:ext cx="71438" cy="158750"/>
            </a:xfrm>
            <a:custGeom>
              <a:avLst/>
              <a:gdLst/>
              <a:ahLst/>
              <a:cxnLst>
                <a:cxn ang="0">
                  <a:pos x="0" y="188"/>
                </a:cxn>
                <a:cxn ang="0">
                  <a:pos x="8" y="141"/>
                </a:cxn>
                <a:cxn ang="0">
                  <a:pos x="16" y="108"/>
                </a:cxn>
                <a:cxn ang="0">
                  <a:pos x="25" y="56"/>
                </a:cxn>
                <a:cxn ang="0">
                  <a:pos x="42" y="23"/>
                </a:cxn>
                <a:cxn ang="0">
                  <a:pos x="67" y="9"/>
                </a:cxn>
                <a:cxn ang="0">
                  <a:pos x="101" y="0"/>
                </a:cxn>
                <a:cxn ang="0">
                  <a:pos x="135" y="9"/>
                </a:cxn>
                <a:cxn ang="0">
                  <a:pos x="160" y="23"/>
                </a:cxn>
                <a:cxn ang="0">
                  <a:pos x="173" y="47"/>
                </a:cxn>
                <a:cxn ang="0">
                  <a:pos x="182" y="84"/>
                </a:cxn>
                <a:cxn ang="0">
                  <a:pos x="190" y="131"/>
                </a:cxn>
                <a:cxn ang="0">
                  <a:pos x="199" y="178"/>
                </a:cxn>
                <a:cxn ang="0">
                  <a:pos x="199" y="225"/>
                </a:cxn>
                <a:cxn ang="0">
                  <a:pos x="199" y="272"/>
                </a:cxn>
                <a:cxn ang="0">
                  <a:pos x="190" y="319"/>
                </a:cxn>
                <a:cxn ang="0">
                  <a:pos x="182" y="366"/>
                </a:cxn>
                <a:cxn ang="0">
                  <a:pos x="165" y="390"/>
                </a:cxn>
                <a:cxn ang="0">
                  <a:pos x="152" y="413"/>
                </a:cxn>
                <a:cxn ang="0">
                  <a:pos x="127" y="442"/>
                </a:cxn>
                <a:cxn ang="0">
                  <a:pos x="93" y="442"/>
                </a:cxn>
                <a:cxn ang="0">
                  <a:pos x="67" y="427"/>
                </a:cxn>
                <a:cxn ang="0">
                  <a:pos x="42" y="404"/>
                </a:cxn>
                <a:cxn ang="0">
                  <a:pos x="25" y="366"/>
                </a:cxn>
                <a:cxn ang="0">
                  <a:pos x="16" y="333"/>
                </a:cxn>
                <a:cxn ang="0">
                  <a:pos x="8" y="296"/>
                </a:cxn>
                <a:cxn ang="0">
                  <a:pos x="0" y="263"/>
                </a:cxn>
                <a:cxn ang="0">
                  <a:pos x="0" y="225"/>
                </a:cxn>
                <a:cxn ang="0">
                  <a:pos x="42" y="263"/>
                </a:cxn>
                <a:cxn ang="0">
                  <a:pos x="42" y="310"/>
                </a:cxn>
                <a:cxn ang="0">
                  <a:pos x="50" y="343"/>
                </a:cxn>
                <a:cxn ang="0">
                  <a:pos x="67" y="380"/>
                </a:cxn>
                <a:cxn ang="0">
                  <a:pos x="93" y="390"/>
                </a:cxn>
                <a:cxn ang="0">
                  <a:pos x="127" y="390"/>
                </a:cxn>
                <a:cxn ang="0">
                  <a:pos x="143" y="366"/>
                </a:cxn>
                <a:cxn ang="0">
                  <a:pos x="152" y="333"/>
                </a:cxn>
                <a:cxn ang="0">
                  <a:pos x="160" y="296"/>
                </a:cxn>
                <a:cxn ang="0">
                  <a:pos x="160" y="249"/>
                </a:cxn>
                <a:cxn ang="0">
                  <a:pos x="160" y="202"/>
                </a:cxn>
                <a:cxn ang="0">
                  <a:pos x="160" y="155"/>
                </a:cxn>
                <a:cxn ang="0">
                  <a:pos x="152" y="117"/>
                </a:cxn>
                <a:cxn ang="0">
                  <a:pos x="143" y="84"/>
                </a:cxn>
                <a:cxn ang="0">
                  <a:pos x="127" y="56"/>
                </a:cxn>
                <a:cxn ang="0">
                  <a:pos x="101" y="47"/>
                </a:cxn>
                <a:cxn ang="0">
                  <a:pos x="76" y="56"/>
                </a:cxn>
                <a:cxn ang="0">
                  <a:pos x="59" y="84"/>
                </a:cxn>
                <a:cxn ang="0">
                  <a:pos x="50" y="117"/>
                </a:cxn>
                <a:cxn ang="0">
                  <a:pos x="42" y="155"/>
                </a:cxn>
                <a:cxn ang="0">
                  <a:pos x="42" y="202"/>
                </a:cxn>
              </a:cxnLst>
              <a:rect l="0" t="0" r="r" b="b"/>
              <a:pathLst>
                <a:path w="200" h="443">
                  <a:moveTo>
                    <a:pt x="0" y="225"/>
                  </a:moveTo>
                  <a:lnTo>
                    <a:pt x="0" y="211"/>
                  </a:lnTo>
                  <a:lnTo>
                    <a:pt x="0" y="202"/>
                  </a:lnTo>
                  <a:lnTo>
                    <a:pt x="0" y="188"/>
                  </a:lnTo>
                  <a:lnTo>
                    <a:pt x="8" y="178"/>
                  </a:lnTo>
                  <a:lnTo>
                    <a:pt x="8" y="164"/>
                  </a:lnTo>
                  <a:lnTo>
                    <a:pt x="8" y="155"/>
                  </a:lnTo>
                  <a:lnTo>
                    <a:pt x="8" y="141"/>
                  </a:lnTo>
                  <a:lnTo>
                    <a:pt x="8" y="131"/>
                  </a:lnTo>
                  <a:lnTo>
                    <a:pt x="8" y="117"/>
                  </a:lnTo>
                  <a:lnTo>
                    <a:pt x="8" y="108"/>
                  </a:lnTo>
                  <a:lnTo>
                    <a:pt x="16" y="108"/>
                  </a:lnTo>
                  <a:lnTo>
                    <a:pt x="16" y="94"/>
                  </a:lnTo>
                  <a:lnTo>
                    <a:pt x="16" y="84"/>
                  </a:lnTo>
                  <a:lnTo>
                    <a:pt x="25" y="70"/>
                  </a:lnTo>
                  <a:lnTo>
                    <a:pt x="25" y="56"/>
                  </a:lnTo>
                  <a:lnTo>
                    <a:pt x="33" y="56"/>
                  </a:lnTo>
                  <a:lnTo>
                    <a:pt x="33" y="47"/>
                  </a:lnTo>
                  <a:lnTo>
                    <a:pt x="42" y="32"/>
                  </a:lnTo>
                  <a:lnTo>
                    <a:pt x="42" y="23"/>
                  </a:lnTo>
                  <a:lnTo>
                    <a:pt x="50" y="23"/>
                  </a:lnTo>
                  <a:lnTo>
                    <a:pt x="59" y="23"/>
                  </a:lnTo>
                  <a:lnTo>
                    <a:pt x="59" y="9"/>
                  </a:lnTo>
                  <a:lnTo>
                    <a:pt x="67" y="9"/>
                  </a:lnTo>
                  <a:lnTo>
                    <a:pt x="76" y="9"/>
                  </a:lnTo>
                  <a:lnTo>
                    <a:pt x="84" y="0"/>
                  </a:lnTo>
                  <a:lnTo>
                    <a:pt x="93" y="0"/>
                  </a:lnTo>
                  <a:lnTo>
                    <a:pt x="101" y="0"/>
                  </a:lnTo>
                  <a:lnTo>
                    <a:pt x="110" y="0"/>
                  </a:lnTo>
                  <a:lnTo>
                    <a:pt x="118" y="0"/>
                  </a:lnTo>
                  <a:lnTo>
                    <a:pt x="127" y="9"/>
                  </a:lnTo>
                  <a:lnTo>
                    <a:pt x="135" y="9"/>
                  </a:lnTo>
                  <a:lnTo>
                    <a:pt x="143" y="9"/>
                  </a:lnTo>
                  <a:lnTo>
                    <a:pt x="143" y="23"/>
                  </a:lnTo>
                  <a:lnTo>
                    <a:pt x="152" y="23"/>
                  </a:lnTo>
                  <a:lnTo>
                    <a:pt x="160" y="23"/>
                  </a:lnTo>
                  <a:lnTo>
                    <a:pt x="160" y="32"/>
                  </a:lnTo>
                  <a:lnTo>
                    <a:pt x="165" y="32"/>
                  </a:lnTo>
                  <a:lnTo>
                    <a:pt x="165" y="47"/>
                  </a:lnTo>
                  <a:lnTo>
                    <a:pt x="173" y="47"/>
                  </a:lnTo>
                  <a:lnTo>
                    <a:pt x="173" y="56"/>
                  </a:lnTo>
                  <a:lnTo>
                    <a:pt x="173" y="70"/>
                  </a:lnTo>
                  <a:lnTo>
                    <a:pt x="182" y="70"/>
                  </a:lnTo>
                  <a:lnTo>
                    <a:pt x="182" y="84"/>
                  </a:lnTo>
                  <a:lnTo>
                    <a:pt x="182" y="94"/>
                  </a:lnTo>
                  <a:lnTo>
                    <a:pt x="190" y="108"/>
                  </a:lnTo>
                  <a:lnTo>
                    <a:pt x="190" y="117"/>
                  </a:lnTo>
                  <a:lnTo>
                    <a:pt x="190" y="131"/>
                  </a:lnTo>
                  <a:lnTo>
                    <a:pt x="190" y="141"/>
                  </a:lnTo>
                  <a:lnTo>
                    <a:pt x="190" y="155"/>
                  </a:lnTo>
                  <a:lnTo>
                    <a:pt x="199" y="164"/>
                  </a:lnTo>
                  <a:lnTo>
                    <a:pt x="199" y="178"/>
                  </a:lnTo>
                  <a:lnTo>
                    <a:pt x="199" y="188"/>
                  </a:lnTo>
                  <a:lnTo>
                    <a:pt x="199" y="202"/>
                  </a:lnTo>
                  <a:lnTo>
                    <a:pt x="199" y="211"/>
                  </a:lnTo>
                  <a:lnTo>
                    <a:pt x="199" y="225"/>
                  </a:lnTo>
                  <a:lnTo>
                    <a:pt x="199" y="235"/>
                  </a:lnTo>
                  <a:lnTo>
                    <a:pt x="199" y="249"/>
                  </a:lnTo>
                  <a:lnTo>
                    <a:pt x="199" y="263"/>
                  </a:lnTo>
                  <a:lnTo>
                    <a:pt x="199" y="272"/>
                  </a:lnTo>
                  <a:lnTo>
                    <a:pt x="190" y="286"/>
                  </a:lnTo>
                  <a:lnTo>
                    <a:pt x="190" y="296"/>
                  </a:lnTo>
                  <a:lnTo>
                    <a:pt x="190" y="310"/>
                  </a:lnTo>
                  <a:lnTo>
                    <a:pt x="190" y="319"/>
                  </a:lnTo>
                  <a:lnTo>
                    <a:pt x="190" y="333"/>
                  </a:lnTo>
                  <a:lnTo>
                    <a:pt x="182" y="343"/>
                  </a:lnTo>
                  <a:lnTo>
                    <a:pt x="182" y="357"/>
                  </a:lnTo>
                  <a:lnTo>
                    <a:pt x="182" y="366"/>
                  </a:lnTo>
                  <a:lnTo>
                    <a:pt x="173" y="366"/>
                  </a:lnTo>
                  <a:lnTo>
                    <a:pt x="173" y="380"/>
                  </a:lnTo>
                  <a:lnTo>
                    <a:pt x="173" y="390"/>
                  </a:lnTo>
                  <a:lnTo>
                    <a:pt x="165" y="390"/>
                  </a:lnTo>
                  <a:lnTo>
                    <a:pt x="165" y="404"/>
                  </a:lnTo>
                  <a:lnTo>
                    <a:pt x="160" y="404"/>
                  </a:lnTo>
                  <a:lnTo>
                    <a:pt x="160" y="413"/>
                  </a:lnTo>
                  <a:lnTo>
                    <a:pt x="152" y="413"/>
                  </a:lnTo>
                  <a:lnTo>
                    <a:pt x="143" y="427"/>
                  </a:lnTo>
                  <a:lnTo>
                    <a:pt x="135" y="427"/>
                  </a:lnTo>
                  <a:lnTo>
                    <a:pt x="127" y="427"/>
                  </a:lnTo>
                  <a:lnTo>
                    <a:pt x="127" y="442"/>
                  </a:lnTo>
                  <a:lnTo>
                    <a:pt x="118" y="442"/>
                  </a:lnTo>
                  <a:lnTo>
                    <a:pt x="110" y="442"/>
                  </a:lnTo>
                  <a:lnTo>
                    <a:pt x="101" y="442"/>
                  </a:lnTo>
                  <a:lnTo>
                    <a:pt x="93" y="442"/>
                  </a:lnTo>
                  <a:lnTo>
                    <a:pt x="84" y="442"/>
                  </a:lnTo>
                  <a:lnTo>
                    <a:pt x="76" y="442"/>
                  </a:lnTo>
                  <a:lnTo>
                    <a:pt x="76" y="427"/>
                  </a:lnTo>
                  <a:lnTo>
                    <a:pt x="67" y="427"/>
                  </a:lnTo>
                  <a:lnTo>
                    <a:pt x="59" y="427"/>
                  </a:lnTo>
                  <a:lnTo>
                    <a:pt x="50" y="413"/>
                  </a:lnTo>
                  <a:lnTo>
                    <a:pt x="42" y="413"/>
                  </a:lnTo>
                  <a:lnTo>
                    <a:pt x="42" y="404"/>
                  </a:lnTo>
                  <a:lnTo>
                    <a:pt x="33" y="404"/>
                  </a:lnTo>
                  <a:lnTo>
                    <a:pt x="33" y="390"/>
                  </a:lnTo>
                  <a:lnTo>
                    <a:pt x="25" y="380"/>
                  </a:lnTo>
                  <a:lnTo>
                    <a:pt x="25" y="366"/>
                  </a:lnTo>
                  <a:lnTo>
                    <a:pt x="16" y="366"/>
                  </a:lnTo>
                  <a:lnTo>
                    <a:pt x="16" y="357"/>
                  </a:lnTo>
                  <a:lnTo>
                    <a:pt x="16" y="343"/>
                  </a:lnTo>
                  <a:lnTo>
                    <a:pt x="16" y="333"/>
                  </a:lnTo>
                  <a:lnTo>
                    <a:pt x="8" y="333"/>
                  </a:lnTo>
                  <a:lnTo>
                    <a:pt x="8" y="319"/>
                  </a:lnTo>
                  <a:lnTo>
                    <a:pt x="8" y="310"/>
                  </a:lnTo>
                  <a:lnTo>
                    <a:pt x="8" y="296"/>
                  </a:lnTo>
                  <a:lnTo>
                    <a:pt x="8" y="286"/>
                  </a:lnTo>
                  <a:lnTo>
                    <a:pt x="8" y="272"/>
                  </a:lnTo>
                  <a:lnTo>
                    <a:pt x="8" y="263"/>
                  </a:lnTo>
                  <a:lnTo>
                    <a:pt x="0" y="263"/>
                  </a:lnTo>
                  <a:lnTo>
                    <a:pt x="0" y="249"/>
                  </a:lnTo>
                  <a:lnTo>
                    <a:pt x="0" y="235"/>
                  </a:lnTo>
                  <a:lnTo>
                    <a:pt x="0" y="225"/>
                  </a:lnTo>
                  <a:lnTo>
                    <a:pt x="0" y="225"/>
                  </a:lnTo>
                  <a:close/>
                  <a:moveTo>
                    <a:pt x="42" y="225"/>
                  </a:moveTo>
                  <a:lnTo>
                    <a:pt x="42" y="235"/>
                  </a:lnTo>
                  <a:lnTo>
                    <a:pt x="42" y="249"/>
                  </a:lnTo>
                  <a:lnTo>
                    <a:pt x="42" y="263"/>
                  </a:lnTo>
                  <a:lnTo>
                    <a:pt x="42" y="272"/>
                  </a:lnTo>
                  <a:lnTo>
                    <a:pt x="42" y="286"/>
                  </a:lnTo>
                  <a:lnTo>
                    <a:pt x="42" y="296"/>
                  </a:lnTo>
                  <a:lnTo>
                    <a:pt x="42" y="310"/>
                  </a:lnTo>
                  <a:lnTo>
                    <a:pt x="50" y="310"/>
                  </a:lnTo>
                  <a:lnTo>
                    <a:pt x="50" y="319"/>
                  </a:lnTo>
                  <a:lnTo>
                    <a:pt x="50" y="333"/>
                  </a:lnTo>
                  <a:lnTo>
                    <a:pt x="50" y="343"/>
                  </a:lnTo>
                  <a:lnTo>
                    <a:pt x="59" y="357"/>
                  </a:lnTo>
                  <a:lnTo>
                    <a:pt x="59" y="366"/>
                  </a:lnTo>
                  <a:lnTo>
                    <a:pt x="67" y="366"/>
                  </a:lnTo>
                  <a:lnTo>
                    <a:pt x="67" y="380"/>
                  </a:lnTo>
                  <a:lnTo>
                    <a:pt x="76" y="380"/>
                  </a:lnTo>
                  <a:lnTo>
                    <a:pt x="76" y="390"/>
                  </a:lnTo>
                  <a:lnTo>
                    <a:pt x="84" y="390"/>
                  </a:lnTo>
                  <a:lnTo>
                    <a:pt x="93" y="390"/>
                  </a:lnTo>
                  <a:lnTo>
                    <a:pt x="101" y="390"/>
                  </a:lnTo>
                  <a:lnTo>
                    <a:pt x="110" y="390"/>
                  </a:lnTo>
                  <a:lnTo>
                    <a:pt x="118" y="390"/>
                  </a:lnTo>
                  <a:lnTo>
                    <a:pt x="127" y="390"/>
                  </a:lnTo>
                  <a:lnTo>
                    <a:pt x="127" y="380"/>
                  </a:lnTo>
                  <a:lnTo>
                    <a:pt x="135" y="380"/>
                  </a:lnTo>
                  <a:lnTo>
                    <a:pt x="135" y="366"/>
                  </a:lnTo>
                  <a:lnTo>
                    <a:pt x="143" y="366"/>
                  </a:lnTo>
                  <a:lnTo>
                    <a:pt x="143" y="357"/>
                  </a:lnTo>
                  <a:lnTo>
                    <a:pt x="152" y="357"/>
                  </a:lnTo>
                  <a:lnTo>
                    <a:pt x="152" y="343"/>
                  </a:lnTo>
                  <a:lnTo>
                    <a:pt x="152" y="333"/>
                  </a:lnTo>
                  <a:lnTo>
                    <a:pt x="152" y="319"/>
                  </a:lnTo>
                  <a:lnTo>
                    <a:pt x="160" y="319"/>
                  </a:lnTo>
                  <a:lnTo>
                    <a:pt x="160" y="310"/>
                  </a:lnTo>
                  <a:lnTo>
                    <a:pt x="160" y="296"/>
                  </a:lnTo>
                  <a:lnTo>
                    <a:pt x="160" y="286"/>
                  </a:lnTo>
                  <a:lnTo>
                    <a:pt x="160" y="272"/>
                  </a:lnTo>
                  <a:lnTo>
                    <a:pt x="160" y="263"/>
                  </a:lnTo>
                  <a:lnTo>
                    <a:pt x="160" y="249"/>
                  </a:lnTo>
                  <a:lnTo>
                    <a:pt x="160" y="235"/>
                  </a:lnTo>
                  <a:lnTo>
                    <a:pt x="160" y="225"/>
                  </a:lnTo>
                  <a:lnTo>
                    <a:pt x="160" y="211"/>
                  </a:lnTo>
                  <a:lnTo>
                    <a:pt x="160" y="202"/>
                  </a:lnTo>
                  <a:lnTo>
                    <a:pt x="160" y="188"/>
                  </a:lnTo>
                  <a:lnTo>
                    <a:pt x="160" y="178"/>
                  </a:lnTo>
                  <a:lnTo>
                    <a:pt x="160" y="164"/>
                  </a:lnTo>
                  <a:lnTo>
                    <a:pt x="160" y="155"/>
                  </a:lnTo>
                  <a:lnTo>
                    <a:pt x="160" y="141"/>
                  </a:lnTo>
                  <a:lnTo>
                    <a:pt x="160" y="131"/>
                  </a:lnTo>
                  <a:lnTo>
                    <a:pt x="160" y="117"/>
                  </a:lnTo>
                  <a:lnTo>
                    <a:pt x="152" y="117"/>
                  </a:lnTo>
                  <a:lnTo>
                    <a:pt x="152" y="108"/>
                  </a:lnTo>
                  <a:lnTo>
                    <a:pt x="152" y="94"/>
                  </a:lnTo>
                  <a:lnTo>
                    <a:pt x="152" y="84"/>
                  </a:lnTo>
                  <a:lnTo>
                    <a:pt x="143" y="84"/>
                  </a:lnTo>
                  <a:lnTo>
                    <a:pt x="143" y="70"/>
                  </a:lnTo>
                  <a:lnTo>
                    <a:pt x="135" y="70"/>
                  </a:lnTo>
                  <a:lnTo>
                    <a:pt x="135" y="56"/>
                  </a:lnTo>
                  <a:lnTo>
                    <a:pt x="127" y="56"/>
                  </a:lnTo>
                  <a:lnTo>
                    <a:pt x="127" y="47"/>
                  </a:lnTo>
                  <a:lnTo>
                    <a:pt x="118" y="47"/>
                  </a:lnTo>
                  <a:lnTo>
                    <a:pt x="110" y="47"/>
                  </a:lnTo>
                  <a:lnTo>
                    <a:pt x="101" y="47"/>
                  </a:lnTo>
                  <a:lnTo>
                    <a:pt x="93" y="47"/>
                  </a:lnTo>
                  <a:lnTo>
                    <a:pt x="84" y="47"/>
                  </a:lnTo>
                  <a:lnTo>
                    <a:pt x="76" y="47"/>
                  </a:lnTo>
                  <a:lnTo>
                    <a:pt x="76" y="56"/>
                  </a:lnTo>
                  <a:lnTo>
                    <a:pt x="67" y="56"/>
                  </a:lnTo>
                  <a:lnTo>
                    <a:pt x="67" y="70"/>
                  </a:lnTo>
                  <a:lnTo>
                    <a:pt x="59" y="70"/>
                  </a:lnTo>
                  <a:lnTo>
                    <a:pt x="59" y="84"/>
                  </a:lnTo>
                  <a:lnTo>
                    <a:pt x="59" y="94"/>
                  </a:lnTo>
                  <a:lnTo>
                    <a:pt x="50" y="94"/>
                  </a:lnTo>
                  <a:lnTo>
                    <a:pt x="50" y="108"/>
                  </a:lnTo>
                  <a:lnTo>
                    <a:pt x="50" y="117"/>
                  </a:lnTo>
                  <a:lnTo>
                    <a:pt x="50" y="131"/>
                  </a:lnTo>
                  <a:lnTo>
                    <a:pt x="42" y="131"/>
                  </a:lnTo>
                  <a:lnTo>
                    <a:pt x="42" y="141"/>
                  </a:lnTo>
                  <a:lnTo>
                    <a:pt x="42" y="155"/>
                  </a:lnTo>
                  <a:lnTo>
                    <a:pt x="42" y="164"/>
                  </a:lnTo>
                  <a:lnTo>
                    <a:pt x="42" y="178"/>
                  </a:lnTo>
                  <a:lnTo>
                    <a:pt x="42" y="188"/>
                  </a:lnTo>
                  <a:lnTo>
                    <a:pt x="42" y="202"/>
                  </a:lnTo>
                  <a:lnTo>
                    <a:pt x="42" y="211"/>
                  </a:lnTo>
                  <a:lnTo>
                    <a:pt x="42" y="225"/>
                  </a:lnTo>
                  <a:lnTo>
                    <a:pt x="42" y="225"/>
                  </a:lnTo>
                  <a:close/>
                </a:path>
              </a:pathLst>
            </a:custGeom>
            <a:solidFill>
              <a:srgbClr val="000000"/>
            </a:solidFill>
            <a:ln w="9525">
              <a:noFill/>
              <a:round/>
              <a:headEnd/>
              <a:tailEnd/>
            </a:ln>
          </p:spPr>
          <p:txBody>
            <a:bodyPr wrap="none" anchor="ctr"/>
            <a:lstStyle/>
            <a:p>
              <a:endParaRPr lang="en-US"/>
            </a:p>
          </p:txBody>
        </p:sp>
        <p:sp>
          <p:nvSpPr>
            <p:cNvPr id="481" name="Freeform 491"/>
            <p:cNvSpPr>
              <a:spLocks noChangeArrowheads="1"/>
            </p:cNvSpPr>
            <p:nvPr/>
          </p:nvSpPr>
          <p:spPr bwMode="auto">
            <a:xfrm>
              <a:off x="3656013" y="3387725"/>
              <a:ext cx="68262" cy="109538"/>
            </a:xfrm>
            <a:custGeom>
              <a:avLst/>
              <a:gdLst/>
              <a:ahLst/>
              <a:cxnLst>
                <a:cxn ang="0">
                  <a:pos x="0" y="0"/>
                </a:cxn>
                <a:cxn ang="0">
                  <a:pos x="34" y="46"/>
                </a:cxn>
                <a:cxn ang="0">
                  <a:pos x="43" y="36"/>
                </a:cxn>
                <a:cxn ang="0">
                  <a:pos x="51" y="23"/>
                </a:cxn>
                <a:cxn ang="0">
                  <a:pos x="60" y="13"/>
                </a:cxn>
                <a:cxn ang="0">
                  <a:pos x="69" y="0"/>
                </a:cxn>
                <a:cxn ang="0">
                  <a:pos x="86" y="0"/>
                </a:cxn>
                <a:cxn ang="0">
                  <a:pos x="103" y="0"/>
                </a:cxn>
                <a:cxn ang="0">
                  <a:pos x="120" y="0"/>
                </a:cxn>
                <a:cxn ang="0">
                  <a:pos x="138" y="0"/>
                </a:cxn>
                <a:cxn ang="0">
                  <a:pos x="146" y="13"/>
                </a:cxn>
                <a:cxn ang="0">
                  <a:pos x="164" y="13"/>
                </a:cxn>
                <a:cxn ang="0">
                  <a:pos x="172" y="23"/>
                </a:cxn>
                <a:cxn ang="0">
                  <a:pos x="172" y="46"/>
                </a:cxn>
                <a:cxn ang="0">
                  <a:pos x="181" y="60"/>
                </a:cxn>
                <a:cxn ang="0">
                  <a:pos x="181" y="83"/>
                </a:cxn>
                <a:cxn ang="0">
                  <a:pos x="181" y="106"/>
                </a:cxn>
                <a:cxn ang="0">
                  <a:pos x="190" y="115"/>
                </a:cxn>
                <a:cxn ang="0">
                  <a:pos x="146" y="305"/>
                </a:cxn>
                <a:cxn ang="0">
                  <a:pos x="146" y="106"/>
                </a:cxn>
                <a:cxn ang="0">
                  <a:pos x="146" y="83"/>
                </a:cxn>
                <a:cxn ang="0">
                  <a:pos x="138" y="69"/>
                </a:cxn>
                <a:cxn ang="0">
                  <a:pos x="129" y="60"/>
                </a:cxn>
                <a:cxn ang="0">
                  <a:pos x="120" y="46"/>
                </a:cxn>
                <a:cxn ang="0">
                  <a:pos x="103" y="46"/>
                </a:cxn>
                <a:cxn ang="0">
                  <a:pos x="95" y="36"/>
                </a:cxn>
                <a:cxn ang="0">
                  <a:pos x="86" y="46"/>
                </a:cxn>
                <a:cxn ang="0">
                  <a:pos x="69" y="46"/>
                </a:cxn>
                <a:cxn ang="0">
                  <a:pos x="60" y="60"/>
                </a:cxn>
                <a:cxn ang="0">
                  <a:pos x="51" y="69"/>
                </a:cxn>
                <a:cxn ang="0">
                  <a:pos x="43" y="83"/>
                </a:cxn>
                <a:cxn ang="0">
                  <a:pos x="43" y="106"/>
                </a:cxn>
                <a:cxn ang="0">
                  <a:pos x="43" y="129"/>
                </a:cxn>
                <a:cxn ang="0">
                  <a:pos x="43" y="305"/>
                </a:cxn>
                <a:cxn ang="0">
                  <a:pos x="0" y="305"/>
                </a:cxn>
              </a:cxnLst>
              <a:rect l="0" t="0" r="r" b="b"/>
              <a:pathLst>
                <a:path w="191" h="306">
                  <a:moveTo>
                    <a:pt x="0" y="305"/>
                  </a:moveTo>
                  <a:lnTo>
                    <a:pt x="0" y="0"/>
                  </a:lnTo>
                  <a:lnTo>
                    <a:pt x="34" y="0"/>
                  </a:lnTo>
                  <a:lnTo>
                    <a:pt x="34" y="46"/>
                  </a:lnTo>
                  <a:lnTo>
                    <a:pt x="43" y="46"/>
                  </a:lnTo>
                  <a:lnTo>
                    <a:pt x="43" y="36"/>
                  </a:lnTo>
                  <a:lnTo>
                    <a:pt x="51" y="36"/>
                  </a:lnTo>
                  <a:lnTo>
                    <a:pt x="51" y="23"/>
                  </a:lnTo>
                  <a:lnTo>
                    <a:pt x="60" y="23"/>
                  </a:lnTo>
                  <a:lnTo>
                    <a:pt x="60" y="13"/>
                  </a:lnTo>
                  <a:lnTo>
                    <a:pt x="69" y="13"/>
                  </a:lnTo>
                  <a:lnTo>
                    <a:pt x="69" y="0"/>
                  </a:lnTo>
                  <a:lnTo>
                    <a:pt x="77" y="0"/>
                  </a:lnTo>
                  <a:lnTo>
                    <a:pt x="86" y="0"/>
                  </a:lnTo>
                  <a:lnTo>
                    <a:pt x="95" y="0"/>
                  </a:lnTo>
                  <a:lnTo>
                    <a:pt x="103" y="0"/>
                  </a:lnTo>
                  <a:lnTo>
                    <a:pt x="112" y="0"/>
                  </a:lnTo>
                  <a:lnTo>
                    <a:pt x="120" y="0"/>
                  </a:lnTo>
                  <a:lnTo>
                    <a:pt x="129" y="0"/>
                  </a:lnTo>
                  <a:lnTo>
                    <a:pt x="138" y="0"/>
                  </a:lnTo>
                  <a:lnTo>
                    <a:pt x="146" y="0"/>
                  </a:lnTo>
                  <a:lnTo>
                    <a:pt x="146" y="13"/>
                  </a:lnTo>
                  <a:lnTo>
                    <a:pt x="155" y="13"/>
                  </a:lnTo>
                  <a:lnTo>
                    <a:pt x="164" y="13"/>
                  </a:lnTo>
                  <a:lnTo>
                    <a:pt x="164" y="23"/>
                  </a:lnTo>
                  <a:lnTo>
                    <a:pt x="172" y="23"/>
                  </a:lnTo>
                  <a:lnTo>
                    <a:pt x="172" y="36"/>
                  </a:lnTo>
                  <a:lnTo>
                    <a:pt x="172" y="46"/>
                  </a:lnTo>
                  <a:lnTo>
                    <a:pt x="181" y="46"/>
                  </a:lnTo>
                  <a:lnTo>
                    <a:pt x="181" y="60"/>
                  </a:lnTo>
                  <a:lnTo>
                    <a:pt x="181" y="69"/>
                  </a:lnTo>
                  <a:lnTo>
                    <a:pt x="181" y="83"/>
                  </a:lnTo>
                  <a:lnTo>
                    <a:pt x="181" y="92"/>
                  </a:lnTo>
                  <a:lnTo>
                    <a:pt x="181" y="106"/>
                  </a:lnTo>
                  <a:lnTo>
                    <a:pt x="190" y="106"/>
                  </a:lnTo>
                  <a:lnTo>
                    <a:pt x="190" y="115"/>
                  </a:lnTo>
                  <a:lnTo>
                    <a:pt x="190" y="305"/>
                  </a:lnTo>
                  <a:lnTo>
                    <a:pt x="146" y="305"/>
                  </a:lnTo>
                  <a:lnTo>
                    <a:pt x="146" y="115"/>
                  </a:lnTo>
                  <a:lnTo>
                    <a:pt x="146" y="106"/>
                  </a:lnTo>
                  <a:lnTo>
                    <a:pt x="146" y="92"/>
                  </a:lnTo>
                  <a:lnTo>
                    <a:pt x="146" y="83"/>
                  </a:lnTo>
                  <a:lnTo>
                    <a:pt x="146" y="69"/>
                  </a:lnTo>
                  <a:lnTo>
                    <a:pt x="138" y="69"/>
                  </a:lnTo>
                  <a:lnTo>
                    <a:pt x="138" y="60"/>
                  </a:lnTo>
                  <a:lnTo>
                    <a:pt x="129" y="60"/>
                  </a:lnTo>
                  <a:lnTo>
                    <a:pt x="129" y="46"/>
                  </a:lnTo>
                  <a:lnTo>
                    <a:pt x="120" y="46"/>
                  </a:lnTo>
                  <a:lnTo>
                    <a:pt x="112" y="46"/>
                  </a:lnTo>
                  <a:lnTo>
                    <a:pt x="103" y="46"/>
                  </a:lnTo>
                  <a:lnTo>
                    <a:pt x="103" y="36"/>
                  </a:lnTo>
                  <a:lnTo>
                    <a:pt x="95" y="36"/>
                  </a:lnTo>
                  <a:lnTo>
                    <a:pt x="95" y="46"/>
                  </a:lnTo>
                  <a:lnTo>
                    <a:pt x="86" y="46"/>
                  </a:lnTo>
                  <a:lnTo>
                    <a:pt x="77" y="46"/>
                  </a:lnTo>
                  <a:lnTo>
                    <a:pt x="69" y="46"/>
                  </a:lnTo>
                  <a:lnTo>
                    <a:pt x="69" y="60"/>
                  </a:lnTo>
                  <a:lnTo>
                    <a:pt x="60" y="60"/>
                  </a:lnTo>
                  <a:lnTo>
                    <a:pt x="60" y="69"/>
                  </a:lnTo>
                  <a:lnTo>
                    <a:pt x="51" y="69"/>
                  </a:lnTo>
                  <a:lnTo>
                    <a:pt x="51" y="83"/>
                  </a:lnTo>
                  <a:lnTo>
                    <a:pt x="43" y="83"/>
                  </a:lnTo>
                  <a:lnTo>
                    <a:pt x="43" y="92"/>
                  </a:lnTo>
                  <a:lnTo>
                    <a:pt x="43" y="106"/>
                  </a:lnTo>
                  <a:lnTo>
                    <a:pt x="43" y="115"/>
                  </a:lnTo>
                  <a:lnTo>
                    <a:pt x="43" y="129"/>
                  </a:lnTo>
                  <a:lnTo>
                    <a:pt x="43" y="143"/>
                  </a:lnTo>
                  <a:lnTo>
                    <a:pt x="43" y="305"/>
                  </a:lnTo>
                  <a:lnTo>
                    <a:pt x="0" y="305"/>
                  </a:lnTo>
                  <a:lnTo>
                    <a:pt x="0" y="305"/>
                  </a:lnTo>
                </a:path>
              </a:pathLst>
            </a:custGeom>
            <a:solidFill>
              <a:srgbClr val="000000"/>
            </a:solidFill>
            <a:ln w="9525">
              <a:noFill/>
              <a:round/>
              <a:headEnd/>
              <a:tailEnd/>
            </a:ln>
          </p:spPr>
          <p:txBody>
            <a:bodyPr wrap="none" anchor="ctr"/>
            <a:lstStyle/>
            <a:p>
              <a:endParaRPr lang="en-US"/>
            </a:p>
          </p:txBody>
        </p:sp>
        <p:sp>
          <p:nvSpPr>
            <p:cNvPr id="482" name="Freeform 492"/>
            <p:cNvSpPr>
              <a:spLocks noChangeArrowheads="1"/>
            </p:cNvSpPr>
            <p:nvPr/>
          </p:nvSpPr>
          <p:spPr bwMode="auto">
            <a:xfrm>
              <a:off x="3738563" y="3387725"/>
              <a:ext cx="63500" cy="115888"/>
            </a:xfrm>
            <a:custGeom>
              <a:avLst/>
              <a:gdLst/>
              <a:ahLst/>
              <a:cxnLst>
                <a:cxn ang="0">
                  <a:pos x="34" y="224"/>
                </a:cxn>
                <a:cxn ang="0">
                  <a:pos x="43" y="248"/>
                </a:cxn>
                <a:cxn ang="0">
                  <a:pos x="60" y="271"/>
                </a:cxn>
                <a:cxn ang="0">
                  <a:pos x="86" y="271"/>
                </a:cxn>
                <a:cxn ang="0">
                  <a:pos x="112" y="271"/>
                </a:cxn>
                <a:cxn ang="0">
                  <a:pos x="125" y="262"/>
                </a:cxn>
                <a:cxn ang="0">
                  <a:pos x="142" y="224"/>
                </a:cxn>
                <a:cxn ang="0">
                  <a:pos x="133" y="201"/>
                </a:cxn>
                <a:cxn ang="0">
                  <a:pos x="120" y="191"/>
                </a:cxn>
                <a:cxn ang="0">
                  <a:pos x="103" y="177"/>
                </a:cxn>
                <a:cxn ang="0">
                  <a:pos x="77" y="177"/>
                </a:cxn>
                <a:cxn ang="0">
                  <a:pos x="60" y="168"/>
                </a:cxn>
                <a:cxn ang="0">
                  <a:pos x="43" y="154"/>
                </a:cxn>
                <a:cxn ang="0">
                  <a:pos x="25" y="145"/>
                </a:cxn>
                <a:cxn ang="0">
                  <a:pos x="8" y="131"/>
                </a:cxn>
                <a:cxn ang="0">
                  <a:pos x="0" y="107"/>
                </a:cxn>
                <a:cxn ang="0">
                  <a:pos x="0" y="70"/>
                </a:cxn>
                <a:cxn ang="0">
                  <a:pos x="8" y="46"/>
                </a:cxn>
                <a:cxn ang="0">
                  <a:pos x="17" y="23"/>
                </a:cxn>
                <a:cxn ang="0">
                  <a:pos x="34" y="14"/>
                </a:cxn>
                <a:cxn ang="0">
                  <a:pos x="51" y="0"/>
                </a:cxn>
                <a:cxn ang="0">
                  <a:pos x="77" y="0"/>
                </a:cxn>
                <a:cxn ang="0">
                  <a:pos x="103" y="0"/>
                </a:cxn>
                <a:cxn ang="0">
                  <a:pos x="125" y="0"/>
                </a:cxn>
                <a:cxn ang="0">
                  <a:pos x="142" y="14"/>
                </a:cxn>
                <a:cxn ang="0">
                  <a:pos x="151" y="37"/>
                </a:cxn>
                <a:cxn ang="0">
                  <a:pos x="159" y="60"/>
                </a:cxn>
                <a:cxn ang="0">
                  <a:pos x="168" y="84"/>
                </a:cxn>
                <a:cxn ang="0">
                  <a:pos x="133" y="70"/>
                </a:cxn>
                <a:cxn ang="0">
                  <a:pos x="120" y="60"/>
                </a:cxn>
                <a:cxn ang="0">
                  <a:pos x="103" y="46"/>
                </a:cxn>
                <a:cxn ang="0">
                  <a:pos x="86" y="37"/>
                </a:cxn>
                <a:cxn ang="0">
                  <a:pos x="69" y="46"/>
                </a:cxn>
                <a:cxn ang="0">
                  <a:pos x="43" y="60"/>
                </a:cxn>
                <a:cxn ang="0">
                  <a:pos x="34" y="84"/>
                </a:cxn>
                <a:cxn ang="0">
                  <a:pos x="43" y="107"/>
                </a:cxn>
                <a:cxn ang="0">
                  <a:pos x="60" y="117"/>
                </a:cxn>
                <a:cxn ang="0">
                  <a:pos x="86" y="117"/>
                </a:cxn>
                <a:cxn ang="0">
                  <a:pos x="103" y="131"/>
                </a:cxn>
                <a:cxn ang="0">
                  <a:pos x="120" y="145"/>
                </a:cxn>
                <a:cxn ang="0">
                  <a:pos x="142" y="145"/>
                </a:cxn>
                <a:cxn ang="0">
                  <a:pos x="159" y="154"/>
                </a:cxn>
                <a:cxn ang="0">
                  <a:pos x="168" y="177"/>
                </a:cxn>
                <a:cxn ang="0">
                  <a:pos x="177" y="201"/>
                </a:cxn>
                <a:cxn ang="0">
                  <a:pos x="177" y="238"/>
                </a:cxn>
                <a:cxn ang="0">
                  <a:pos x="168" y="262"/>
                </a:cxn>
                <a:cxn ang="0">
                  <a:pos x="159" y="285"/>
                </a:cxn>
                <a:cxn ang="0">
                  <a:pos x="142" y="294"/>
                </a:cxn>
                <a:cxn ang="0">
                  <a:pos x="125" y="308"/>
                </a:cxn>
                <a:cxn ang="0">
                  <a:pos x="103" y="323"/>
                </a:cxn>
                <a:cxn ang="0">
                  <a:pos x="77" y="323"/>
                </a:cxn>
                <a:cxn ang="0">
                  <a:pos x="60" y="308"/>
                </a:cxn>
                <a:cxn ang="0">
                  <a:pos x="34" y="308"/>
                </a:cxn>
                <a:cxn ang="0">
                  <a:pos x="25" y="285"/>
                </a:cxn>
                <a:cxn ang="0">
                  <a:pos x="8" y="271"/>
                </a:cxn>
                <a:cxn ang="0">
                  <a:pos x="0" y="238"/>
                </a:cxn>
                <a:cxn ang="0">
                  <a:pos x="0" y="215"/>
                </a:cxn>
              </a:cxnLst>
              <a:rect l="0" t="0" r="r" b="b"/>
              <a:pathLst>
                <a:path w="178" h="324">
                  <a:moveTo>
                    <a:pt x="0" y="215"/>
                  </a:moveTo>
                  <a:lnTo>
                    <a:pt x="34" y="215"/>
                  </a:lnTo>
                  <a:lnTo>
                    <a:pt x="34" y="224"/>
                  </a:lnTo>
                  <a:lnTo>
                    <a:pt x="34" y="238"/>
                  </a:lnTo>
                  <a:lnTo>
                    <a:pt x="43" y="238"/>
                  </a:lnTo>
                  <a:lnTo>
                    <a:pt x="43" y="248"/>
                  </a:lnTo>
                  <a:lnTo>
                    <a:pt x="51" y="262"/>
                  </a:lnTo>
                  <a:lnTo>
                    <a:pt x="60" y="262"/>
                  </a:lnTo>
                  <a:lnTo>
                    <a:pt x="60" y="271"/>
                  </a:lnTo>
                  <a:lnTo>
                    <a:pt x="69" y="271"/>
                  </a:lnTo>
                  <a:lnTo>
                    <a:pt x="77" y="271"/>
                  </a:lnTo>
                  <a:lnTo>
                    <a:pt x="86" y="271"/>
                  </a:lnTo>
                  <a:lnTo>
                    <a:pt x="94" y="271"/>
                  </a:lnTo>
                  <a:lnTo>
                    <a:pt x="103" y="271"/>
                  </a:lnTo>
                  <a:lnTo>
                    <a:pt x="112" y="271"/>
                  </a:lnTo>
                  <a:lnTo>
                    <a:pt x="120" y="271"/>
                  </a:lnTo>
                  <a:lnTo>
                    <a:pt x="120" y="262"/>
                  </a:lnTo>
                  <a:lnTo>
                    <a:pt x="125" y="262"/>
                  </a:lnTo>
                  <a:lnTo>
                    <a:pt x="133" y="248"/>
                  </a:lnTo>
                  <a:lnTo>
                    <a:pt x="133" y="238"/>
                  </a:lnTo>
                  <a:lnTo>
                    <a:pt x="142" y="224"/>
                  </a:lnTo>
                  <a:lnTo>
                    <a:pt x="133" y="224"/>
                  </a:lnTo>
                  <a:lnTo>
                    <a:pt x="133" y="215"/>
                  </a:lnTo>
                  <a:lnTo>
                    <a:pt x="133" y="201"/>
                  </a:lnTo>
                  <a:lnTo>
                    <a:pt x="125" y="201"/>
                  </a:lnTo>
                  <a:lnTo>
                    <a:pt x="125" y="191"/>
                  </a:lnTo>
                  <a:lnTo>
                    <a:pt x="120" y="191"/>
                  </a:lnTo>
                  <a:lnTo>
                    <a:pt x="112" y="191"/>
                  </a:lnTo>
                  <a:lnTo>
                    <a:pt x="103" y="191"/>
                  </a:lnTo>
                  <a:lnTo>
                    <a:pt x="103" y="177"/>
                  </a:lnTo>
                  <a:lnTo>
                    <a:pt x="94" y="177"/>
                  </a:lnTo>
                  <a:lnTo>
                    <a:pt x="86" y="177"/>
                  </a:lnTo>
                  <a:lnTo>
                    <a:pt x="77" y="177"/>
                  </a:lnTo>
                  <a:lnTo>
                    <a:pt x="69" y="177"/>
                  </a:lnTo>
                  <a:lnTo>
                    <a:pt x="69" y="168"/>
                  </a:lnTo>
                  <a:lnTo>
                    <a:pt x="60" y="168"/>
                  </a:lnTo>
                  <a:lnTo>
                    <a:pt x="51" y="168"/>
                  </a:lnTo>
                  <a:lnTo>
                    <a:pt x="43" y="168"/>
                  </a:lnTo>
                  <a:lnTo>
                    <a:pt x="43" y="154"/>
                  </a:lnTo>
                  <a:lnTo>
                    <a:pt x="34" y="154"/>
                  </a:lnTo>
                  <a:lnTo>
                    <a:pt x="25" y="154"/>
                  </a:lnTo>
                  <a:lnTo>
                    <a:pt x="25" y="145"/>
                  </a:lnTo>
                  <a:lnTo>
                    <a:pt x="17" y="145"/>
                  </a:lnTo>
                  <a:lnTo>
                    <a:pt x="17" y="131"/>
                  </a:lnTo>
                  <a:lnTo>
                    <a:pt x="8" y="131"/>
                  </a:lnTo>
                  <a:lnTo>
                    <a:pt x="8" y="117"/>
                  </a:lnTo>
                  <a:lnTo>
                    <a:pt x="8" y="107"/>
                  </a:lnTo>
                  <a:lnTo>
                    <a:pt x="0" y="107"/>
                  </a:lnTo>
                  <a:lnTo>
                    <a:pt x="0" y="93"/>
                  </a:lnTo>
                  <a:lnTo>
                    <a:pt x="0" y="84"/>
                  </a:lnTo>
                  <a:lnTo>
                    <a:pt x="0" y="70"/>
                  </a:lnTo>
                  <a:lnTo>
                    <a:pt x="0" y="60"/>
                  </a:lnTo>
                  <a:lnTo>
                    <a:pt x="8" y="60"/>
                  </a:lnTo>
                  <a:lnTo>
                    <a:pt x="8" y="46"/>
                  </a:lnTo>
                  <a:lnTo>
                    <a:pt x="8" y="37"/>
                  </a:lnTo>
                  <a:lnTo>
                    <a:pt x="17" y="37"/>
                  </a:lnTo>
                  <a:lnTo>
                    <a:pt x="17" y="23"/>
                  </a:lnTo>
                  <a:lnTo>
                    <a:pt x="25" y="23"/>
                  </a:lnTo>
                  <a:lnTo>
                    <a:pt x="25" y="14"/>
                  </a:lnTo>
                  <a:lnTo>
                    <a:pt x="34" y="14"/>
                  </a:lnTo>
                  <a:lnTo>
                    <a:pt x="43" y="14"/>
                  </a:lnTo>
                  <a:lnTo>
                    <a:pt x="43" y="0"/>
                  </a:lnTo>
                  <a:lnTo>
                    <a:pt x="51" y="0"/>
                  </a:lnTo>
                  <a:lnTo>
                    <a:pt x="60" y="0"/>
                  </a:lnTo>
                  <a:lnTo>
                    <a:pt x="69" y="0"/>
                  </a:lnTo>
                  <a:lnTo>
                    <a:pt x="77" y="0"/>
                  </a:lnTo>
                  <a:lnTo>
                    <a:pt x="86" y="0"/>
                  </a:lnTo>
                  <a:lnTo>
                    <a:pt x="94" y="0"/>
                  </a:lnTo>
                  <a:lnTo>
                    <a:pt x="103" y="0"/>
                  </a:lnTo>
                  <a:lnTo>
                    <a:pt x="112" y="0"/>
                  </a:lnTo>
                  <a:lnTo>
                    <a:pt x="120" y="0"/>
                  </a:lnTo>
                  <a:lnTo>
                    <a:pt x="125" y="0"/>
                  </a:lnTo>
                  <a:lnTo>
                    <a:pt x="125" y="14"/>
                  </a:lnTo>
                  <a:lnTo>
                    <a:pt x="133" y="14"/>
                  </a:lnTo>
                  <a:lnTo>
                    <a:pt x="142" y="14"/>
                  </a:lnTo>
                  <a:lnTo>
                    <a:pt x="142" y="23"/>
                  </a:lnTo>
                  <a:lnTo>
                    <a:pt x="151" y="23"/>
                  </a:lnTo>
                  <a:lnTo>
                    <a:pt x="151" y="37"/>
                  </a:lnTo>
                  <a:lnTo>
                    <a:pt x="159" y="37"/>
                  </a:lnTo>
                  <a:lnTo>
                    <a:pt x="159" y="46"/>
                  </a:lnTo>
                  <a:lnTo>
                    <a:pt x="159" y="60"/>
                  </a:lnTo>
                  <a:lnTo>
                    <a:pt x="168" y="60"/>
                  </a:lnTo>
                  <a:lnTo>
                    <a:pt x="168" y="70"/>
                  </a:lnTo>
                  <a:lnTo>
                    <a:pt x="168" y="84"/>
                  </a:lnTo>
                  <a:lnTo>
                    <a:pt x="133" y="93"/>
                  </a:lnTo>
                  <a:lnTo>
                    <a:pt x="133" y="84"/>
                  </a:lnTo>
                  <a:lnTo>
                    <a:pt x="133" y="70"/>
                  </a:lnTo>
                  <a:lnTo>
                    <a:pt x="125" y="70"/>
                  </a:lnTo>
                  <a:lnTo>
                    <a:pt x="125" y="60"/>
                  </a:lnTo>
                  <a:lnTo>
                    <a:pt x="120" y="60"/>
                  </a:lnTo>
                  <a:lnTo>
                    <a:pt x="120" y="46"/>
                  </a:lnTo>
                  <a:lnTo>
                    <a:pt x="112" y="46"/>
                  </a:lnTo>
                  <a:lnTo>
                    <a:pt x="103" y="46"/>
                  </a:lnTo>
                  <a:lnTo>
                    <a:pt x="103" y="37"/>
                  </a:lnTo>
                  <a:lnTo>
                    <a:pt x="94" y="37"/>
                  </a:lnTo>
                  <a:lnTo>
                    <a:pt x="86" y="37"/>
                  </a:lnTo>
                  <a:lnTo>
                    <a:pt x="77" y="37"/>
                  </a:lnTo>
                  <a:lnTo>
                    <a:pt x="69" y="37"/>
                  </a:lnTo>
                  <a:lnTo>
                    <a:pt x="69" y="46"/>
                  </a:lnTo>
                  <a:lnTo>
                    <a:pt x="60" y="46"/>
                  </a:lnTo>
                  <a:lnTo>
                    <a:pt x="51" y="46"/>
                  </a:lnTo>
                  <a:lnTo>
                    <a:pt x="43" y="60"/>
                  </a:lnTo>
                  <a:lnTo>
                    <a:pt x="43" y="70"/>
                  </a:lnTo>
                  <a:lnTo>
                    <a:pt x="34" y="70"/>
                  </a:lnTo>
                  <a:lnTo>
                    <a:pt x="34" y="84"/>
                  </a:lnTo>
                  <a:lnTo>
                    <a:pt x="43" y="84"/>
                  </a:lnTo>
                  <a:lnTo>
                    <a:pt x="43" y="93"/>
                  </a:lnTo>
                  <a:lnTo>
                    <a:pt x="43" y="107"/>
                  </a:lnTo>
                  <a:lnTo>
                    <a:pt x="51" y="107"/>
                  </a:lnTo>
                  <a:lnTo>
                    <a:pt x="60" y="107"/>
                  </a:lnTo>
                  <a:lnTo>
                    <a:pt x="60" y="117"/>
                  </a:lnTo>
                  <a:lnTo>
                    <a:pt x="69" y="117"/>
                  </a:lnTo>
                  <a:lnTo>
                    <a:pt x="77" y="117"/>
                  </a:lnTo>
                  <a:lnTo>
                    <a:pt x="86" y="117"/>
                  </a:lnTo>
                  <a:lnTo>
                    <a:pt x="94" y="117"/>
                  </a:lnTo>
                  <a:lnTo>
                    <a:pt x="94" y="131"/>
                  </a:lnTo>
                  <a:lnTo>
                    <a:pt x="103" y="131"/>
                  </a:lnTo>
                  <a:lnTo>
                    <a:pt x="112" y="131"/>
                  </a:lnTo>
                  <a:lnTo>
                    <a:pt x="120" y="131"/>
                  </a:lnTo>
                  <a:lnTo>
                    <a:pt x="120" y="145"/>
                  </a:lnTo>
                  <a:lnTo>
                    <a:pt x="125" y="145"/>
                  </a:lnTo>
                  <a:lnTo>
                    <a:pt x="133" y="145"/>
                  </a:lnTo>
                  <a:lnTo>
                    <a:pt x="142" y="145"/>
                  </a:lnTo>
                  <a:lnTo>
                    <a:pt x="142" y="154"/>
                  </a:lnTo>
                  <a:lnTo>
                    <a:pt x="151" y="154"/>
                  </a:lnTo>
                  <a:lnTo>
                    <a:pt x="159" y="154"/>
                  </a:lnTo>
                  <a:lnTo>
                    <a:pt x="159" y="168"/>
                  </a:lnTo>
                  <a:lnTo>
                    <a:pt x="168" y="168"/>
                  </a:lnTo>
                  <a:lnTo>
                    <a:pt x="168" y="177"/>
                  </a:lnTo>
                  <a:lnTo>
                    <a:pt x="168" y="191"/>
                  </a:lnTo>
                  <a:lnTo>
                    <a:pt x="177" y="191"/>
                  </a:lnTo>
                  <a:lnTo>
                    <a:pt x="177" y="201"/>
                  </a:lnTo>
                  <a:lnTo>
                    <a:pt x="177" y="215"/>
                  </a:lnTo>
                  <a:lnTo>
                    <a:pt x="177" y="224"/>
                  </a:lnTo>
                  <a:lnTo>
                    <a:pt x="177" y="238"/>
                  </a:lnTo>
                  <a:lnTo>
                    <a:pt x="177" y="248"/>
                  </a:lnTo>
                  <a:lnTo>
                    <a:pt x="168" y="248"/>
                  </a:lnTo>
                  <a:lnTo>
                    <a:pt x="168" y="262"/>
                  </a:lnTo>
                  <a:lnTo>
                    <a:pt x="168" y="271"/>
                  </a:lnTo>
                  <a:lnTo>
                    <a:pt x="159" y="271"/>
                  </a:lnTo>
                  <a:lnTo>
                    <a:pt x="159" y="285"/>
                  </a:lnTo>
                  <a:lnTo>
                    <a:pt x="151" y="285"/>
                  </a:lnTo>
                  <a:lnTo>
                    <a:pt x="151" y="294"/>
                  </a:lnTo>
                  <a:lnTo>
                    <a:pt x="142" y="294"/>
                  </a:lnTo>
                  <a:lnTo>
                    <a:pt x="142" y="308"/>
                  </a:lnTo>
                  <a:lnTo>
                    <a:pt x="133" y="308"/>
                  </a:lnTo>
                  <a:lnTo>
                    <a:pt x="125" y="308"/>
                  </a:lnTo>
                  <a:lnTo>
                    <a:pt x="120" y="308"/>
                  </a:lnTo>
                  <a:lnTo>
                    <a:pt x="112" y="323"/>
                  </a:lnTo>
                  <a:lnTo>
                    <a:pt x="103" y="323"/>
                  </a:lnTo>
                  <a:lnTo>
                    <a:pt x="94" y="323"/>
                  </a:lnTo>
                  <a:lnTo>
                    <a:pt x="86" y="323"/>
                  </a:lnTo>
                  <a:lnTo>
                    <a:pt x="77" y="323"/>
                  </a:lnTo>
                  <a:lnTo>
                    <a:pt x="69" y="323"/>
                  </a:lnTo>
                  <a:lnTo>
                    <a:pt x="60" y="323"/>
                  </a:lnTo>
                  <a:lnTo>
                    <a:pt x="60" y="308"/>
                  </a:lnTo>
                  <a:lnTo>
                    <a:pt x="51" y="308"/>
                  </a:lnTo>
                  <a:lnTo>
                    <a:pt x="43" y="308"/>
                  </a:lnTo>
                  <a:lnTo>
                    <a:pt x="34" y="308"/>
                  </a:lnTo>
                  <a:lnTo>
                    <a:pt x="34" y="294"/>
                  </a:lnTo>
                  <a:lnTo>
                    <a:pt x="25" y="294"/>
                  </a:lnTo>
                  <a:lnTo>
                    <a:pt x="25" y="285"/>
                  </a:lnTo>
                  <a:lnTo>
                    <a:pt x="17" y="285"/>
                  </a:lnTo>
                  <a:lnTo>
                    <a:pt x="17" y="271"/>
                  </a:lnTo>
                  <a:lnTo>
                    <a:pt x="8" y="271"/>
                  </a:lnTo>
                  <a:lnTo>
                    <a:pt x="8" y="262"/>
                  </a:lnTo>
                  <a:lnTo>
                    <a:pt x="0" y="248"/>
                  </a:lnTo>
                  <a:lnTo>
                    <a:pt x="0" y="238"/>
                  </a:lnTo>
                  <a:lnTo>
                    <a:pt x="0" y="224"/>
                  </a:lnTo>
                  <a:lnTo>
                    <a:pt x="0" y="215"/>
                  </a:lnTo>
                  <a:lnTo>
                    <a:pt x="0" y="215"/>
                  </a:lnTo>
                </a:path>
              </a:pathLst>
            </a:custGeom>
            <a:solidFill>
              <a:srgbClr val="000000"/>
            </a:solidFill>
            <a:ln w="9525">
              <a:noFill/>
              <a:round/>
              <a:headEnd/>
              <a:tailEnd/>
            </a:ln>
          </p:spPr>
          <p:txBody>
            <a:bodyPr wrap="none" anchor="ctr"/>
            <a:lstStyle/>
            <a:p>
              <a:endParaRPr lang="en-US"/>
            </a:p>
          </p:txBody>
        </p:sp>
        <p:grpSp>
          <p:nvGrpSpPr>
            <p:cNvPr id="483" name="Group 493"/>
            <p:cNvGrpSpPr>
              <a:grpSpLocks/>
            </p:cNvGrpSpPr>
            <p:nvPr/>
          </p:nvGrpSpPr>
          <p:grpSpPr bwMode="auto">
            <a:xfrm>
              <a:off x="2057400" y="5106988"/>
              <a:ext cx="4841875" cy="1130300"/>
              <a:chOff x="1296" y="2889"/>
              <a:chExt cx="3050" cy="712"/>
            </a:xfrm>
          </p:grpSpPr>
          <p:grpSp>
            <p:nvGrpSpPr>
              <p:cNvPr id="484" name="Group 494"/>
              <p:cNvGrpSpPr>
                <a:grpSpLocks/>
              </p:cNvGrpSpPr>
              <p:nvPr/>
            </p:nvGrpSpPr>
            <p:grpSpPr bwMode="auto">
              <a:xfrm>
                <a:off x="1296" y="2889"/>
                <a:ext cx="863" cy="413"/>
                <a:chOff x="1296" y="2889"/>
                <a:chExt cx="863" cy="413"/>
              </a:xfrm>
            </p:grpSpPr>
            <p:sp>
              <p:nvSpPr>
                <p:cNvPr id="495" name="AutoShape 495"/>
                <p:cNvSpPr>
                  <a:spLocks noChangeArrowheads="1"/>
                </p:cNvSpPr>
                <p:nvPr/>
              </p:nvSpPr>
              <p:spPr bwMode="auto">
                <a:xfrm>
                  <a:off x="1296" y="2889"/>
                  <a:ext cx="863" cy="413"/>
                </a:xfrm>
                <a:prstGeom prst="roundRect">
                  <a:avLst>
                    <a:gd name="adj" fmla="val 241"/>
                  </a:avLst>
                </a:prstGeom>
                <a:solidFill>
                  <a:srgbClr val="FFFF00"/>
                </a:solidFill>
                <a:ln w="12600">
                  <a:solidFill>
                    <a:srgbClr val="000000"/>
                  </a:solidFill>
                  <a:round/>
                  <a:headEnd/>
                  <a:tailEnd/>
                </a:ln>
                <a:effectLst>
                  <a:outerShdw dist="107933" dir="2700000" algn="ctr" rotWithShape="0">
                    <a:srgbClr val="B2B2B2"/>
                  </a:outerShdw>
                </a:effectLst>
              </p:spPr>
              <p:txBody>
                <a:bodyPr wrap="none" anchor="ctr"/>
                <a:lstStyle/>
                <a:p>
                  <a:endParaRPr lang="en-US"/>
                </a:p>
              </p:txBody>
            </p:sp>
            <p:sp>
              <p:nvSpPr>
                <p:cNvPr id="496" name="Text Box 496"/>
                <p:cNvSpPr txBox="1">
                  <a:spLocks noChangeArrowheads="1"/>
                </p:cNvSpPr>
                <p:nvPr/>
              </p:nvSpPr>
              <p:spPr bwMode="auto">
                <a:xfrm>
                  <a:off x="1296" y="2889"/>
                  <a:ext cx="863" cy="380"/>
                </a:xfrm>
                <a:prstGeom prst="rect">
                  <a:avLst/>
                </a:prstGeom>
                <a:noFill/>
                <a:ln w="9525">
                  <a:noFill/>
                  <a:miter lim="800000"/>
                  <a:headEnd/>
                  <a:tailEnd/>
                </a:ln>
              </p:spPr>
              <p:txBody>
                <a:bodyPr lIns="90000" tIns="46800" rIns="90000" bIns="46800">
                  <a:spAutoFit/>
                </a:bodyPr>
                <a:lstStyle/>
                <a:p>
                  <a:pPr eaLnBrk="0" hangingPunct="0">
                    <a:lnSpc>
                      <a:spcPct val="93000"/>
                    </a:lnSpc>
                    <a:spcBef>
                      <a:spcPts val="1125"/>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t>Processor P1</a:t>
                  </a:r>
                </a:p>
              </p:txBody>
            </p:sp>
          </p:grpSp>
          <p:grpSp>
            <p:nvGrpSpPr>
              <p:cNvPr id="485" name="Group 497"/>
              <p:cNvGrpSpPr>
                <a:grpSpLocks/>
              </p:cNvGrpSpPr>
              <p:nvPr/>
            </p:nvGrpSpPr>
            <p:grpSpPr bwMode="auto">
              <a:xfrm>
                <a:off x="2352" y="2889"/>
                <a:ext cx="864" cy="413"/>
                <a:chOff x="2352" y="2889"/>
                <a:chExt cx="864" cy="413"/>
              </a:xfrm>
            </p:grpSpPr>
            <p:sp>
              <p:nvSpPr>
                <p:cNvPr id="493" name="AutoShape 498"/>
                <p:cNvSpPr>
                  <a:spLocks noChangeArrowheads="1"/>
                </p:cNvSpPr>
                <p:nvPr/>
              </p:nvSpPr>
              <p:spPr bwMode="auto">
                <a:xfrm>
                  <a:off x="2352" y="2889"/>
                  <a:ext cx="864" cy="413"/>
                </a:xfrm>
                <a:prstGeom prst="roundRect">
                  <a:avLst>
                    <a:gd name="adj" fmla="val 241"/>
                  </a:avLst>
                </a:prstGeom>
                <a:solidFill>
                  <a:srgbClr val="FFFF00"/>
                </a:solidFill>
                <a:ln w="12600">
                  <a:solidFill>
                    <a:srgbClr val="000000"/>
                  </a:solidFill>
                  <a:round/>
                  <a:headEnd/>
                  <a:tailEnd/>
                </a:ln>
                <a:effectLst>
                  <a:outerShdw dist="107933" dir="2700000" algn="ctr" rotWithShape="0">
                    <a:srgbClr val="B2B2B2"/>
                  </a:outerShdw>
                </a:effectLst>
              </p:spPr>
              <p:txBody>
                <a:bodyPr wrap="none" anchor="ctr"/>
                <a:lstStyle/>
                <a:p>
                  <a:endParaRPr lang="en-US"/>
                </a:p>
              </p:txBody>
            </p:sp>
            <p:sp>
              <p:nvSpPr>
                <p:cNvPr id="494" name="Text Box 499"/>
                <p:cNvSpPr txBox="1">
                  <a:spLocks noChangeArrowheads="1"/>
                </p:cNvSpPr>
                <p:nvPr/>
              </p:nvSpPr>
              <p:spPr bwMode="auto">
                <a:xfrm>
                  <a:off x="2352" y="2889"/>
                  <a:ext cx="864" cy="380"/>
                </a:xfrm>
                <a:prstGeom prst="rect">
                  <a:avLst/>
                </a:prstGeom>
                <a:noFill/>
                <a:ln w="9525">
                  <a:noFill/>
                  <a:miter lim="800000"/>
                  <a:headEnd/>
                  <a:tailEnd/>
                </a:ln>
              </p:spPr>
              <p:txBody>
                <a:bodyPr lIns="90000" tIns="46800" rIns="90000" bIns="46800">
                  <a:spAutoFit/>
                </a:bodyPr>
                <a:lstStyle/>
                <a:p>
                  <a:pPr eaLnBrk="0" hangingPunct="0">
                    <a:lnSpc>
                      <a:spcPct val="93000"/>
                    </a:lnSpc>
                    <a:spcBef>
                      <a:spcPts val="1125"/>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t>Processor P2</a:t>
                  </a:r>
                </a:p>
              </p:txBody>
            </p:sp>
          </p:grpSp>
          <p:grpSp>
            <p:nvGrpSpPr>
              <p:cNvPr id="486" name="Group 500"/>
              <p:cNvGrpSpPr>
                <a:grpSpLocks/>
              </p:cNvGrpSpPr>
              <p:nvPr/>
            </p:nvGrpSpPr>
            <p:grpSpPr bwMode="auto">
              <a:xfrm>
                <a:off x="3410" y="3071"/>
                <a:ext cx="936" cy="276"/>
                <a:chOff x="3410" y="3071"/>
                <a:chExt cx="936" cy="276"/>
              </a:xfrm>
            </p:grpSpPr>
            <p:sp>
              <p:nvSpPr>
                <p:cNvPr id="491" name="AutoShape 501"/>
                <p:cNvSpPr>
                  <a:spLocks noChangeArrowheads="1"/>
                </p:cNvSpPr>
                <p:nvPr/>
              </p:nvSpPr>
              <p:spPr bwMode="auto">
                <a:xfrm>
                  <a:off x="3410" y="3092"/>
                  <a:ext cx="766" cy="239"/>
                </a:xfrm>
                <a:prstGeom prst="roundRect">
                  <a:avLst>
                    <a:gd name="adj" fmla="val 417"/>
                  </a:avLst>
                </a:prstGeom>
                <a:solidFill>
                  <a:srgbClr val="FFFF00"/>
                </a:solidFill>
                <a:ln w="12600">
                  <a:solidFill>
                    <a:srgbClr val="000000"/>
                  </a:solidFill>
                  <a:round/>
                  <a:headEnd/>
                  <a:tailEnd/>
                </a:ln>
                <a:effectLst>
                  <a:outerShdw dist="107933" dir="2700000" algn="ctr" rotWithShape="0">
                    <a:srgbClr val="B2B2B2"/>
                  </a:outerShdw>
                </a:effectLst>
              </p:spPr>
              <p:txBody>
                <a:bodyPr wrap="none" anchor="ctr"/>
                <a:lstStyle/>
                <a:p>
                  <a:endParaRPr lang="en-US"/>
                </a:p>
              </p:txBody>
            </p:sp>
            <p:sp>
              <p:nvSpPr>
                <p:cNvPr id="492" name="Text Box 502"/>
                <p:cNvSpPr txBox="1">
                  <a:spLocks noChangeArrowheads="1"/>
                </p:cNvSpPr>
                <p:nvPr/>
              </p:nvSpPr>
              <p:spPr bwMode="auto">
                <a:xfrm>
                  <a:off x="3410" y="3071"/>
                  <a:ext cx="936" cy="276"/>
                </a:xfrm>
                <a:prstGeom prst="rect">
                  <a:avLst/>
                </a:prstGeom>
                <a:noFill/>
                <a:ln w="9525">
                  <a:noFill/>
                  <a:miter lim="800000"/>
                  <a:headEnd/>
                  <a:tailEnd/>
                </a:ln>
              </p:spPr>
              <p:txBody>
                <a:bodyPr wrap="square" lIns="90000" tIns="46800" rIns="90000" bIns="46800">
                  <a:spAutoFit/>
                </a:bodyPr>
                <a:lstStyle/>
                <a:p>
                  <a:pPr eaLnBrk="0" hangingPunct="0">
                    <a:lnSpc>
                      <a:spcPct val="93000"/>
                    </a:lnSpc>
                    <a:spcBef>
                      <a:spcPts val="1125"/>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t>Hardware</a:t>
                  </a:r>
                </a:p>
              </p:txBody>
            </p:sp>
          </p:grpSp>
          <p:sp>
            <p:nvSpPr>
              <p:cNvPr id="487" name="Line 503"/>
              <p:cNvSpPr>
                <a:spLocks noChangeShapeType="1"/>
              </p:cNvSpPr>
              <p:nvPr/>
            </p:nvSpPr>
            <p:spPr bwMode="auto">
              <a:xfrm>
                <a:off x="1392" y="3600"/>
                <a:ext cx="2832" cy="1"/>
              </a:xfrm>
              <a:prstGeom prst="line">
                <a:avLst/>
              </a:prstGeom>
              <a:noFill/>
              <a:ln w="19080">
                <a:solidFill>
                  <a:srgbClr val="000000"/>
                </a:solidFill>
                <a:round/>
                <a:headEnd type="triangle" w="med" len="med"/>
                <a:tailEnd type="triangle" w="med" len="med"/>
              </a:ln>
            </p:spPr>
            <p:txBody>
              <a:bodyPr/>
              <a:lstStyle/>
              <a:p>
                <a:endParaRPr lang="en-US"/>
              </a:p>
            </p:txBody>
          </p:sp>
          <p:sp>
            <p:nvSpPr>
              <p:cNvPr id="488" name="Line 504"/>
              <p:cNvSpPr>
                <a:spLocks noChangeShapeType="1"/>
              </p:cNvSpPr>
              <p:nvPr/>
            </p:nvSpPr>
            <p:spPr bwMode="auto">
              <a:xfrm>
                <a:off x="1776" y="3346"/>
                <a:ext cx="1" cy="254"/>
              </a:xfrm>
              <a:prstGeom prst="line">
                <a:avLst/>
              </a:prstGeom>
              <a:noFill/>
              <a:ln w="19080">
                <a:solidFill>
                  <a:srgbClr val="000000"/>
                </a:solidFill>
                <a:round/>
                <a:headEnd type="triangle" w="med" len="med"/>
                <a:tailEnd type="triangle" w="med" len="med"/>
              </a:ln>
            </p:spPr>
            <p:txBody>
              <a:bodyPr/>
              <a:lstStyle/>
              <a:p>
                <a:endParaRPr lang="en-US"/>
              </a:p>
            </p:txBody>
          </p:sp>
          <p:sp>
            <p:nvSpPr>
              <p:cNvPr id="489" name="Line 505"/>
              <p:cNvSpPr>
                <a:spLocks noChangeShapeType="1"/>
              </p:cNvSpPr>
              <p:nvPr/>
            </p:nvSpPr>
            <p:spPr bwMode="auto">
              <a:xfrm>
                <a:off x="2784" y="3346"/>
                <a:ext cx="1" cy="254"/>
              </a:xfrm>
              <a:prstGeom prst="line">
                <a:avLst/>
              </a:prstGeom>
              <a:noFill/>
              <a:ln w="19080">
                <a:solidFill>
                  <a:srgbClr val="000000"/>
                </a:solidFill>
                <a:round/>
                <a:headEnd type="triangle" w="med" len="med"/>
                <a:tailEnd type="triangle" w="med" len="med"/>
              </a:ln>
            </p:spPr>
            <p:txBody>
              <a:bodyPr/>
              <a:lstStyle/>
              <a:p>
                <a:endParaRPr lang="en-US"/>
              </a:p>
            </p:txBody>
          </p:sp>
          <p:sp>
            <p:nvSpPr>
              <p:cNvPr id="490" name="Line 506"/>
              <p:cNvSpPr>
                <a:spLocks noChangeShapeType="1"/>
              </p:cNvSpPr>
              <p:nvPr/>
            </p:nvSpPr>
            <p:spPr bwMode="auto">
              <a:xfrm>
                <a:off x="3792" y="3346"/>
                <a:ext cx="1" cy="254"/>
              </a:xfrm>
              <a:prstGeom prst="line">
                <a:avLst/>
              </a:prstGeom>
              <a:noFill/>
              <a:ln w="19080">
                <a:solidFill>
                  <a:srgbClr val="000000"/>
                </a:solidFill>
                <a:round/>
                <a:headEnd type="triangle" w="med" len="med"/>
                <a:tailEnd type="triangle" w="med" len="med"/>
              </a:ln>
            </p:spPr>
            <p:txBody>
              <a:bodyPr/>
              <a:lstStyle/>
              <a:p>
                <a:endParaRPr lang="en-US"/>
              </a:p>
            </p:txBody>
          </p:sp>
        </p:grpSp>
        <p:sp>
          <p:nvSpPr>
            <p:cNvPr id="497" name="Freeform 507"/>
            <p:cNvSpPr>
              <a:spLocks/>
            </p:cNvSpPr>
            <p:nvPr/>
          </p:nvSpPr>
          <p:spPr bwMode="auto">
            <a:xfrm>
              <a:off x="5802313" y="3654425"/>
              <a:ext cx="514350" cy="1855788"/>
            </a:xfrm>
            <a:custGeom>
              <a:avLst/>
              <a:gdLst/>
              <a:ahLst/>
              <a:cxnLst>
                <a:cxn ang="0">
                  <a:pos x="0" y="0"/>
                </a:cxn>
                <a:cxn ang="0">
                  <a:pos x="1224" y="3586"/>
                </a:cxn>
                <a:cxn ang="0">
                  <a:pos x="1224" y="5156"/>
                </a:cxn>
              </a:cxnLst>
              <a:rect l="0" t="0" r="r" b="b"/>
              <a:pathLst>
                <a:path w="1430" h="5157">
                  <a:moveTo>
                    <a:pt x="0" y="0"/>
                  </a:moveTo>
                  <a:cubicBezTo>
                    <a:pt x="510" y="1363"/>
                    <a:pt x="1020" y="2727"/>
                    <a:pt x="1224" y="3586"/>
                  </a:cubicBezTo>
                  <a:cubicBezTo>
                    <a:pt x="1429" y="4446"/>
                    <a:pt x="1326" y="4801"/>
                    <a:pt x="1224" y="5156"/>
                  </a:cubicBezTo>
                </a:path>
              </a:pathLst>
            </a:custGeom>
            <a:noFill/>
            <a:ln w="19080">
              <a:solidFill>
                <a:srgbClr val="EE0000"/>
              </a:solidFill>
              <a:round/>
              <a:headEnd/>
              <a:tailEnd type="triangle" w="med" len="med"/>
            </a:ln>
          </p:spPr>
          <p:txBody>
            <a:bodyPr/>
            <a:lstStyle/>
            <a:p>
              <a:endParaRPr lang="en-US"/>
            </a:p>
          </p:txBody>
        </p:sp>
        <p:sp>
          <p:nvSpPr>
            <p:cNvPr id="498" name="Freeform 508"/>
            <p:cNvSpPr>
              <a:spLocks/>
            </p:cNvSpPr>
            <p:nvPr/>
          </p:nvSpPr>
          <p:spPr bwMode="auto">
            <a:xfrm>
              <a:off x="2644775" y="4298950"/>
              <a:ext cx="660400" cy="887413"/>
            </a:xfrm>
            <a:custGeom>
              <a:avLst/>
              <a:gdLst/>
              <a:ahLst/>
              <a:cxnLst>
                <a:cxn ang="0">
                  <a:pos x="1835" y="0"/>
                </a:cxn>
                <a:cxn ang="0">
                  <a:pos x="611" y="1345"/>
                </a:cxn>
                <a:cxn ang="0">
                  <a:pos x="0" y="2466"/>
                </a:cxn>
              </a:cxnLst>
              <a:rect l="0" t="0" r="r" b="b"/>
              <a:pathLst>
                <a:path w="1836" h="2467">
                  <a:moveTo>
                    <a:pt x="1835" y="0"/>
                  </a:moveTo>
                  <a:cubicBezTo>
                    <a:pt x="1376" y="467"/>
                    <a:pt x="917" y="934"/>
                    <a:pt x="611" y="1345"/>
                  </a:cubicBezTo>
                  <a:cubicBezTo>
                    <a:pt x="305" y="1756"/>
                    <a:pt x="152" y="2111"/>
                    <a:pt x="0" y="2466"/>
                  </a:cubicBezTo>
                </a:path>
              </a:pathLst>
            </a:custGeom>
            <a:noFill/>
            <a:ln w="19080">
              <a:solidFill>
                <a:srgbClr val="EE0000"/>
              </a:solidFill>
              <a:round/>
              <a:headEnd/>
              <a:tailEnd type="triangle" w="med" len="med"/>
            </a:ln>
          </p:spPr>
          <p:txBody>
            <a:bodyPr/>
            <a:lstStyle/>
            <a:p>
              <a:endParaRPr lang="en-US"/>
            </a:p>
          </p:txBody>
        </p:sp>
        <p:sp>
          <p:nvSpPr>
            <p:cNvPr id="499" name="Freeform 509"/>
            <p:cNvSpPr>
              <a:spLocks/>
            </p:cNvSpPr>
            <p:nvPr/>
          </p:nvSpPr>
          <p:spPr bwMode="auto">
            <a:xfrm>
              <a:off x="3598863" y="3008313"/>
              <a:ext cx="392112" cy="2178050"/>
            </a:xfrm>
            <a:custGeom>
              <a:avLst/>
              <a:gdLst/>
              <a:ahLst/>
              <a:cxnLst>
                <a:cxn ang="0">
                  <a:pos x="0" y="0"/>
                </a:cxn>
                <a:cxn ang="0">
                  <a:pos x="613" y="2017"/>
                </a:cxn>
                <a:cxn ang="0">
                  <a:pos x="1021" y="5154"/>
                </a:cxn>
                <a:cxn ang="0">
                  <a:pos x="1021" y="6051"/>
                </a:cxn>
              </a:cxnLst>
              <a:rect l="0" t="0" r="r" b="b"/>
              <a:pathLst>
                <a:path w="1091" h="6052">
                  <a:moveTo>
                    <a:pt x="0" y="0"/>
                  </a:moveTo>
                  <a:cubicBezTo>
                    <a:pt x="221" y="578"/>
                    <a:pt x="442" y="1157"/>
                    <a:pt x="613" y="2017"/>
                  </a:cubicBezTo>
                  <a:cubicBezTo>
                    <a:pt x="783" y="2876"/>
                    <a:pt x="953" y="4482"/>
                    <a:pt x="1021" y="5154"/>
                  </a:cubicBezTo>
                  <a:cubicBezTo>
                    <a:pt x="1090" y="5826"/>
                    <a:pt x="1055" y="5938"/>
                    <a:pt x="1021" y="6051"/>
                  </a:cubicBezTo>
                </a:path>
              </a:pathLst>
            </a:custGeom>
            <a:noFill/>
            <a:ln w="19080">
              <a:solidFill>
                <a:srgbClr val="EE0000"/>
              </a:solidFill>
              <a:round/>
              <a:headEnd/>
              <a:tailEnd type="triangle" w="med" len="med"/>
            </a:ln>
          </p:spPr>
          <p:txBody>
            <a:bodyPr/>
            <a:lstStyle/>
            <a:p>
              <a:endParaRPr lang="en-US"/>
            </a:p>
          </p:txBody>
        </p:sp>
        <p:sp>
          <p:nvSpPr>
            <p:cNvPr id="500" name="Freeform 510"/>
            <p:cNvSpPr>
              <a:spLocks/>
            </p:cNvSpPr>
            <p:nvPr/>
          </p:nvSpPr>
          <p:spPr bwMode="auto">
            <a:xfrm>
              <a:off x="3305175" y="4298950"/>
              <a:ext cx="1101725" cy="887413"/>
            </a:xfrm>
            <a:custGeom>
              <a:avLst/>
              <a:gdLst/>
              <a:ahLst/>
              <a:cxnLst>
                <a:cxn ang="0">
                  <a:pos x="3061" y="0"/>
                </a:cxn>
                <a:cxn ang="0">
                  <a:pos x="0" y="2466"/>
                </a:cxn>
              </a:cxnLst>
              <a:rect l="0" t="0" r="r" b="b"/>
              <a:pathLst>
                <a:path w="3062" h="2467">
                  <a:moveTo>
                    <a:pt x="3061" y="0"/>
                  </a:moveTo>
                  <a:cubicBezTo>
                    <a:pt x="3061" y="0"/>
                    <a:pt x="1530" y="1233"/>
                    <a:pt x="0" y="2466"/>
                  </a:cubicBezTo>
                </a:path>
              </a:pathLst>
            </a:custGeom>
            <a:noFill/>
            <a:ln w="19080">
              <a:solidFill>
                <a:srgbClr val="EE0000"/>
              </a:solidFill>
              <a:round/>
              <a:headEnd/>
              <a:tailEnd type="triangle" w="med" len="med"/>
            </a:ln>
          </p:spPr>
          <p:txBody>
            <a:bodyPr/>
            <a:lstStyle/>
            <a:p>
              <a:endParaRPr lang="en-US"/>
            </a:p>
          </p:txBody>
        </p:sp>
        <p:sp>
          <p:nvSpPr>
            <p:cNvPr id="501" name="Freeform 511"/>
            <p:cNvSpPr>
              <a:spLocks/>
            </p:cNvSpPr>
            <p:nvPr/>
          </p:nvSpPr>
          <p:spPr bwMode="auto">
            <a:xfrm>
              <a:off x="4713288" y="2874963"/>
              <a:ext cx="441325" cy="2311400"/>
            </a:xfrm>
            <a:custGeom>
              <a:avLst/>
              <a:gdLst/>
              <a:ahLst/>
              <a:cxnLst>
                <a:cxn ang="0">
                  <a:pos x="170" y="373"/>
                </a:cxn>
                <a:cxn ang="0">
                  <a:pos x="170" y="597"/>
                </a:cxn>
                <a:cxn ang="0">
                  <a:pos x="1192" y="3957"/>
                </a:cxn>
                <a:cxn ang="0">
                  <a:pos x="374" y="6421"/>
                </a:cxn>
              </a:cxnLst>
              <a:rect l="0" t="0" r="r" b="b"/>
              <a:pathLst>
                <a:path w="1228" h="6422">
                  <a:moveTo>
                    <a:pt x="170" y="373"/>
                  </a:moveTo>
                  <a:cubicBezTo>
                    <a:pt x="85" y="186"/>
                    <a:pt x="0" y="0"/>
                    <a:pt x="170" y="597"/>
                  </a:cubicBezTo>
                  <a:cubicBezTo>
                    <a:pt x="340" y="1194"/>
                    <a:pt x="1158" y="2986"/>
                    <a:pt x="1192" y="3957"/>
                  </a:cubicBezTo>
                  <a:cubicBezTo>
                    <a:pt x="1227" y="4927"/>
                    <a:pt x="800" y="5674"/>
                    <a:pt x="374" y="6421"/>
                  </a:cubicBezTo>
                </a:path>
              </a:pathLst>
            </a:custGeom>
            <a:noFill/>
            <a:ln w="19080">
              <a:solidFill>
                <a:srgbClr val="EE0000"/>
              </a:solidFill>
              <a:round/>
              <a:headEnd/>
              <a:tailEnd type="triangle" w="med" len="med"/>
            </a:ln>
          </p:spPr>
          <p:txBody>
            <a:bodyPr/>
            <a:lstStyle/>
            <a:p>
              <a:endParaRPr lang="en-US"/>
            </a:p>
          </p:txBody>
        </p:sp>
      </p:grpSp>
      <p:sp>
        <p:nvSpPr>
          <p:cNvPr id="502" name="Text Box 512"/>
          <p:cNvSpPr txBox="1">
            <a:spLocks noChangeArrowheads="1"/>
          </p:cNvSpPr>
          <p:nvPr/>
        </p:nvSpPr>
        <p:spPr bwMode="auto">
          <a:xfrm>
            <a:off x="457200" y="3543300"/>
            <a:ext cx="2039937" cy="431800"/>
          </a:xfrm>
          <a:prstGeom prst="rect">
            <a:avLst/>
          </a:prstGeom>
          <a:noFill/>
          <a:ln w="9525">
            <a:noFill/>
            <a:miter lim="800000"/>
            <a:headEnd/>
            <a:tailEnd/>
          </a:ln>
        </p:spPr>
        <p:txBody>
          <a:bodyPr lIns="90000" tIns="46800" rIns="90000" bIns="46800">
            <a:spAutoFit/>
          </a:bodyPr>
          <a:lstStyle/>
          <a:p>
            <a:pPr eaLnBrk="0" hangingPunct="0">
              <a:lnSpc>
                <a:spcPct val="93000"/>
              </a:lnSpc>
              <a:spcBef>
                <a:spcPts val="15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Specification</a:t>
            </a:r>
          </a:p>
        </p:txBody>
      </p:sp>
      <p:sp>
        <p:nvSpPr>
          <p:cNvPr id="503" name="Text Box 513"/>
          <p:cNvSpPr txBox="1">
            <a:spLocks noChangeArrowheads="1"/>
          </p:cNvSpPr>
          <p:nvPr/>
        </p:nvSpPr>
        <p:spPr bwMode="auto">
          <a:xfrm>
            <a:off x="495300" y="4800600"/>
            <a:ext cx="1687513" cy="431800"/>
          </a:xfrm>
          <a:prstGeom prst="rect">
            <a:avLst/>
          </a:prstGeom>
          <a:noFill/>
          <a:ln w="9525">
            <a:noFill/>
            <a:miter lim="800000"/>
            <a:headEnd/>
            <a:tailEnd/>
          </a:ln>
        </p:spPr>
        <p:txBody>
          <a:bodyPr lIns="90000" tIns="46800" rIns="90000" bIns="46800">
            <a:spAutoFit/>
          </a:bodyPr>
          <a:lstStyle/>
          <a:p>
            <a:pPr eaLnBrk="0" hangingPunct="0">
              <a:lnSpc>
                <a:spcPct val="93000"/>
              </a:lnSpc>
              <a:spcBef>
                <a:spcPts val="15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Mapping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9262"/>
          </a:xfrm>
        </p:spPr>
        <p:txBody>
          <a:bodyPr>
            <a:noAutofit/>
          </a:bodyPr>
          <a:lstStyle/>
          <a:p>
            <a:r>
              <a:rPr lang="en-GB" sz="3200" dirty="0" smtClean="0"/>
              <a:t>Steps of the COOL partitioning algorithm</a:t>
            </a:r>
            <a:endParaRPr lang="en-US" sz="3200" dirty="0"/>
          </a:p>
        </p:txBody>
      </p:sp>
      <p:sp>
        <p:nvSpPr>
          <p:cNvPr id="3" name="Content Placeholder 2"/>
          <p:cNvSpPr>
            <a:spLocks noGrp="1"/>
          </p:cNvSpPr>
          <p:nvPr>
            <p:ph idx="1"/>
          </p:nvPr>
        </p:nvSpPr>
        <p:spPr>
          <a:xfrm>
            <a:off x="228600" y="1028700"/>
            <a:ext cx="8724900" cy="5600700"/>
          </a:xfrm>
        </p:spPr>
        <p:txBody>
          <a:bodyPr>
            <a:normAutofit fontScale="77500" lnSpcReduction="20000"/>
          </a:bodyPr>
          <a:lstStyle/>
          <a:p>
            <a:pPr marL="633413" lvl="1" indent="-454025">
              <a:lnSpc>
                <a:spcPct val="93000"/>
              </a:lnSpc>
              <a:buFont typeface="Wingdings" pitchFamily="2" charset="2"/>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b="1" dirty="0" smtClean="0"/>
              <a:t>Translation of the </a:t>
            </a:r>
            <a:r>
              <a:rPr lang="en-GB" b="1" dirty="0" err="1" smtClean="0"/>
              <a:t>behavior</a:t>
            </a:r>
            <a:r>
              <a:rPr lang="en-GB" b="1" dirty="0" smtClean="0"/>
              <a:t> into an internal graph model</a:t>
            </a:r>
          </a:p>
          <a:p>
            <a:pPr marL="633413" lvl="1" indent="-454025">
              <a:buFont typeface="Wingdings" pitchFamily="2" charset="2"/>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b="1" dirty="0" smtClean="0"/>
              <a:t>Translation of the </a:t>
            </a:r>
            <a:r>
              <a:rPr lang="en-GB" b="1" dirty="0" err="1" smtClean="0"/>
              <a:t>behavior</a:t>
            </a:r>
            <a:r>
              <a:rPr lang="en-GB" b="1" dirty="0" smtClean="0"/>
              <a:t> of each node from VHDL into C</a:t>
            </a:r>
          </a:p>
          <a:p>
            <a:pPr marL="633413" lvl="1" indent="-454025">
              <a:buFont typeface="Wingdings" pitchFamily="2" charset="2"/>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b="1" dirty="0" smtClean="0"/>
              <a:t>Compilation</a:t>
            </a:r>
          </a:p>
          <a:p>
            <a:pPr marL="987425" lvl="2" indent="-174625">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dirty="0" smtClean="0"/>
              <a:t>All C programs compiled for the target processor,</a:t>
            </a:r>
          </a:p>
          <a:p>
            <a:pPr marL="987425" lvl="2" indent="-174625">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dirty="0" smtClean="0"/>
              <a:t>Computation of the resulting program size, </a:t>
            </a:r>
          </a:p>
          <a:p>
            <a:pPr marL="987425" lvl="2" indent="-174625">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dirty="0" smtClean="0"/>
              <a:t>Estimation of the resulting execution time</a:t>
            </a:r>
            <a:br>
              <a:rPr lang="en-GB" dirty="0" smtClean="0"/>
            </a:br>
            <a:r>
              <a:rPr lang="en-GB" dirty="0" smtClean="0"/>
              <a:t>(simulation input data might be required) </a:t>
            </a:r>
          </a:p>
          <a:p>
            <a:pPr marL="633413" lvl="1" indent="-454025">
              <a:buFont typeface="Wingdings" pitchFamily="2" charset="2"/>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n-GB" b="1" dirty="0" smtClean="0"/>
              <a:t>Synthesis of hardware components</a:t>
            </a:r>
            <a:r>
              <a:rPr lang="en-GB" dirty="0" smtClean="0"/>
              <a:t>:</a:t>
            </a:r>
          </a:p>
          <a:p>
            <a:pPr marL="1023938" lvl="1" indent="-219075">
              <a:buFont typeface="Arial" pitchFamily="34" charset="0"/>
              <a:buChar char="•"/>
              <a:tabLst>
                <a:tab pos="1023938" algn="l"/>
                <a:tab pos="1941513" algn="l"/>
                <a:tab pos="2855913" algn="l"/>
                <a:tab pos="3770313" algn="l"/>
                <a:tab pos="4684713" algn="l"/>
                <a:tab pos="5599113" algn="l"/>
                <a:tab pos="6513513" algn="l"/>
                <a:tab pos="7427913" algn="l"/>
                <a:tab pos="8342313" algn="l"/>
                <a:tab pos="9256713" algn="l"/>
                <a:tab pos="10171113" algn="l"/>
              </a:tabLst>
            </a:pPr>
            <a:r>
              <a:rPr lang="en-GB" dirty="0" smtClean="0">
                <a:latin typeface="Symbol" pitchFamily="18" charset="2"/>
              </a:rPr>
              <a:t></a:t>
            </a:r>
            <a:r>
              <a:rPr lang="en-GB" dirty="0" smtClean="0"/>
              <a:t> leaf nodes, application-specific hardware is synthesized.</a:t>
            </a:r>
          </a:p>
          <a:p>
            <a:pPr marL="1023938" lvl="1" indent="-219075">
              <a:buFont typeface="Arial" pitchFamily="34" charset="0"/>
              <a:buChar char="•"/>
              <a:tabLst>
                <a:tab pos="1023938" algn="l"/>
                <a:tab pos="1941513" algn="l"/>
                <a:tab pos="2855913" algn="l"/>
                <a:tab pos="3770313" algn="l"/>
                <a:tab pos="4684713" algn="l"/>
                <a:tab pos="5599113" algn="l"/>
                <a:tab pos="6513513" algn="l"/>
                <a:tab pos="7427913" algn="l"/>
                <a:tab pos="8342313" algn="l"/>
                <a:tab pos="9256713" algn="l"/>
                <a:tab pos="10171113" algn="l"/>
              </a:tabLst>
            </a:pPr>
            <a:r>
              <a:rPr lang="en-GB" dirty="0" smtClean="0"/>
              <a:t>High-level synthesis sufficiently fast.</a:t>
            </a:r>
          </a:p>
          <a:p>
            <a:pPr marL="534988" lvl="1" indent="-355600">
              <a:lnSpc>
                <a:spcPct val="93000"/>
              </a:lnSpc>
              <a:buFont typeface="Wingdings" pitchFamily="2" charset="2"/>
              <a:buAutoNum type="arabicPeriod" startAt="5"/>
              <a:tabLst>
                <a:tab pos="1941513" algn="l"/>
                <a:tab pos="2855913" algn="l"/>
                <a:tab pos="3770313" algn="l"/>
                <a:tab pos="4684713" algn="l"/>
                <a:tab pos="5599113" algn="l"/>
                <a:tab pos="6513513" algn="l"/>
                <a:tab pos="7427913" algn="l"/>
                <a:tab pos="8342313" algn="l"/>
                <a:tab pos="9256713" algn="l"/>
                <a:tab pos="10171113" algn="l"/>
              </a:tabLst>
            </a:pPr>
            <a:r>
              <a:rPr lang="en-GB" b="1" dirty="0" smtClean="0"/>
              <a:t>Flattening of the hierarchy</a:t>
            </a:r>
            <a:r>
              <a:rPr lang="en-GB" dirty="0" smtClean="0"/>
              <a:t>:</a:t>
            </a:r>
          </a:p>
          <a:p>
            <a:pPr marL="898525" lvl="2" indent="-184150">
              <a:lnSpc>
                <a:spcPct val="93000"/>
              </a:lnSpc>
              <a:tabLst>
                <a:tab pos="1941513" algn="l"/>
                <a:tab pos="2855913" algn="l"/>
                <a:tab pos="3770313" algn="l"/>
                <a:tab pos="4684713" algn="l"/>
                <a:tab pos="5599113" algn="l"/>
                <a:tab pos="6513513" algn="l"/>
                <a:tab pos="7427913" algn="l"/>
                <a:tab pos="8342313" algn="l"/>
                <a:tab pos="9256713" algn="l"/>
                <a:tab pos="10171113" algn="l"/>
              </a:tabLst>
            </a:pPr>
            <a:r>
              <a:rPr lang="en-GB" dirty="0" smtClean="0"/>
              <a:t>Granularity used by the designer is maintained.</a:t>
            </a:r>
          </a:p>
          <a:p>
            <a:pPr marL="898525" lvl="2" indent="-184150">
              <a:lnSpc>
                <a:spcPct val="93000"/>
              </a:lnSpc>
              <a:tabLst>
                <a:tab pos="1941513" algn="l"/>
                <a:tab pos="2855913" algn="l"/>
                <a:tab pos="3770313" algn="l"/>
                <a:tab pos="4684713" algn="l"/>
                <a:tab pos="5599113" algn="l"/>
                <a:tab pos="6513513" algn="l"/>
                <a:tab pos="7427913" algn="l"/>
                <a:tab pos="8342313" algn="l"/>
                <a:tab pos="9256713" algn="l"/>
                <a:tab pos="10171113" algn="l"/>
              </a:tabLst>
            </a:pPr>
            <a:r>
              <a:rPr lang="en-GB" dirty="0" smtClean="0"/>
              <a:t>Cost and performance information added to the nodes.</a:t>
            </a:r>
          </a:p>
          <a:p>
            <a:pPr marL="898525" lvl="2" indent="-184150">
              <a:lnSpc>
                <a:spcPct val="93000"/>
              </a:lnSpc>
              <a:tabLst>
                <a:tab pos="1941513" algn="l"/>
                <a:tab pos="2855913" algn="l"/>
                <a:tab pos="3770313" algn="l"/>
                <a:tab pos="4684713" algn="l"/>
                <a:tab pos="5599113" algn="l"/>
                <a:tab pos="6513513" algn="l"/>
                <a:tab pos="7427913" algn="l"/>
                <a:tab pos="8342313" algn="l"/>
                <a:tab pos="9256713" algn="l"/>
                <a:tab pos="10171113" algn="l"/>
              </a:tabLst>
            </a:pPr>
            <a:r>
              <a:rPr lang="en-GB" dirty="0" smtClean="0"/>
              <a:t>Precise information required for partitioning is pre-computed</a:t>
            </a:r>
          </a:p>
          <a:p>
            <a:pPr marL="534988" lvl="1" indent="-355600">
              <a:buFont typeface="Wingdings" pitchFamily="2" charset="2"/>
              <a:buAutoNum type="arabicPeriod" startAt="5"/>
              <a:tabLst>
                <a:tab pos="1941513" algn="l"/>
                <a:tab pos="2855913" algn="l"/>
                <a:tab pos="3770313" algn="l"/>
                <a:tab pos="4684713" algn="l"/>
                <a:tab pos="5599113" algn="l"/>
                <a:tab pos="6513513" algn="l"/>
                <a:tab pos="7427913" algn="l"/>
                <a:tab pos="8342313" algn="l"/>
                <a:tab pos="9256713" algn="l"/>
                <a:tab pos="10171113" algn="l"/>
              </a:tabLst>
            </a:pPr>
            <a:r>
              <a:rPr lang="en-GB" b="1" dirty="0" smtClean="0"/>
              <a:t>Generating and solving a mathematical model of the optimization problem</a:t>
            </a:r>
            <a:r>
              <a:rPr lang="en-GB" dirty="0" smtClean="0"/>
              <a:t>:</a:t>
            </a:r>
          </a:p>
          <a:p>
            <a:pPr marL="898525" lvl="2" indent="-184150">
              <a:tabLst>
                <a:tab pos="1941513" algn="l"/>
                <a:tab pos="2855913" algn="l"/>
                <a:tab pos="3770313" algn="l"/>
                <a:tab pos="4684713" algn="l"/>
                <a:tab pos="5599113" algn="l"/>
                <a:tab pos="6513513" algn="l"/>
                <a:tab pos="7427913" algn="l"/>
                <a:tab pos="8342313" algn="l"/>
                <a:tab pos="9256713" algn="l"/>
                <a:tab pos="10171113" algn="l"/>
              </a:tabLst>
            </a:pPr>
            <a:r>
              <a:rPr lang="en-GB" dirty="0" smtClean="0"/>
              <a:t>Integer programming IP model for optimization.</a:t>
            </a:r>
            <a:br>
              <a:rPr lang="en-GB" dirty="0" smtClean="0"/>
            </a:br>
            <a:r>
              <a:rPr lang="en-GB" dirty="0" smtClean="0"/>
              <a:t>Optimal with respect to the cost function (approximates communication time)</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Steps of the COOL partitioning algorithm</a:t>
            </a:r>
            <a:endParaRPr lang="en-US" sz="3200" dirty="0"/>
          </a:p>
        </p:txBody>
      </p:sp>
      <p:sp>
        <p:nvSpPr>
          <p:cNvPr id="3" name="Content Placeholder 2"/>
          <p:cNvSpPr>
            <a:spLocks noGrp="1"/>
          </p:cNvSpPr>
          <p:nvPr>
            <p:ph idx="1"/>
          </p:nvPr>
        </p:nvSpPr>
        <p:spPr>
          <a:xfrm>
            <a:off x="457200" y="1447799"/>
            <a:ext cx="8229600" cy="1981201"/>
          </a:xfrm>
        </p:spPr>
        <p:txBody>
          <a:bodyPr>
            <a:normAutofit fontScale="77500" lnSpcReduction="20000"/>
          </a:bodyPr>
          <a:lstStyle/>
          <a:p>
            <a:pPr marL="342900" lvl="1" indent="-342900">
              <a:buNone/>
            </a:pPr>
            <a:r>
              <a:rPr lang="en-GB" b="1" dirty="0" smtClean="0"/>
              <a:t>7. Iterative improvements</a:t>
            </a:r>
            <a:r>
              <a:rPr lang="en-GB" dirty="0" smtClean="0"/>
              <a:t>:</a:t>
            </a:r>
            <a:br>
              <a:rPr lang="en-GB" dirty="0" smtClean="0"/>
            </a:br>
            <a:r>
              <a:rPr lang="en-GB" dirty="0" smtClean="0"/>
              <a:t>Adjacent nodes mapped to the same hardware component are now merged.</a:t>
            </a:r>
          </a:p>
          <a:p>
            <a:pPr>
              <a:buNone/>
            </a:pPr>
            <a:r>
              <a:rPr lang="en-GB" sz="2800" b="1" dirty="0" smtClean="0"/>
              <a:t>8. Interface synthesis</a:t>
            </a:r>
            <a:r>
              <a:rPr lang="en-GB" sz="2800" dirty="0" smtClean="0"/>
              <a:t>:</a:t>
            </a:r>
            <a:br>
              <a:rPr lang="en-GB" sz="2800" dirty="0" smtClean="0"/>
            </a:br>
            <a:r>
              <a:rPr lang="en-GB" sz="2800" dirty="0" smtClean="0"/>
              <a:t>After partitioning, the glue logic required for interfacing processors, application-specific hardware and memories is created.</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18</a:t>
            </a:fld>
            <a:endParaRPr lang="en-US" dirty="0"/>
          </a:p>
        </p:txBody>
      </p:sp>
      <p:pic>
        <p:nvPicPr>
          <p:cNvPr id="5" name="Picture 3"/>
          <p:cNvPicPr>
            <a:picLocks noChangeAspect="1" noChangeArrowheads="1"/>
          </p:cNvPicPr>
          <p:nvPr/>
        </p:nvPicPr>
        <p:blipFill>
          <a:blip r:embed="rId2" cstate="print"/>
          <a:srcRect l="3691" t="30763" r="14766" b="14766"/>
          <a:stretch>
            <a:fillRect/>
          </a:stretch>
        </p:blipFill>
        <p:spPr bwMode="auto">
          <a:xfrm>
            <a:off x="1181100" y="3429000"/>
            <a:ext cx="6362700" cy="318928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13A2B9E-B16C-4C43-A38A-022099A1C25F}" type="slidenum">
              <a:rPr lang="en-US" smtClean="0"/>
              <a:pPr/>
              <a:t>19</a:t>
            </a:fld>
            <a:endParaRPr lang="en-US" dirty="0"/>
          </a:p>
        </p:txBody>
      </p:sp>
      <p:sp>
        <p:nvSpPr>
          <p:cNvPr id="5" name="Title 2"/>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General Partitioning Methods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3"/>
          <p:cNvSpPr txBox="1">
            <a:spLocks/>
          </p:cNvSpPr>
          <p:nvPr/>
        </p:nvSpPr>
        <p:spPr>
          <a:xfrm>
            <a:off x="457200" y="1600200"/>
            <a:ext cx="8229600" cy="4525963"/>
          </a:xfrm>
          <a:prstGeom prst="rect">
            <a:avLst/>
          </a:prstGeom>
        </p:spPr>
        <p:txBody>
          <a:bodyPr>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Exact methods: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enumeration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effectLst/>
                <a:uLnTx/>
                <a:uFillTx/>
                <a:latin typeface="+mn-lt"/>
                <a:ea typeface="+mn-ea"/>
                <a:cs typeface="+mn-cs"/>
              </a:rPr>
              <a:t>Integer Linear Programs (ILP)</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Heuristic methods: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constructive methods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random mapping</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FF0000"/>
                </a:solidFill>
                <a:effectLst/>
                <a:uLnTx/>
                <a:uFillTx/>
                <a:latin typeface="+mn-lt"/>
                <a:ea typeface="+mn-ea"/>
                <a:cs typeface="+mn-cs"/>
              </a:rPr>
              <a:t>hierarchical clustering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iterative methods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FF0000"/>
                </a:solidFill>
                <a:effectLst/>
                <a:uLnTx/>
                <a:uFillTx/>
                <a:latin typeface="+mn-lt"/>
                <a:ea typeface="+mn-ea"/>
                <a:cs typeface="+mn-cs"/>
              </a:rPr>
              <a:t>Kernighan-Lin Algorithm</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Simulated Annealing</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Evolutionary Algorithms (EA)</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noChangeArrowheads="1"/>
          </p:cNvPicPr>
          <p:nvPr/>
        </p:nvPicPr>
        <p:blipFill>
          <a:blip r:embed="rId2" cstate="print"/>
          <a:srcRect l="15689" t="15381" r="16150" b="25841"/>
          <a:stretch>
            <a:fillRect/>
          </a:stretch>
        </p:blipFill>
        <p:spPr bwMode="auto">
          <a:xfrm>
            <a:off x="2795588" y="2552700"/>
            <a:ext cx="6310312" cy="4079875"/>
          </a:xfrm>
          <a:prstGeom prst="rect">
            <a:avLst/>
          </a:prstGeom>
          <a:noFill/>
        </p:spPr>
      </p:pic>
      <p:sp>
        <p:nvSpPr>
          <p:cNvPr id="5" name="Title 4"/>
          <p:cNvSpPr>
            <a:spLocks noGrp="1"/>
          </p:cNvSpPr>
          <p:nvPr>
            <p:ph type="title"/>
          </p:nvPr>
        </p:nvSpPr>
        <p:spPr>
          <a:xfrm>
            <a:off x="457200" y="274638"/>
            <a:ext cx="8229600" cy="677862"/>
          </a:xfrm>
        </p:spPr>
        <p:txBody>
          <a:bodyPr>
            <a:noAutofit/>
          </a:bodyPr>
          <a:lstStyle/>
          <a:p>
            <a:r>
              <a:rPr lang="en-US" sz="3200" b="1" dirty="0" smtClean="0"/>
              <a:t>Simplified design flow: part in HW, part in SW</a:t>
            </a:r>
            <a:endParaRPr lang="en-US" sz="3200" b="1"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a:t>
            </a:fld>
            <a:endParaRPr lang="en-US" dirty="0"/>
          </a:p>
        </p:txBody>
      </p:sp>
      <p:pic>
        <p:nvPicPr>
          <p:cNvPr id="7" name="Picture 8" descr="PE03508_"/>
          <p:cNvPicPr>
            <a:picLocks noChangeAspect="1" noChangeArrowheads="1"/>
          </p:cNvPicPr>
          <p:nvPr/>
        </p:nvPicPr>
        <p:blipFill>
          <a:blip r:embed="rId3" cstate="print"/>
          <a:srcRect/>
          <a:stretch>
            <a:fillRect/>
          </a:stretch>
        </p:blipFill>
        <p:spPr bwMode="auto">
          <a:xfrm>
            <a:off x="6896100" y="2133600"/>
            <a:ext cx="1511300" cy="1298575"/>
          </a:xfrm>
          <a:prstGeom prst="rect">
            <a:avLst/>
          </a:prstGeom>
          <a:noFill/>
          <a:ln w="9525">
            <a:noFill/>
            <a:miter lim="800000"/>
            <a:headEnd/>
            <a:tailEnd/>
          </a:ln>
        </p:spPr>
      </p:pic>
      <p:sp>
        <p:nvSpPr>
          <p:cNvPr id="8" name="Rectangle 3"/>
          <p:cNvSpPr txBox="1">
            <a:spLocks noChangeArrowheads="1"/>
          </p:cNvSpPr>
          <p:nvPr/>
        </p:nvSpPr>
        <p:spPr>
          <a:xfrm>
            <a:off x="266700" y="1104900"/>
            <a:ext cx="4648200" cy="1638300"/>
          </a:xfrm>
          <a:prstGeom prst="rect">
            <a:avLst/>
          </a:prstGeom>
          <a:solidFill>
            <a:srgbClr val="E3E3FF"/>
          </a:solidFill>
          <a:ln w="9398">
            <a:solidFill>
              <a:srgbClr val="000000"/>
            </a:solidFill>
          </a:ln>
          <a:effectLst>
            <a:outerShdw dist="107933" dir="2700000" algn="ctr" rotWithShape="0">
              <a:srgbClr val="808080">
                <a:alpha val="50000"/>
              </a:srgbClr>
            </a:outerShdw>
          </a:effectLst>
        </p:spPr>
        <p:txBody>
          <a:bodyPr lIns="90000" tIns="46800" rIns="90000" bIns="46800"/>
          <a:lstStyle/>
          <a:p>
            <a:pPr marR="0" lvl="0" algn="l" defTabSz="914400" rtl="0" eaLnBrk="1" fontAlgn="auto" latinLnBrk="0" hangingPunct="1">
              <a:lnSpc>
                <a:spcPct val="93000"/>
              </a:lnSpc>
              <a:spcBef>
                <a:spcPct val="20000"/>
              </a:spcBef>
              <a:spcAft>
                <a:spcPts val="0"/>
              </a:spcAft>
              <a:buClrTx/>
              <a:buSzTx/>
              <a:tabLst>
                <a:tab pos="569913" algn="l"/>
                <a:tab pos="1484313" algn="l"/>
                <a:tab pos="2398713" algn="l"/>
                <a:tab pos="3313113" algn="l"/>
                <a:tab pos="4227513" algn="l"/>
                <a:tab pos="5141913" algn="l"/>
                <a:tab pos="6056313" algn="l"/>
                <a:tab pos="6970713" algn="l"/>
                <a:tab pos="7885113" algn="l"/>
                <a:tab pos="8799513" algn="l"/>
                <a:tab pos="9713913" algn="l"/>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Decision based on hardware/software partitioning, a special case of hardware/software co-design.</a:t>
            </a: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Rounded Rectangle 8"/>
          <p:cNvSpPr/>
          <p:nvPr/>
        </p:nvSpPr>
        <p:spPr>
          <a:xfrm>
            <a:off x="3124200" y="3505200"/>
            <a:ext cx="5676900" cy="1066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3581401"/>
            <a:ext cx="3048000" cy="1908215"/>
          </a:xfrm>
          <a:prstGeom prst="rect">
            <a:avLst/>
          </a:prstGeom>
          <a:noFill/>
        </p:spPr>
        <p:txBody>
          <a:bodyPr wrap="square" rtlCol="0">
            <a:spAutoFit/>
          </a:bodyPr>
          <a:lstStyle/>
          <a:p>
            <a:r>
              <a:rPr lang="en-US" sz="2000" b="1" dirty="0" smtClean="0">
                <a:solidFill>
                  <a:srgbClr val="FF0000"/>
                </a:solidFill>
              </a:rPr>
              <a:t>HW/SW Co-design</a:t>
            </a:r>
          </a:p>
          <a:p>
            <a:pPr>
              <a:buFont typeface="Arial" pitchFamily="34" charset="0"/>
              <a:buChar char="•"/>
            </a:pPr>
            <a:r>
              <a:rPr lang="en-US" sz="1600" b="1" dirty="0" smtClean="0">
                <a:solidFill>
                  <a:srgbClr val="FF0000"/>
                </a:solidFill>
              </a:rPr>
              <a:t>Task concurrency management</a:t>
            </a:r>
          </a:p>
          <a:p>
            <a:pPr>
              <a:buFont typeface="Arial" pitchFamily="34" charset="0"/>
              <a:buChar char="•"/>
            </a:pPr>
            <a:r>
              <a:rPr lang="en-US" sz="1600" b="1" dirty="0" smtClean="0">
                <a:solidFill>
                  <a:srgbClr val="FF0000"/>
                </a:solidFill>
              </a:rPr>
              <a:t>High-level transformations</a:t>
            </a:r>
          </a:p>
          <a:p>
            <a:pPr>
              <a:buFont typeface="Arial" pitchFamily="34" charset="0"/>
              <a:buChar char="•"/>
            </a:pPr>
            <a:r>
              <a:rPr lang="en-US" sz="1600" b="1" dirty="0" smtClean="0">
                <a:solidFill>
                  <a:srgbClr val="FF0000"/>
                </a:solidFill>
              </a:rPr>
              <a:t>Design space exploration</a:t>
            </a:r>
          </a:p>
          <a:p>
            <a:pPr>
              <a:buFont typeface="Arial" pitchFamily="34" charset="0"/>
              <a:buChar char="•"/>
            </a:pPr>
            <a:r>
              <a:rPr lang="en-US" sz="1600" b="1" dirty="0" smtClean="0">
                <a:solidFill>
                  <a:srgbClr val="FF0000"/>
                </a:solidFill>
              </a:rPr>
              <a:t>HW/SW partitioning</a:t>
            </a:r>
          </a:p>
          <a:p>
            <a:pPr>
              <a:buFont typeface="Arial" pitchFamily="34" charset="0"/>
              <a:buChar char="•"/>
            </a:pPr>
            <a:r>
              <a:rPr lang="en-US" sz="1600" b="1" dirty="0" smtClean="0">
                <a:solidFill>
                  <a:srgbClr val="FF0000"/>
                </a:solidFill>
              </a:rPr>
              <a:t>Compilation, scheduling</a:t>
            </a:r>
          </a:p>
          <a:p>
            <a:endParaRPr lang="en-US" dirty="0"/>
          </a:p>
        </p:txBody>
      </p:sp>
      <p:cxnSp>
        <p:nvCxnSpPr>
          <p:cNvPr id="12" name="Straight Arrow Connector 11"/>
          <p:cNvCxnSpPr/>
          <p:nvPr/>
        </p:nvCxnSpPr>
        <p:spPr>
          <a:xfrm>
            <a:off x="2324100" y="3771900"/>
            <a:ext cx="8001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4"/>
          <p:cNvSpPr txBox="1">
            <a:spLocks noChangeArrowheads="1"/>
          </p:cNvSpPr>
          <p:nvPr/>
        </p:nvSpPr>
        <p:spPr bwMode="auto">
          <a:xfrm>
            <a:off x="5029200" y="5181600"/>
            <a:ext cx="476541" cy="461665"/>
          </a:xfrm>
          <a:prstGeom prst="rect">
            <a:avLst/>
          </a:prstGeom>
          <a:noFill/>
          <a:ln w="9525">
            <a:noFill/>
            <a:miter lim="800000"/>
            <a:headEnd/>
            <a:tailEnd/>
          </a:ln>
        </p:spPr>
        <p:txBody>
          <a:bodyPr wrap="none">
            <a:spAutoFit/>
          </a:bodyPr>
          <a:lstStyle/>
          <a:p>
            <a:r>
              <a:rPr lang="en-US" sz="2400" b="1" dirty="0">
                <a:solidFill>
                  <a:srgbClr val="FF0000"/>
                </a:solidFill>
              </a:rPr>
              <a:t>co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Constructive methods</a:t>
            </a:r>
            <a:endParaRPr lang="en-US" dirty="0"/>
          </a:p>
        </p:txBody>
      </p:sp>
      <p:sp>
        <p:nvSpPr>
          <p:cNvPr id="3" name="Content Placeholder 2"/>
          <p:cNvSpPr>
            <a:spLocks noGrp="1"/>
          </p:cNvSpPr>
          <p:nvPr>
            <p:ph idx="1"/>
          </p:nvPr>
        </p:nvSpPr>
        <p:spPr/>
        <p:txBody>
          <a:bodyPr>
            <a:normAutofit/>
          </a:bodyPr>
          <a:lstStyle/>
          <a:p>
            <a:r>
              <a:rPr lang="en-US" sz="2400" dirty="0" smtClean="0"/>
              <a:t>A constructive approach: </a:t>
            </a:r>
          </a:p>
          <a:p>
            <a:pPr lvl="1"/>
            <a:r>
              <a:rPr lang="en-US" sz="2400" dirty="0" smtClean="0"/>
              <a:t>performed in several iterations </a:t>
            </a:r>
          </a:p>
          <a:p>
            <a:pPr lvl="1"/>
            <a:r>
              <a:rPr lang="en-US" sz="2400" dirty="0" smtClean="0"/>
              <a:t>with final goal to group a set of objects into partitions according to some measure of closeness</a:t>
            </a:r>
          </a:p>
          <a:p>
            <a:r>
              <a:rPr lang="en-US" sz="2400" dirty="0" smtClean="0"/>
              <a:t>Bottom up approach</a:t>
            </a:r>
          </a:p>
          <a:p>
            <a:pPr lvl="1"/>
            <a:r>
              <a:rPr lang="en-US" sz="2400" dirty="0" smtClean="0"/>
              <a:t>each object initially belongs to its own cluster, </a:t>
            </a:r>
          </a:p>
          <a:p>
            <a:pPr lvl="1"/>
            <a:r>
              <a:rPr lang="en-US" sz="2400" dirty="0" smtClean="0"/>
              <a:t>and clusters are then gradually merged until the desired partitioning is found</a:t>
            </a:r>
          </a:p>
          <a:p>
            <a:pPr lvl="1">
              <a:lnSpc>
                <a:spcPct val="90000"/>
              </a:lnSpc>
            </a:pPr>
            <a:r>
              <a:rPr lang="en-US" sz="2400" dirty="0" smtClean="0"/>
              <a:t>does not require a global view of the system</a:t>
            </a:r>
          </a:p>
          <a:p>
            <a:pPr lvl="1">
              <a:lnSpc>
                <a:spcPct val="90000"/>
              </a:lnSpc>
            </a:pPr>
            <a:r>
              <a:rPr lang="en-US" sz="2400" dirty="0" smtClean="0"/>
              <a:t>relies only on local relations between objects (</a:t>
            </a:r>
            <a:r>
              <a:rPr lang="en-US" sz="2400" i="1" u="sng" dirty="0" smtClean="0"/>
              <a:t>closeness </a:t>
            </a:r>
            <a:r>
              <a:rPr lang="en-US" sz="2400" dirty="0" smtClean="0"/>
              <a:t>metrics)</a:t>
            </a:r>
          </a:p>
        </p:txBody>
      </p:sp>
      <p:sp>
        <p:nvSpPr>
          <p:cNvPr id="4" name="Slide Number Placeholder 3"/>
          <p:cNvSpPr>
            <a:spLocks noGrp="1"/>
          </p:cNvSpPr>
          <p:nvPr>
            <p:ph type="sldNum" sz="quarter" idx="12"/>
          </p:nvPr>
        </p:nvSpPr>
        <p:spPr/>
        <p:txBody>
          <a:bodyPr/>
          <a:lstStyle/>
          <a:p>
            <a:fld id="{A13A2B9E-B16C-4C43-A38A-022099A1C25F}"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9262"/>
          </a:xfrm>
        </p:spPr>
        <p:txBody>
          <a:bodyPr>
            <a:normAutofit fontScale="90000"/>
          </a:bodyPr>
          <a:lstStyle/>
          <a:p>
            <a:r>
              <a:rPr lang="en-US" dirty="0" smtClean="0"/>
              <a:t>Example: Hierarchical Clustering</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21</a:t>
            </a:fld>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0" y="762000"/>
            <a:ext cx="4381500" cy="2144741"/>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0" y="2895600"/>
            <a:ext cx="4626013" cy="1866900"/>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304800" y="4648200"/>
            <a:ext cx="4076700" cy="1981623"/>
          </a:xfrm>
          <a:prstGeom prst="rect">
            <a:avLst/>
          </a:prstGeom>
          <a:noFill/>
          <a:ln w="9525">
            <a:noFill/>
            <a:miter lim="800000"/>
            <a:headEnd/>
            <a:tailEnd/>
          </a:ln>
        </p:spPr>
      </p:pic>
      <p:pic>
        <p:nvPicPr>
          <p:cNvPr id="5125" name="Picture 5"/>
          <p:cNvPicPr>
            <a:picLocks noChangeAspect="1" noChangeArrowheads="1"/>
          </p:cNvPicPr>
          <p:nvPr/>
        </p:nvPicPr>
        <p:blipFill>
          <a:blip r:embed="rId5" cstate="print"/>
          <a:srcRect/>
          <a:stretch>
            <a:fillRect/>
          </a:stretch>
        </p:blipFill>
        <p:spPr bwMode="auto">
          <a:xfrm>
            <a:off x="4669669" y="2438401"/>
            <a:ext cx="4474330" cy="2209799"/>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Iterative methods</a:t>
            </a:r>
            <a:endParaRPr lang="en-US" dirty="0"/>
          </a:p>
        </p:txBody>
      </p:sp>
      <p:sp>
        <p:nvSpPr>
          <p:cNvPr id="3" name="Content Placeholder 2"/>
          <p:cNvSpPr>
            <a:spLocks noGrp="1"/>
          </p:cNvSpPr>
          <p:nvPr>
            <p:ph idx="1"/>
          </p:nvPr>
        </p:nvSpPr>
        <p:spPr>
          <a:xfrm>
            <a:off x="457200" y="1333500"/>
            <a:ext cx="4419600" cy="5143500"/>
          </a:xfrm>
        </p:spPr>
        <p:txBody>
          <a:bodyPr>
            <a:normAutofit lnSpcReduction="10000"/>
          </a:bodyPr>
          <a:lstStyle/>
          <a:p>
            <a:pPr marL="285750" indent="-285750">
              <a:lnSpc>
                <a:spcPct val="90000"/>
              </a:lnSpc>
            </a:pPr>
            <a:r>
              <a:rPr lang="en-US" altLang="zh-TW" sz="2400" dirty="0" smtClean="0">
                <a:ea typeface="新細明體" pitchFamily="18" charset="-120"/>
              </a:rPr>
              <a:t>Based on a design space exploration which is guided by an objective function that reflects the global quality of the partitioning </a:t>
            </a:r>
          </a:p>
          <a:p>
            <a:pPr marL="685800" lvl="1">
              <a:lnSpc>
                <a:spcPct val="90000"/>
              </a:lnSpc>
            </a:pPr>
            <a:r>
              <a:rPr lang="en-US" altLang="zh-TW" sz="2000" dirty="0" smtClean="0">
                <a:solidFill>
                  <a:srgbClr val="3333FF"/>
                </a:solidFill>
                <a:ea typeface="新細明體" pitchFamily="18" charset="-120"/>
              </a:rPr>
              <a:t>a starting solution is modified iteratively, by passing from one candidate solution to another</a:t>
            </a:r>
          </a:p>
          <a:p>
            <a:pPr marL="685800" lvl="1">
              <a:lnSpc>
                <a:spcPct val="90000"/>
              </a:lnSpc>
            </a:pPr>
            <a:r>
              <a:rPr lang="en-US" altLang="zh-TW" sz="2000" dirty="0" smtClean="0">
                <a:solidFill>
                  <a:srgbClr val="3333FF"/>
                </a:solidFill>
                <a:ea typeface="新細明體" pitchFamily="18" charset="-120"/>
              </a:rPr>
              <a:t>passing is based on evaluations of an objective function</a:t>
            </a:r>
            <a:endParaRPr lang="en-US" altLang="zh-TW" sz="2400" dirty="0" smtClean="0">
              <a:solidFill>
                <a:srgbClr val="3333FF"/>
              </a:solidFill>
              <a:ea typeface="新細明體" pitchFamily="18" charset="-120"/>
            </a:endParaRPr>
          </a:p>
          <a:p>
            <a:pPr marL="285750" indent="-285750">
              <a:lnSpc>
                <a:spcPct val="90000"/>
              </a:lnSpc>
            </a:pPr>
            <a:r>
              <a:rPr lang="en-US" altLang="zh-TW" sz="2400" dirty="0" smtClean="0">
                <a:ea typeface="新細明體" pitchFamily="18" charset="-120"/>
              </a:rPr>
              <a:t>Iterative algorithms differ from one another primarily in the ways in which they modify the partition and ways in which they accept or reject bad modifications</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22</a:t>
            </a:fld>
            <a:endParaRPr lang="en-US" dirty="0"/>
          </a:p>
        </p:txBody>
      </p:sp>
      <p:grpSp>
        <p:nvGrpSpPr>
          <p:cNvPr id="5" name="Group 4"/>
          <p:cNvGrpSpPr>
            <a:grpSpLocks/>
          </p:cNvGrpSpPr>
          <p:nvPr/>
        </p:nvGrpSpPr>
        <p:grpSpPr bwMode="auto">
          <a:xfrm>
            <a:off x="5397500" y="3894138"/>
            <a:ext cx="3287713" cy="1903412"/>
            <a:chOff x="1871" y="2161"/>
            <a:chExt cx="3600" cy="1199"/>
          </a:xfrm>
        </p:grpSpPr>
        <p:sp>
          <p:nvSpPr>
            <p:cNvPr id="6" name="Line 5"/>
            <p:cNvSpPr>
              <a:spLocks noChangeShapeType="1"/>
            </p:cNvSpPr>
            <p:nvPr/>
          </p:nvSpPr>
          <p:spPr bwMode="auto">
            <a:xfrm flipV="1">
              <a:off x="1871" y="2161"/>
              <a:ext cx="0" cy="1187"/>
            </a:xfrm>
            <a:prstGeom prst="line">
              <a:avLst/>
            </a:prstGeom>
            <a:noFill/>
            <a:ln w="25400">
              <a:solidFill>
                <a:schemeClr val="tx1"/>
              </a:solidFill>
              <a:round/>
              <a:headEnd type="none" w="sm" len="sm"/>
              <a:tailEnd type="stealth" w="med" len="lg"/>
            </a:ln>
          </p:spPr>
          <p:txBody>
            <a:bodyPr wrap="none" anchor="ctr"/>
            <a:lstStyle/>
            <a:p>
              <a:endParaRPr lang="en-US"/>
            </a:p>
          </p:txBody>
        </p:sp>
        <p:sp>
          <p:nvSpPr>
            <p:cNvPr id="7" name="Line 6"/>
            <p:cNvSpPr>
              <a:spLocks noChangeShapeType="1"/>
            </p:cNvSpPr>
            <p:nvPr/>
          </p:nvSpPr>
          <p:spPr bwMode="auto">
            <a:xfrm>
              <a:off x="1872" y="3360"/>
              <a:ext cx="3599" cy="0"/>
            </a:xfrm>
            <a:prstGeom prst="line">
              <a:avLst/>
            </a:prstGeom>
            <a:noFill/>
            <a:ln w="25400">
              <a:solidFill>
                <a:schemeClr val="tx1"/>
              </a:solidFill>
              <a:round/>
              <a:headEnd type="none" w="sm" len="sm"/>
              <a:tailEnd type="stealth" w="med" len="lg"/>
            </a:ln>
          </p:spPr>
          <p:txBody>
            <a:bodyPr wrap="none" anchor="ctr"/>
            <a:lstStyle/>
            <a:p>
              <a:endParaRPr lang="en-US"/>
            </a:p>
          </p:txBody>
        </p:sp>
        <p:sp>
          <p:nvSpPr>
            <p:cNvPr id="8" name="Freeform 7"/>
            <p:cNvSpPr>
              <a:spLocks/>
            </p:cNvSpPr>
            <p:nvPr/>
          </p:nvSpPr>
          <p:spPr bwMode="auto">
            <a:xfrm>
              <a:off x="1871" y="2172"/>
              <a:ext cx="3367" cy="1009"/>
            </a:xfrm>
            <a:custGeom>
              <a:avLst/>
              <a:gdLst>
                <a:gd name="T0" fmla="*/ 0 w 3367"/>
                <a:gd name="T1" fmla="*/ 576 h 1009"/>
                <a:gd name="T2" fmla="*/ 18 w 3367"/>
                <a:gd name="T3" fmla="*/ 468 h 1009"/>
                <a:gd name="T4" fmla="*/ 72 w 3367"/>
                <a:gd name="T5" fmla="*/ 360 h 1009"/>
                <a:gd name="T6" fmla="*/ 180 w 3367"/>
                <a:gd name="T7" fmla="*/ 288 h 1009"/>
                <a:gd name="T8" fmla="*/ 288 w 3367"/>
                <a:gd name="T9" fmla="*/ 252 h 1009"/>
                <a:gd name="T10" fmla="*/ 414 w 3367"/>
                <a:gd name="T11" fmla="*/ 270 h 1009"/>
                <a:gd name="T12" fmla="*/ 450 w 3367"/>
                <a:gd name="T13" fmla="*/ 378 h 1009"/>
                <a:gd name="T14" fmla="*/ 504 w 3367"/>
                <a:gd name="T15" fmla="*/ 486 h 1009"/>
                <a:gd name="T16" fmla="*/ 594 w 3367"/>
                <a:gd name="T17" fmla="*/ 576 h 1009"/>
                <a:gd name="T18" fmla="*/ 666 w 3367"/>
                <a:gd name="T19" fmla="*/ 684 h 1009"/>
                <a:gd name="T20" fmla="*/ 774 w 3367"/>
                <a:gd name="T21" fmla="*/ 756 h 1009"/>
                <a:gd name="T22" fmla="*/ 882 w 3367"/>
                <a:gd name="T23" fmla="*/ 792 h 1009"/>
                <a:gd name="T24" fmla="*/ 990 w 3367"/>
                <a:gd name="T25" fmla="*/ 792 h 1009"/>
                <a:gd name="T26" fmla="*/ 1062 w 3367"/>
                <a:gd name="T27" fmla="*/ 720 h 1009"/>
                <a:gd name="T28" fmla="*/ 1062 w 3367"/>
                <a:gd name="T29" fmla="*/ 612 h 1009"/>
                <a:gd name="T30" fmla="*/ 1116 w 3367"/>
                <a:gd name="T31" fmla="*/ 504 h 1009"/>
                <a:gd name="T32" fmla="*/ 1188 w 3367"/>
                <a:gd name="T33" fmla="*/ 396 h 1009"/>
                <a:gd name="T34" fmla="*/ 1260 w 3367"/>
                <a:gd name="T35" fmla="*/ 288 h 1009"/>
                <a:gd name="T36" fmla="*/ 1332 w 3367"/>
                <a:gd name="T37" fmla="*/ 198 h 1009"/>
                <a:gd name="T38" fmla="*/ 1386 w 3367"/>
                <a:gd name="T39" fmla="*/ 90 h 1009"/>
                <a:gd name="T40" fmla="*/ 1458 w 3367"/>
                <a:gd name="T41" fmla="*/ 0 h 1009"/>
                <a:gd name="T42" fmla="*/ 1566 w 3367"/>
                <a:gd name="T43" fmla="*/ 0 h 1009"/>
                <a:gd name="T44" fmla="*/ 1656 w 3367"/>
                <a:gd name="T45" fmla="*/ 54 h 1009"/>
                <a:gd name="T46" fmla="*/ 1710 w 3367"/>
                <a:gd name="T47" fmla="*/ 162 h 1009"/>
                <a:gd name="T48" fmla="*/ 1764 w 3367"/>
                <a:gd name="T49" fmla="*/ 270 h 1009"/>
                <a:gd name="T50" fmla="*/ 1800 w 3367"/>
                <a:gd name="T51" fmla="*/ 378 h 1009"/>
                <a:gd name="T52" fmla="*/ 1836 w 3367"/>
                <a:gd name="T53" fmla="*/ 486 h 1009"/>
                <a:gd name="T54" fmla="*/ 1890 w 3367"/>
                <a:gd name="T55" fmla="*/ 576 h 1009"/>
                <a:gd name="T56" fmla="*/ 1998 w 3367"/>
                <a:gd name="T57" fmla="*/ 558 h 1009"/>
                <a:gd name="T58" fmla="*/ 2034 w 3367"/>
                <a:gd name="T59" fmla="*/ 450 h 1009"/>
                <a:gd name="T60" fmla="*/ 2124 w 3367"/>
                <a:gd name="T61" fmla="*/ 468 h 1009"/>
                <a:gd name="T62" fmla="*/ 2196 w 3367"/>
                <a:gd name="T63" fmla="*/ 576 h 1009"/>
                <a:gd name="T64" fmla="*/ 2232 w 3367"/>
                <a:gd name="T65" fmla="*/ 684 h 1009"/>
                <a:gd name="T66" fmla="*/ 2268 w 3367"/>
                <a:gd name="T67" fmla="*/ 792 h 1009"/>
                <a:gd name="T68" fmla="*/ 2340 w 3367"/>
                <a:gd name="T69" fmla="*/ 882 h 1009"/>
                <a:gd name="T70" fmla="*/ 2430 w 3367"/>
                <a:gd name="T71" fmla="*/ 972 h 1009"/>
                <a:gd name="T72" fmla="*/ 2610 w 3367"/>
                <a:gd name="T73" fmla="*/ 1008 h 1009"/>
                <a:gd name="T74" fmla="*/ 2736 w 3367"/>
                <a:gd name="T75" fmla="*/ 1008 h 1009"/>
                <a:gd name="T76" fmla="*/ 2844 w 3367"/>
                <a:gd name="T77" fmla="*/ 936 h 1009"/>
                <a:gd name="T78" fmla="*/ 2898 w 3367"/>
                <a:gd name="T79" fmla="*/ 828 h 1009"/>
                <a:gd name="T80" fmla="*/ 2898 w 3367"/>
                <a:gd name="T81" fmla="*/ 702 h 1009"/>
                <a:gd name="T82" fmla="*/ 2898 w 3367"/>
                <a:gd name="T83" fmla="*/ 594 h 1009"/>
                <a:gd name="T84" fmla="*/ 2934 w 3367"/>
                <a:gd name="T85" fmla="*/ 486 h 1009"/>
                <a:gd name="T86" fmla="*/ 3024 w 3367"/>
                <a:gd name="T87" fmla="*/ 378 h 1009"/>
                <a:gd name="T88" fmla="*/ 3132 w 3367"/>
                <a:gd name="T89" fmla="*/ 342 h 1009"/>
                <a:gd name="T90" fmla="*/ 3240 w 3367"/>
                <a:gd name="T91" fmla="*/ 270 h 1009"/>
                <a:gd name="T92" fmla="*/ 3330 w 3367"/>
                <a:gd name="T93" fmla="*/ 162 h 1009"/>
                <a:gd name="T94" fmla="*/ 3366 w 3367"/>
                <a:gd name="T95" fmla="*/ 108 h 100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367"/>
                <a:gd name="T145" fmla="*/ 0 h 1009"/>
                <a:gd name="T146" fmla="*/ 3367 w 3367"/>
                <a:gd name="T147" fmla="*/ 1009 h 100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367" h="1009">
                  <a:moveTo>
                    <a:pt x="0" y="630"/>
                  </a:moveTo>
                  <a:lnTo>
                    <a:pt x="0" y="576"/>
                  </a:lnTo>
                  <a:lnTo>
                    <a:pt x="0" y="522"/>
                  </a:lnTo>
                  <a:lnTo>
                    <a:pt x="18" y="468"/>
                  </a:lnTo>
                  <a:lnTo>
                    <a:pt x="36" y="414"/>
                  </a:lnTo>
                  <a:lnTo>
                    <a:pt x="72" y="360"/>
                  </a:lnTo>
                  <a:lnTo>
                    <a:pt x="126" y="324"/>
                  </a:lnTo>
                  <a:lnTo>
                    <a:pt x="180" y="288"/>
                  </a:lnTo>
                  <a:lnTo>
                    <a:pt x="234" y="252"/>
                  </a:lnTo>
                  <a:lnTo>
                    <a:pt x="288" y="252"/>
                  </a:lnTo>
                  <a:lnTo>
                    <a:pt x="360" y="252"/>
                  </a:lnTo>
                  <a:lnTo>
                    <a:pt x="414" y="270"/>
                  </a:lnTo>
                  <a:lnTo>
                    <a:pt x="432" y="324"/>
                  </a:lnTo>
                  <a:lnTo>
                    <a:pt x="450" y="378"/>
                  </a:lnTo>
                  <a:lnTo>
                    <a:pt x="468" y="432"/>
                  </a:lnTo>
                  <a:lnTo>
                    <a:pt x="504" y="486"/>
                  </a:lnTo>
                  <a:lnTo>
                    <a:pt x="540" y="540"/>
                  </a:lnTo>
                  <a:lnTo>
                    <a:pt x="594" y="576"/>
                  </a:lnTo>
                  <a:lnTo>
                    <a:pt x="630" y="630"/>
                  </a:lnTo>
                  <a:lnTo>
                    <a:pt x="666" y="684"/>
                  </a:lnTo>
                  <a:lnTo>
                    <a:pt x="720" y="720"/>
                  </a:lnTo>
                  <a:lnTo>
                    <a:pt x="774" y="756"/>
                  </a:lnTo>
                  <a:lnTo>
                    <a:pt x="828" y="792"/>
                  </a:lnTo>
                  <a:lnTo>
                    <a:pt x="882" y="792"/>
                  </a:lnTo>
                  <a:lnTo>
                    <a:pt x="936" y="792"/>
                  </a:lnTo>
                  <a:lnTo>
                    <a:pt x="990" y="792"/>
                  </a:lnTo>
                  <a:lnTo>
                    <a:pt x="1044" y="774"/>
                  </a:lnTo>
                  <a:lnTo>
                    <a:pt x="1062" y="720"/>
                  </a:lnTo>
                  <a:lnTo>
                    <a:pt x="1062" y="666"/>
                  </a:lnTo>
                  <a:lnTo>
                    <a:pt x="1062" y="612"/>
                  </a:lnTo>
                  <a:lnTo>
                    <a:pt x="1098" y="558"/>
                  </a:lnTo>
                  <a:lnTo>
                    <a:pt x="1116" y="504"/>
                  </a:lnTo>
                  <a:lnTo>
                    <a:pt x="1170" y="450"/>
                  </a:lnTo>
                  <a:lnTo>
                    <a:pt x="1188" y="396"/>
                  </a:lnTo>
                  <a:lnTo>
                    <a:pt x="1242" y="342"/>
                  </a:lnTo>
                  <a:lnTo>
                    <a:pt x="1260" y="288"/>
                  </a:lnTo>
                  <a:lnTo>
                    <a:pt x="1314" y="252"/>
                  </a:lnTo>
                  <a:lnTo>
                    <a:pt x="1332" y="198"/>
                  </a:lnTo>
                  <a:lnTo>
                    <a:pt x="1350" y="144"/>
                  </a:lnTo>
                  <a:lnTo>
                    <a:pt x="1386" y="90"/>
                  </a:lnTo>
                  <a:lnTo>
                    <a:pt x="1404" y="36"/>
                  </a:lnTo>
                  <a:lnTo>
                    <a:pt x="1458" y="0"/>
                  </a:lnTo>
                  <a:lnTo>
                    <a:pt x="1512" y="0"/>
                  </a:lnTo>
                  <a:lnTo>
                    <a:pt x="1566" y="0"/>
                  </a:lnTo>
                  <a:lnTo>
                    <a:pt x="1620" y="0"/>
                  </a:lnTo>
                  <a:lnTo>
                    <a:pt x="1656" y="54"/>
                  </a:lnTo>
                  <a:lnTo>
                    <a:pt x="1674" y="108"/>
                  </a:lnTo>
                  <a:lnTo>
                    <a:pt x="1710" y="162"/>
                  </a:lnTo>
                  <a:lnTo>
                    <a:pt x="1746" y="216"/>
                  </a:lnTo>
                  <a:lnTo>
                    <a:pt x="1764" y="270"/>
                  </a:lnTo>
                  <a:lnTo>
                    <a:pt x="1782" y="324"/>
                  </a:lnTo>
                  <a:lnTo>
                    <a:pt x="1800" y="378"/>
                  </a:lnTo>
                  <a:lnTo>
                    <a:pt x="1818" y="432"/>
                  </a:lnTo>
                  <a:lnTo>
                    <a:pt x="1836" y="486"/>
                  </a:lnTo>
                  <a:lnTo>
                    <a:pt x="1836" y="540"/>
                  </a:lnTo>
                  <a:lnTo>
                    <a:pt x="1890" y="576"/>
                  </a:lnTo>
                  <a:lnTo>
                    <a:pt x="1944" y="594"/>
                  </a:lnTo>
                  <a:lnTo>
                    <a:pt x="1998" y="558"/>
                  </a:lnTo>
                  <a:lnTo>
                    <a:pt x="2016" y="504"/>
                  </a:lnTo>
                  <a:lnTo>
                    <a:pt x="2034" y="450"/>
                  </a:lnTo>
                  <a:lnTo>
                    <a:pt x="2088" y="414"/>
                  </a:lnTo>
                  <a:lnTo>
                    <a:pt x="2124" y="468"/>
                  </a:lnTo>
                  <a:lnTo>
                    <a:pt x="2160" y="522"/>
                  </a:lnTo>
                  <a:lnTo>
                    <a:pt x="2196" y="576"/>
                  </a:lnTo>
                  <a:lnTo>
                    <a:pt x="2214" y="630"/>
                  </a:lnTo>
                  <a:lnTo>
                    <a:pt x="2232" y="684"/>
                  </a:lnTo>
                  <a:lnTo>
                    <a:pt x="2250" y="738"/>
                  </a:lnTo>
                  <a:lnTo>
                    <a:pt x="2268" y="792"/>
                  </a:lnTo>
                  <a:lnTo>
                    <a:pt x="2322" y="828"/>
                  </a:lnTo>
                  <a:lnTo>
                    <a:pt x="2340" y="882"/>
                  </a:lnTo>
                  <a:lnTo>
                    <a:pt x="2376" y="936"/>
                  </a:lnTo>
                  <a:lnTo>
                    <a:pt x="2430" y="972"/>
                  </a:lnTo>
                  <a:lnTo>
                    <a:pt x="2484" y="1008"/>
                  </a:lnTo>
                  <a:lnTo>
                    <a:pt x="2610" y="1008"/>
                  </a:lnTo>
                  <a:lnTo>
                    <a:pt x="2682" y="1008"/>
                  </a:lnTo>
                  <a:lnTo>
                    <a:pt x="2736" y="1008"/>
                  </a:lnTo>
                  <a:lnTo>
                    <a:pt x="2790" y="990"/>
                  </a:lnTo>
                  <a:lnTo>
                    <a:pt x="2844" y="936"/>
                  </a:lnTo>
                  <a:lnTo>
                    <a:pt x="2862" y="882"/>
                  </a:lnTo>
                  <a:lnTo>
                    <a:pt x="2898" y="828"/>
                  </a:lnTo>
                  <a:lnTo>
                    <a:pt x="2898" y="756"/>
                  </a:lnTo>
                  <a:lnTo>
                    <a:pt x="2898" y="702"/>
                  </a:lnTo>
                  <a:lnTo>
                    <a:pt x="2898" y="648"/>
                  </a:lnTo>
                  <a:lnTo>
                    <a:pt x="2898" y="594"/>
                  </a:lnTo>
                  <a:lnTo>
                    <a:pt x="2898" y="540"/>
                  </a:lnTo>
                  <a:lnTo>
                    <a:pt x="2934" y="486"/>
                  </a:lnTo>
                  <a:lnTo>
                    <a:pt x="2970" y="432"/>
                  </a:lnTo>
                  <a:lnTo>
                    <a:pt x="3024" y="378"/>
                  </a:lnTo>
                  <a:lnTo>
                    <a:pt x="3078" y="360"/>
                  </a:lnTo>
                  <a:lnTo>
                    <a:pt x="3132" y="342"/>
                  </a:lnTo>
                  <a:lnTo>
                    <a:pt x="3186" y="306"/>
                  </a:lnTo>
                  <a:lnTo>
                    <a:pt x="3240" y="270"/>
                  </a:lnTo>
                  <a:lnTo>
                    <a:pt x="3294" y="216"/>
                  </a:lnTo>
                  <a:lnTo>
                    <a:pt x="3330" y="162"/>
                  </a:lnTo>
                  <a:lnTo>
                    <a:pt x="3348" y="108"/>
                  </a:lnTo>
                  <a:lnTo>
                    <a:pt x="3366" y="108"/>
                  </a:lnTo>
                </a:path>
              </a:pathLst>
            </a:custGeom>
            <a:noFill/>
            <a:ln w="25400" cap="rnd">
              <a:solidFill>
                <a:schemeClr val="tx1"/>
              </a:solidFill>
              <a:round/>
              <a:headEnd type="none" w="sm" len="sm"/>
              <a:tailEnd type="stealth" w="med" len="lg"/>
            </a:ln>
          </p:spPr>
          <p:txBody>
            <a:bodyPr/>
            <a:lstStyle/>
            <a:p>
              <a:endParaRPr lang="en-US"/>
            </a:p>
          </p:txBody>
        </p:sp>
      </p:grpSp>
      <p:pic>
        <p:nvPicPr>
          <p:cNvPr id="9" name="Picture 8"/>
          <p:cNvPicPr>
            <a:picLocks noChangeAspect="1" noChangeArrowheads="1"/>
          </p:cNvPicPr>
          <p:nvPr/>
        </p:nvPicPr>
        <p:blipFill>
          <a:blip r:embed="rId2" cstate="print"/>
          <a:srcRect/>
          <a:stretch>
            <a:fillRect/>
          </a:stretch>
        </p:blipFill>
        <p:spPr bwMode="auto">
          <a:xfrm>
            <a:off x="5372100" y="1590675"/>
            <a:ext cx="3143250" cy="2028825"/>
          </a:xfrm>
          <a:prstGeom prst="rect">
            <a:avLst/>
          </a:prstGeom>
          <a:noFill/>
          <a:ln w="12700" cap="sq">
            <a:noFill/>
            <a:miter lim="800000"/>
            <a:headEnd type="none" w="sm" len="sm"/>
            <a:tailEnd type="none" w="lg" len="lg"/>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Simple Greedy Heuristic</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23</a:t>
            </a:fld>
            <a:endParaRPr lang="en-US" dirty="0"/>
          </a:p>
        </p:txBody>
      </p:sp>
      <p:pic>
        <p:nvPicPr>
          <p:cNvPr id="5" name="Picture 2"/>
          <p:cNvPicPr>
            <a:picLocks noGrp="1" noChangeAspect="1" noChangeArrowheads="1"/>
          </p:cNvPicPr>
          <p:nvPr>
            <p:ph idx="1"/>
          </p:nvPr>
        </p:nvPicPr>
        <p:blipFill>
          <a:blip r:embed="rId2" cstate="print"/>
          <a:srcRect b="-903"/>
          <a:stretch>
            <a:fillRect/>
          </a:stretch>
        </p:blipFill>
        <p:spPr>
          <a:xfrm>
            <a:off x="415925" y="1371600"/>
            <a:ext cx="8220075" cy="4940300"/>
          </a:xfr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7862"/>
          </a:xfrm>
        </p:spPr>
        <p:txBody>
          <a:bodyPr>
            <a:normAutofit/>
          </a:bodyPr>
          <a:lstStyle/>
          <a:p>
            <a:r>
              <a:rPr lang="en-US" sz="3600" dirty="0" smtClean="0"/>
              <a:t>Example: Kernighan-Lin (Min-cut) Heuristic</a:t>
            </a:r>
            <a:endParaRPr lang="en-US" sz="3600"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24</a:t>
            </a:fld>
            <a:endParaRPr lang="en-US" dirty="0"/>
          </a:p>
        </p:txBody>
      </p:sp>
      <p:sp>
        <p:nvSpPr>
          <p:cNvPr id="5" name="Content Placeholder 2"/>
          <p:cNvSpPr>
            <a:spLocks noGrp="1"/>
          </p:cNvSpPr>
          <p:nvPr>
            <p:ph idx="1"/>
          </p:nvPr>
        </p:nvSpPr>
        <p:spPr>
          <a:xfrm>
            <a:off x="152400" y="1038225"/>
            <a:ext cx="8991600" cy="5715000"/>
          </a:xfrm>
        </p:spPr>
        <p:txBody>
          <a:bodyPr/>
          <a:lstStyle/>
          <a:p>
            <a:r>
              <a:rPr lang="en-US" sz="2400" dirty="0" smtClean="0"/>
              <a:t>Problem with Greedy Approach</a:t>
            </a:r>
          </a:p>
          <a:p>
            <a:pPr lvl="1"/>
            <a:r>
              <a:rPr lang="en-US" sz="2400" dirty="0" smtClean="0"/>
              <a:t>Simple greedy heuristic can get stuck in a local minimum</a:t>
            </a:r>
          </a:p>
          <a:p>
            <a:pPr lvl="1"/>
            <a:endParaRPr lang="en-US" sz="2400" dirty="0" smtClean="0"/>
          </a:p>
          <a:p>
            <a:pPr lvl="1"/>
            <a:endParaRPr lang="en-US" sz="2400" dirty="0" smtClean="0"/>
          </a:p>
          <a:p>
            <a:endParaRPr lang="en-US" sz="2400" i="1" dirty="0" smtClean="0"/>
          </a:p>
          <a:p>
            <a:endParaRPr lang="en-US" sz="2400" i="1" dirty="0" smtClean="0"/>
          </a:p>
          <a:p>
            <a:endParaRPr lang="en-US" sz="2400" i="1" dirty="0" smtClean="0"/>
          </a:p>
          <a:p>
            <a:endParaRPr lang="en-US" sz="2400" i="1" dirty="0" smtClean="0"/>
          </a:p>
          <a:p>
            <a:r>
              <a:rPr lang="en-US" sz="2400" i="1" dirty="0" smtClean="0"/>
              <a:t>Improved algorithm (Kernighan-Lin):</a:t>
            </a:r>
          </a:p>
          <a:p>
            <a:pPr lvl="1"/>
            <a:r>
              <a:rPr lang="en-US" sz="2400" dirty="0" smtClean="0"/>
              <a:t>Algorithm allows moves between clusters that may not improve the cost – this allows the algorithm to escape from local optima </a:t>
            </a:r>
          </a:p>
        </p:txBody>
      </p:sp>
      <p:pic>
        <p:nvPicPr>
          <p:cNvPr id="6" name="Picture 5"/>
          <p:cNvPicPr>
            <a:picLocks noChangeAspect="1" noChangeArrowheads="1"/>
          </p:cNvPicPr>
          <p:nvPr/>
        </p:nvPicPr>
        <p:blipFill>
          <a:blip r:embed="rId2" cstate="print"/>
          <a:srcRect/>
          <a:stretch>
            <a:fillRect/>
          </a:stretch>
        </p:blipFill>
        <p:spPr bwMode="auto">
          <a:xfrm>
            <a:off x="1684338" y="1987550"/>
            <a:ext cx="4379912" cy="2598738"/>
          </a:xfrm>
          <a:prstGeom prst="rect">
            <a:avLst/>
          </a:prstGeom>
          <a:noFill/>
          <a:ln w="9525">
            <a:noFill/>
            <a:miter lim="800000"/>
            <a:headEnd/>
            <a:tailEnd/>
          </a:ln>
        </p:spPr>
      </p:pic>
      <p:sp>
        <p:nvSpPr>
          <p:cNvPr id="7" name="TextBox 5"/>
          <p:cNvSpPr txBox="1">
            <a:spLocks noChangeArrowheads="1"/>
          </p:cNvSpPr>
          <p:nvPr/>
        </p:nvSpPr>
        <p:spPr bwMode="auto">
          <a:xfrm>
            <a:off x="401638" y="3082925"/>
            <a:ext cx="1530350" cy="368300"/>
          </a:xfrm>
          <a:prstGeom prst="rect">
            <a:avLst/>
          </a:prstGeom>
          <a:noFill/>
          <a:ln w="9525">
            <a:noFill/>
            <a:miter lim="800000"/>
            <a:headEnd/>
            <a:tailEnd/>
          </a:ln>
        </p:spPr>
        <p:txBody>
          <a:bodyPr wrap="none">
            <a:spAutoFit/>
          </a:bodyPr>
          <a:lstStyle/>
          <a:p>
            <a:r>
              <a:rPr lang="en-US"/>
              <a:t>Cost function</a:t>
            </a:r>
          </a:p>
        </p:txBody>
      </p:sp>
      <p:sp>
        <p:nvSpPr>
          <p:cNvPr id="8" name="TextBox 6"/>
          <p:cNvSpPr txBox="1">
            <a:spLocks noChangeArrowheads="1"/>
          </p:cNvSpPr>
          <p:nvPr/>
        </p:nvSpPr>
        <p:spPr bwMode="auto">
          <a:xfrm>
            <a:off x="5791200" y="2508250"/>
            <a:ext cx="3352800" cy="1323975"/>
          </a:xfrm>
          <a:prstGeom prst="rect">
            <a:avLst/>
          </a:prstGeom>
          <a:noFill/>
          <a:ln w="9525">
            <a:noFill/>
            <a:miter lim="800000"/>
            <a:headEnd/>
            <a:tailEnd/>
          </a:ln>
        </p:spPr>
        <p:txBody>
          <a:bodyPr>
            <a:spAutoFit/>
          </a:bodyPr>
          <a:lstStyle/>
          <a:p>
            <a:r>
              <a:rPr lang="en-US" sz="2000"/>
              <a:t>Goal of any optimization algorithm is to find: </a:t>
            </a:r>
          </a:p>
          <a:p>
            <a:r>
              <a:rPr lang="en-US" sz="2000" b="1"/>
              <a:t>global</a:t>
            </a:r>
            <a:r>
              <a:rPr lang="en-US" sz="2000"/>
              <a:t> maxima, or </a:t>
            </a:r>
          </a:p>
          <a:p>
            <a:r>
              <a:rPr lang="en-US" sz="2000" b="1"/>
              <a:t>global</a:t>
            </a:r>
            <a:r>
              <a:rPr lang="en-US" sz="2000"/>
              <a:t> minima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HW/SW Co-design</a:t>
            </a:r>
          </a:p>
          <a:p>
            <a:pPr lvl="1"/>
            <a:r>
              <a:rPr lang="en-US" dirty="0" smtClean="0"/>
              <a:t>Hardware/Software partitioning</a:t>
            </a:r>
          </a:p>
          <a:p>
            <a:pPr lvl="1"/>
            <a:r>
              <a:rPr lang="en-US" dirty="0" smtClean="0">
                <a:solidFill>
                  <a:srgbClr val="FF0000"/>
                </a:solidFill>
              </a:rPr>
              <a:t>Scheduling</a:t>
            </a:r>
          </a:p>
          <a:p>
            <a:pPr lvl="1"/>
            <a:r>
              <a:rPr lang="en-US" dirty="0" smtClean="0"/>
              <a:t>Hardware exploration</a:t>
            </a:r>
          </a:p>
          <a:p>
            <a:pPr lvl="1"/>
            <a:r>
              <a:rPr lang="en-US" dirty="0" smtClean="0"/>
              <a:t>Software optimization</a:t>
            </a:r>
          </a:p>
          <a:p>
            <a:r>
              <a:rPr lang="en-US" dirty="0" smtClean="0"/>
              <a:t>HW/SW Co-synthesis</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13A2B9E-B16C-4C43-A38A-022099A1C25F}" type="slidenum">
              <a:rPr lang="en-US" smtClean="0"/>
              <a:pPr/>
              <a:t>26</a:t>
            </a:fld>
            <a:endParaRPr lang="en-US" dirty="0"/>
          </a:p>
        </p:txBody>
      </p:sp>
      <p:sp>
        <p:nvSpPr>
          <p:cNvPr id="5" name="Rounded Rectangle 4"/>
          <p:cNvSpPr/>
          <p:nvPr/>
        </p:nvSpPr>
        <p:spPr>
          <a:xfrm>
            <a:off x="190500" y="381000"/>
            <a:ext cx="6096000" cy="5753100"/>
          </a:xfrm>
          <a:prstGeom prst="roundRect">
            <a:avLst>
              <a:gd name="adj" fmla="val 353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p:cNvSpPr txBox="1">
            <a:spLocks/>
          </p:cNvSpPr>
          <p:nvPr/>
        </p:nvSpPr>
        <p:spPr>
          <a:xfrm>
            <a:off x="6819900" y="266700"/>
            <a:ext cx="2324100" cy="44926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smtClean="0">
                <a:ln>
                  <a:noFill/>
                </a:ln>
                <a:solidFill>
                  <a:schemeClr val="tx1"/>
                </a:solidFill>
                <a:effectLst/>
                <a:uLnTx/>
                <a:uFillTx/>
                <a:latin typeface="+mj-lt"/>
                <a:ea typeface="+mj-ea"/>
                <a:cs typeface="+mj-cs"/>
              </a:rPr>
              <a:t>Design flow</a:t>
            </a:r>
            <a:endParaRPr kumimoji="0" lang="en-US" sz="32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Oval 8"/>
          <p:cNvSpPr>
            <a:spLocks noChangeArrowheads="1"/>
          </p:cNvSpPr>
          <p:nvPr/>
        </p:nvSpPr>
        <p:spPr bwMode="auto">
          <a:xfrm>
            <a:off x="2559449" y="463640"/>
            <a:ext cx="1185884" cy="548961"/>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dirty="0"/>
              <a:t>System</a:t>
            </a:r>
          </a:p>
          <a:p>
            <a:pPr algn="ctr"/>
            <a:r>
              <a:rPr lang="en-US" sz="1400" b="1" dirty="0"/>
              <a:t>Model</a:t>
            </a:r>
            <a:endParaRPr lang="en-US" sz="1600" b="1" dirty="0"/>
          </a:p>
        </p:txBody>
      </p:sp>
      <p:cxnSp>
        <p:nvCxnSpPr>
          <p:cNvPr id="8" name="AutoShape 10"/>
          <p:cNvCxnSpPr>
            <a:cxnSpLocks noChangeShapeType="1"/>
            <a:stCxn id="10" idx="3"/>
            <a:endCxn id="7" idx="2"/>
          </p:cNvCxnSpPr>
          <p:nvPr/>
        </p:nvCxnSpPr>
        <p:spPr bwMode="auto">
          <a:xfrm flipV="1">
            <a:off x="2183244" y="738120"/>
            <a:ext cx="376204" cy="19754"/>
          </a:xfrm>
          <a:prstGeom prst="straightConnector1">
            <a:avLst/>
          </a:prstGeom>
          <a:noFill/>
          <a:ln w="12700" cap="sq">
            <a:solidFill>
              <a:schemeClr val="tx1"/>
            </a:solidFill>
            <a:round/>
            <a:headEnd type="none" w="sm" len="sm"/>
            <a:tailEnd type="triangle" w="lg" len="lg"/>
          </a:ln>
        </p:spPr>
      </p:cxnSp>
      <p:sp>
        <p:nvSpPr>
          <p:cNvPr id="9" name="Rectangle 11"/>
          <p:cNvSpPr>
            <a:spLocks noChangeArrowheads="1"/>
          </p:cNvSpPr>
          <p:nvPr/>
        </p:nvSpPr>
        <p:spPr bwMode="auto">
          <a:xfrm>
            <a:off x="4004744" y="563451"/>
            <a:ext cx="1726045" cy="388848"/>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System Simulation</a:t>
            </a:r>
          </a:p>
        </p:txBody>
      </p:sp>
      <p:sp>
        <p:nvSpPr>
          <p:cNvPr id="10" name="Rectangle 12"/>
          <p:cNvSpPr>
            <a:spLocks noChangeArrowheads="1"/>
          </p:cNvSpPr>
          <p:nvPr/>
        </p:nvSpPr>
        <p:spPr bwMode="auto">
          <a:xfrm>
            <a:off x="457200" y="563451"/>
            <a:ext cx="1726044" cy="388848"/>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Informal Specification</a:t>
            </a:r>
          </a:p>
        </p:txBody>
      </p:sp>
      <p:sp>
        <p:nvSpPr>
          <p:cNvPr id="11" name="Rectangle 14"/>
          <p:cNvSpPr>
            <a:spLocks noChangeArrowheads="1"/>
          </p:cNvSpPr>
          <p:nvPr/>
        </p:nvSpPr>
        <p:spPr bwMode="auto">
          <a:xfrm>
            <a:off x="1589180" y="1561564"/>
            <a:ext cx="3126421" cy="239131"/>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Hardware/Software Partitioning</a:t>
            </a:r>
          </a:p>
        </p:txBody>
      </p:sp>
      <p:sp>
        <p:nvSpPr>
          <p:cNvPr id="12" name="Oval 17"/>
          <p:cNvSpPr>
            <a:spLocks noChangeArrowheads="1"/>
          </p:cNvSpPr>
          <p:nvPr/>
        </p:nvSpPr>
        <p:spPr bwMode="auto">
          <a:xfrm>
            <a:off x="2505544" y="1910902"/>
            <a:ext cx="1293691" cy="49905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Partitioned</a:t>
            </a:r>
          </a:p>
          <a:p>
            <a:pPr algn="ctr"/>
            <a:r>
              <a:rPr lang="en-US" sz="1400" b="1"/>
              <a:t>Model</a:t>
            </a:r>
            <a:endParaRPr lang="en-US" sz="1600" b="1"/>
          </a:p>
        </p:txBody>
      </p:sp>
      <p:cxnSp>
        <p:nvCxnSpPr>
          <p:cNvPr id="13" name="AutoShape 18"/>
          <p:cNvCxnSpPr>
            <a:cxnSpLocks noChangeShapeType="1"/>
            <a:stCxn id="11" idx="2"/>
            <a:endCxn id="12" idx="0"/>
          </p:cNvCxnSpPr>
          <p:nvPr/>
        </p:nvCxnSpPr>
        <p:spPr bwMode="auto">
          <a:xfrm>
            <a:off x="3152390" y="1800694"/>
            <a:ext cx="0" cy="110208"/>
          </a:xfrm>
          <a:prstGeom prst="straightConnector1">
            <a:avLst/>
          </a:prstGeom>
          <a:noFill/>
          <a:ln w="12700" cap="sq">
            <a:solidFill>
              <a:schemeClr val="tx1"/>
            </a:solidFill>
            <a:round/>
            <a:headEnd type="none" w="sm" len="sm"/>
            <a:tailEnd type="triangle" w="lg" len="lg"/>
          </a:ln>
        </p:spPr>
      </p:cxnSp>
      <p:sp>
        <p:nvSpPr>
          <p:cNvPr id="14" name="Rectangle 19"/>
          <p:cNvSpPr>
            <a:spLocks noChangeArrowheads="1"/>
          </p:cNvSpPr>
          <p:nvPr/>
        </p:nvSpPr>
        <p:spPr bwMode="auto">
          <a:xfrm>
            <a:off x="2236026" y="2559676"/>
            <a:ext cx="1832729" cy="199623"/>
          </a:xfrm>
          <a:prstGeom prst="rect">
            <a:avLst/>
          </a:prstGeom>
          <a:solidFill>
            <a:srgbClr val="FFFF00"/>
          </a:solidFill>
          <a:ln w="12700" cap="sq">
            <a:solidFill>
              <a:schemeClr val="tx1"/>
            </a:solidFill>
            <a:miter lim="800000"/>
            <a:headEnd type="none" w="sm" len="sm"/>
            <a:tailEnd type="none" w="sm" len="sm"/>
          </a:ln>
        </p:spPr>
        <p:txBody>
          <a:bodyPr wrap="none" anchor="ctr"/>
          <a:lstStyle/>
          <a:p>
            <a:pPr algn="ctr"/>
            <a:r>
              <a:rPr lang="en-US" sz="1600" b="1"/>
              <a:t>Schedule</a:t>
            </a:r>
          </a:p>
        </p:txBody>
      </p:sp>
      <p:cxnSp>
        <p:nvCxnSpPr>
          <p:cNvPr id="15" name="AutoShape 20"/>
          <p:cNvCxnSpPr>
            <a:cxnSpLocks noChangeShapeType="1"/>
            <a:stCxn id="12" idx="4"/>
            <a:endCxn id="14" idx="0"/>
          </p:cNvCxnSpPr>
          <p:nvPr/>
        </p:nvCxnSpPr>
        <p:spPr bwMode="auto">
          <a:xfrm>
            <a:off x="3152390" y="2409959"/>
            <a:ext cx="0" cy="149717"/>
          </a:xfrm>
          <a:prstGeom prst="straightConnector1">
            <a:avLst/>
          </a:prstGeom>
          <a:noFill/>
          <a:ln w="12700" cap="sq">
            <a:solidFill>
              <a:schemeClr val="tx1"/>
            </a:solidFill>
            <a:round/>
            <a:headEnd type="none" w="sm" len="sm"/>
            <a:tailEnd type="triangle" w="lg" len="lg"/>
          </a:ln>
        </p:spPr>
      </p:cxnSp>
      <p:sp>
        <p:nvSpPr>
          <p:cNvPr id="16" name="Oval 21"/>
          <p:cNvSpPr>
            <a:spLocks noChangeArrowheads="1"/>
          </p:cNvSpPr>
          <p:nvPr/>
        </p:nvSpPr>
        <p:spPr bwMode="auto">
          <a:xfrm>
            <a:off x="2559449" y="2909016"/>
            <a:ext cx="1185884" cy="548961"/>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dirty="0"/>
              <a:t>Partitioned</a:t>
            </a:r>
          </a:p>
          <a:p>
            <a:pPr algn="ctr"/>
            <a:r>
              <a:rPr lang="en-US" sz="1400" b="1" dirty="0"/>
              <a:t>Model &amp; Sch.</a:t>
            </a:r>
            <a:endParaRPr lang="en-US" sz="1600" b="1" dirty="0"/>
          </a:p>
        </p:txBody>
      </p:sp>
      <p:cxnSp>
        <p:nvCxnSpPr>
          <p:cNvPr id="17" name="AutoShape 22"/>
          <p:cNvCxnSpPr>
            <a:cxnSpLocks noChangeShapeType="1"/>
            <a:stCxn id="14" idx="2"/>
            <a:endCxn id="16" idx="0"/>
          </p:cNvCxnSpPr>
          <p:nvPr/>
        </p:nvCxnSpPr>
        <p:spPr bwMode="auto">
          <a:xfrm>
            <a:off x="3152390" y="2759299"/>
            <a:ext cx="0" cy="149717"/>
          </a:xfrm>
          <a:prstGeom prst="straightConnector1">
            <a:avLst/>
          </a:prstGeom>
          <a:noFill/>
          <a:ln w="12700" cap="sq">
            <a:solidFill>
              <a:schemeClr val="tx1"/>
            </a:solidFill>
            <a:round/>
            <a:headEnd type="none" w="sm" len="sm"/>
            <a:tailEnd type="triangle" w="lg" len="lg"/>
          </a:ln>
        </p:spPr>
      </p:cxnSp>
      <p:cxnSp>
        <p:nvCxnSpPr>
          <p:cNvPr id="18" name="AutoShape 23"/>
          <p:cNvCxnSpPr>
            <a:cxnSpLocks noChangeShapeType="1"/>
            <a:stCxn id="16" idx="4"/>
          </p:cNvCxnSpPr>
          <p:nvPr/>
        </p:nvCxnSpPr>
        <p:spPr bwMode="auto">
          <a:xfrm>
            <a:off x="3152390" y="3457977"/>
            <a:ext cx="0" cy="199623"/>
          </a:xfrm>
          <a:prstGeom prst="straightConnector1">
            <a:avLst/>
          </a:prstGeom>
          <a:noFill/>
          <a:ln w="12700" cap="sq">
            <a:solidFill>
              <a:schemeClr val="tx1"/>
            </a:solidFill>
            <a:round/>
            <a:headEnd type="none" w="sm" len="sm"/>
            <a:tailEnd type="triangle" w="lg" len="lg"/>
          </a:ln>
        </p:spPr>
      </p:cxnSp>
      <p:cxnSp>
        <p:nvCxnSpPr>
          <p:cNvPr id="19" name="AutoShape 25"/>
          <p:cNvCxnSpPr>
            <a:cxnSpLocks noChangeShapeType="1"/>
            <a:stCxn id="7" idx="6"/>
            <a:endCxn id="9" idx="1"/>
          </p:cNvCxnSpPr>
          <p:nvPr/>
        </p:nvCxnSpPr>
        <p:spPr bwMode="auto">
          <a:xfrm>
            <a:off x="3745332" y="738120"/>
            <a:ext cx="259412" cy="19754"/>
          </a:xfrm>
          <a:prstGeom prst="straightConnector1">
            <a:avLst/>
          </a:prstGeom>
          <a:noFill/>
          <a:ln w="12700" cap="sq">
            <a:solidFill>
              <a:schemeClr val="tx1"/>
            </a:solidFill>
            <a:round/>
            <a:headEnd type="none" w="sm" len="sm"/>
            <a:tailEnd type="triangle" w="lg" len="lg"/>
          </a:ln>
        </p:spPr>
      </p:cxnSp>
      <p:cxnSp>
        <p:nvCxnSpPr>
          <p:cNvPr id="20" name="AutoShape 33"/>
          <p:cNvCxnSpPr>
            <a:cxnSpLocks noChangeShapeType="1"/>
            <a:stCxn id="9" idx="3"/>
            <a:endCxn id="51" idx="1"/>
          </p:cNvCxnSpPr>
          <p:nvPr/>
        </p:nvCxnSpPr>
        <p:spPr bwMode="auto">
          <a:xfrm>
            <a:off x="5730789" y="757875"/>
            <a:ext cx="1355811" cy="2042475"/>
          </a:xfrm>
          <a:prstGeom prst="bentConnector3">
            <a:avLst>
              <a:gd name="adj1" fmla="val 20808"/>
            </a:avLst>
          </a:prstGeom>
          <a:noFill/>
          <a:ln w="31750" cap="rnd">
            <a:solidFill>
              <a:schemeClr val="tx1"/>
            </a:solidFill>
            <a:prstDash val="sysDot"/>
            <a:miter lim="800000"/>
            <a:headEnd type="none" w="sm" len="sm"/>
            <a:tailEnd type="triangle" w="lg" len="lg"/>
          </a:ln>
        </p:spPr>
      </p:cxnSp>
      <p:sp>
        <p:nvSpPr>
          <p:cNvPr id="21" name="Rectangle 35"/>
          <p:cNvSpPr>
            <a:spLocks noChangeArrowheads="1"/>
          </p:cNvSpPr>
          <p:nvPr/>
        </p:nvSpPr>
        <p:spPr bwMode="auto">
          <a:xfrm>
            <a:off x="2236026" y="1162318"/>
            <a:ext cx="1832729" cy="239131"/>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Algorithmic Design</a:t>
            </a:r>
          </a:p>
        </p:txBody>
      </p:sp>
      <p:cxnSp>
        <p:nvCxnSpPr>
          <p:cNvPr id="22" name="AutoShape 37"/>
          <p:cNvCxnSpPr>
            <a:cxnSpLocks noChangeShapeType="1"/>
            <a:stCxn id="7" idx="3"/>
            <a:endCxn id="11" idx="1"/>
          </p:cNvCxnSpPr>
          <p:nvPr/>
        </p:nvCxnSpPr>
        <p:spPr bwMode="auto">
          <a:xfrm rot="5400000">
            <a:off x="1787054" y="734670"/>
            <a:ext cx="748584" cy="1144333"/>
          </a:xfrm>
          <a:prstGeom prst="curvedConnector4">
            <a:avLst>
              <a:gd name="adj1" fmla="val 21111"/>
              <a:gd name="adj2" fmla="val 114130"/>
            </a:avLst>
          </a:prstGeom>
          <a:noFill/>
          <a:ln w="12700" cap="sq">
            <a:solidFill>
              <a:schemeClr val="tx1"/>
            </a:solidFill>
            <a:round/>
            <a:headEnd type="none" w="sm" len="sm"/>
            <a:tailEnd type="triangle" w="lg" len="lg"/>
          </a:ln>
        </p:spPr>
      </p:cxnSp>
      <p:cxnSp>
        <p:nvCxnSpPr>
          <p:cNvPr id="23" name="AutoShape 38"/>
          <p:cNvCxnSpPr>
            <a:cxnSpLocks noChangeShapeType="1"/>
            <a:stCxn id="21" idx="3"/>
            <a:endCxn id="7" idx="5"/>
          </p:cNvCxnSpPr>
          <p:nvPr/>
        </p:nvCxnSpPr>
        <p:spPr bwMode="auto">
          <a:xfrm flipH="1" flipV="1">
            <a:off x="3571268" y="932545"/>
            <a:ext cx="497487" cy="349340"/>
          </a:xfrm>
          <a:prstGeom prst="curvedConnector4">
            <a:avLst>
              <a:gd name="adj1" fmla="val -32505"/>
              <a:gd name="adj2" fmla="val 55653"/>
            </a:avLst>
          </a:prstGeom>
          <a:noFill/>
          <a:ln w="12700" cap="sq">
            <a:solidFill>
              <a:schemeClr val="tx1"/>
            </a:solidFill>
            <a:round/>
            <a:headEnd type="none" w="sm" len="sm"/>
            <a:tailEnd type="triangle" w="lg" len="lg"/>
          </a:ln>
        </p:spPr>
      </p:cxnSp>
      <p:cxnSp>
        <p:nvCxnSpPr>
          <p:cNvPr id="24" name="AutoShape 41"/>
          <p:cNvCxnSpPr>
            <a:cxnSpLocks noChangeShapeType="1"/>
            <a:stCxn id="7" idx="4"/>
            <a:endCxn id="21" idx="0"/>
          </p:cNvCxnSpPr>
          <p:nvPr/>
        </p:nvCxnSpPr>
        <p:spPr bwMode="auto">
          <a:xfrm>
            <a:off x="3152390" y="1012601"/>
            <a:ext cx="0" cy="149717"/>
          </a:xfrm>
          <a:prstGeom prst="straightConnector1">
            <a:avLst/>
          </a:prstGeom>
          <a:noFill/>
          <a:ln w="12700" cap="sq">
            <a:solidFill>
              <a:schemeClr val="tx1"/>
            </a:solidFill>
            <a:round/>
            <a:headEnd type="none" w="sm" len="sm"/>
            <a:tailEnd type="triangle" w="lg" len="lg"/>
          </a:ln>
        </p:spPr>
      </p:cxnSp>
      <p:sp>
        <p:nvSpPr>
          <p:cNvPr id="25" name="Rectangle 23"/>
          <p:cNvSpPr>
            <a:spLocks noChangeArrowheads="1"/>
          </p:cNvSpPr>
          <p:nvPr/>
        </p:nvSpPr>
        <p:spPr bwMode="auto">
          <a:xfrm>
            <a:off x="2190689" y="3619500"/>
            <a:ext cx="1894045"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Communication</a:t>
            </a:r>
          </a:p>
          <a:p>
            <a:pPr algn="ctr"/>
            <a:r>
              <a:rPr lang="en-US" sz="1600" b="1" dirty="0"/>
              <a:t>Synthesis</a:t>
            </a:r>
          </a:p>
        </p:txBody>
      </p:sp>
      <p:sp>
        <p:nvSpPr>
          <p:cNvPr id="26" name="Oval 25"/>
          <p:cNvSpPr>
            <a:spLocks noChangeArrowheads="1"/>
          </p:cNvSpPr>
          <p:nvPr/>
        </p:nvSpPr>
        <p:spPr bwMode="auto">
          <a:xfrm>
            <a:off x="829344" y="4196477"/>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Software</a:t>
            </a:r>
          </a:p>
          <a:p>
            <a:pPr algn="ctr"/>
            <a:r>
              <a:rPr lang="en-US" sz="1400" b="1"/>
              <a:t>Model</a:t>
            </a:r>
            <a:endParaRPr lang="en-US" sz="1600" b="1"/>
          </a:p>
        </p:txBody>
      </p:sp>
      <p:sp>
        <p:nvSpPr>
          <p:cNvPr id="27" name="Oval 26"/>
          <p:cNvSpPr>
            <a:spLocks noChangeArrowheads="1"/>
          </p:cNvSpPr>
          <p:nvPr/>
        </p:nvSpPr>
        <p:spPr bwMode="auto">
          <a:xfrm>
            <a:off x="4143923" y="4196477"/>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dirty="0"/>
              <a:t>Hardware</a:t>
            </a:r>
          </a:p>
          <a:p>
            <a:pPr algn="ctr"/>
            <a:r>
              <a:rPr lang="en-US" sz="1400" b="1" dirty="0"/>
              <a:t>Model</a:t>
            </a:r>
            <a:endParaRPr lang="en-US" sz="1600" b="1" dirty="0"/>
          </a:p>
        </p:txBody>
      </p:sp>
      <p:cxnSp>
        <p:nvCxnSpPr>
          <p:cNvPr id="28" name="AutoShape 27"/>
          <p:cNvCxnSpPr>
            <a:cxnSpLocks noChangeShapeType="1"/>
            <a:stCxn id="25" idx="2"/>
            <a:endCxn id="26" idx="7"/>
          </p:cNvCxnSpPr>
          <p:nvPr/>
        </p:nvCxnSpPr>
        <p:spPr bwMode="auto">
          <a:xfrm flipH="1">
            <a:off x="1940370" y="4028193"/>
            <a:ext cx="1197342" cy="252427"/>
          </a:xfrm>
          <a:prstGeom prst="straightConnector1">
            <a:avLst/>
          </a:prstGeom>
          <a:noFill/>
          <a:ln w="12700" cap="sq">
            <a:solidFill>
              <a:schemeClr val="tx1"/>
            </a:solidFill>
            <a:round/>
            <a:headEnd type="none" w="sm" len="sm"/>
            <a:tailEnd type="triangle" w="lg" len="lg"/>
          </a:ln>
        </p:spPr>
      </p:cxnSp>
      <p:cxnSp>
        <p:nvCxnSpPr>
          <p:cNvPr id="29" name="AutoShape 28"/>
          <p:cNvCxnSpPr>
            <a:cxnSpLocks noChangeShapeType="1"/>
            <a:stCxn id="25" idx="2"/>
            <a:endCxn id="27" idx="1"/>
          </p:cNvCxnSpPr>
          <p:nvPr/>
        </p:nvCxnSpPr>
        <p:spPr bwMode="auto">
          <a:xfrm>
            <a:off x="3137711" y="4028193"/>
            <a:ext cx="1197342" cy="252427"/>
          </a:xfrm>
          <a:prstGeom prst="straightConnector1">
            <a:avLst/>
          </a:prstGeom>
          <a:noFill/>
          <a:ln w="12700" cap="sq">
            <a:solidFill>
              <a:schemeClr val="tx1"/>
            </a:solidFill>
            <a:round/>
            <a:headEnd type="none" w="sm" len="sm"/>
            <a:tailEnd type="triangle" w="lg" len="lg"/>
          </a:ln>
        </p:spPr>
      </p:cxnSp>
      <p:sp>
        <p:nvSpPr>
          <p:cNvPr id="30" name="Rectangle 29"/>
          <p:cNvSpPr>
            <a:spLocks noChangeArrowheads="1"/>
          </p:cNvSpPr>
          <p:nvPr/>
        </p:nvSpPr>
        <p:spPr bwMode="auto">
          <a:xfrm>
            <a:off x="2368255" y="4301383"/>
            <a:ext cx="1538911"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HW/SW </a:t>
            </a:r>
          </a:p>
          <a:p>
            <a:pPr algn="ctr"/>
            <a:r>
              <a:rPr lang="en-US" sz="1600" b="1" dirty="0"/>
              <a:t>Co-simulation</a:t>
            </a:r>
          </a:p>
        </p:txBody>
      </p:sp>
      <p:cxnSp>
        <p:nvCxnSpPr>
          <p:cNvPr id="31" name="AutoShape 30"/>
          <p:cNvCxnSpPr>
            <a:cxnSpLocks noChangeShapeType="1"/>
            <a:stCxn id="26" idx="6"/>
            <a:endCxn id="30" idx="1"/>
          </p:cNvCxnSpPr>
          <p:nvPr/>
        </p:nvCxnSpPr>
        <p:spPr bwMode="auto">
          <a:xfrm>
            <a:off x="2131500" y="4484966"/>
            <a:ext cx="236755" cy="20762"/>
          </a:xfrm>
          <a:prstGeom prst="straightConnector1">
            <a:avLst/>
          </a:prstGeom>
          <a:noFill/>
          <a:ln w="12700" cap="sq">
            <a:solidFill>
              <a:schemeClr val="tx1"/>
            </a:solidFill>
            <a:round/>
            <a:headEnd type="none" w="sm" len="sm"/>
            <a:tailEnd type="triangle" w="lg" len="lg"/>
          </a:ln>
        </p:spPr>
      </p:cxnSp>
      <p:cxnSp>
        <p:nvCxnSpPr>
          <p:cNvPr id="32" name="AutoShape 31"/>
          <p:cNvCxnSpPr>
            <a:cxnSpLocks noChangeShapeType="1"/>
            <a:stCxn id="27" idx="2"/>
            <a:endCxn id="30" idx="3"/>
          </p:cNvCxnSpPr>
          <p:nvPr/>
        </p:nvCxnSpPr>
        <p:spPr bwMode="auto">
          <a:xfrm flipH="1">
            <a:off x="3907167" y="4484966"/>
            <a:ext cx="236755" cy="20762"/>
          </a:xfrm>
          <a:prstGeom prst="straightConnector1">
            <a:avLst/>
          </a:prstGeom>
          <a:noFill/>
          <a:ln w="12700" cap="sq">
            <a:solidFill>
              <a:schemeClr val="tx1"/>
            </a:solidFill>
            <a:round/>
            <a:headEnd type="none" w="sm" len="sm"/>
            <a:tailEnd type="triangle" w="lg" len="lg"/>
          </a:ln>
        </p:spPr>
      </p:cxnSp>
      <p:sp>
        <p:nvSpPr>
          <p:cNvPr id="33" name="Rectangle 33"/>
          <p:cNvSpPr>
            <a:spLocks noChangeArrowheads="1"/>
          </p:cNvSpPr>
          <p:nvPr/>
        </p:nvSpPr>
        <p:spPr bwMode="auto">
          <a:xfrm>
            <a:off x="533400" y="4930812"/>
            <a:ext cx="1894045" cy="209810"/>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Compilation</a:t>
            </a:r>
          </a:p>
        </p:txBody>
      </p:sp>
      <p:sp>
        <p:nvSpPr>
          <p:cNvPr id="34" name="Rectangle 34"/>
          <p:cNvSpPr>
            <a:spLocks noChangeArrowheads="1"/>
          </p:cNvSpPr>
          <p:nvPr/>
        </p:nvSpPr>
        <p:spPr bwMode="auto">
          <a:xfrm>
            <a:off x="3847978" y="4930812"/>
            <a:ext cx="1894045" cy="209810"/>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Synthesis</a:t>
            </a:r>
          </a:p>
        </p:txBody>
      </p:sp>
      <p:cxnSp>
        <p:nvCxnSpPr>
          <p:cNvPr id="35" name="AutoShape 35"/>
          <p:cNvCxnSpPr>
            <a:cxnSpLocks noChangeShapeType="1"/>
            <a:stCxn id="26" idx="4"/>
            <a:endCxn id="33" idx="0"/>
          </p:cNvCxnSpPr>
          <p:nvPr/>
        </p:nvCxnSpPr>
        <p:spPr bwMode="auto">
          <a:xfrm>
            <a:off x="1480423" y="4773455"/>
            <a:ext cx="0" cy="157357"/>
          </a:xfrm>
          <a:prstGeom prst="straightConnector1">
            <a:avLst/>
          </a:prstGeom>
          <a:noFill/>
          <a:ln w="12700" cap="sq">
            <a:solidFill>
              <a:schemeClr val="tx1"/>
            </a:solidFill>
            <a:round/>
            <a:headEnd type="none" w="sm" len="sm"/>
            <a:tailEnd type="triangle" w="lg" len="lg"/>
          </a:ln>
        </p:spPr>
      </p:cxnSp>
      <p:cxnSp>
        <p:nvCxnSpPr>
          <p:cNvPr id="36" name="AutoShape 36"/>
          <p:cNvCxnSpPr>
            <a:cxnSpLocks noChangeShapeType="1"/>
            <a:stCxn id="27" idx="4"/>
            <a:endCxn id="34" idx="0"/>
          </p:cNvCxnSpPr>
          <p:nvPr/>
        </p:nvCxnSpPr>
        <p:spPr bwMode="auto">
          <a:xfrm>
            <a:off x="4795000" y="4773455"/>
            <a:ext cx="0" cy="157357"/>
          </a:xfrm>
          <a:prstGeom prst="straightConnector1">
            <a:avLst/>
          </a:prstGeom>
          <a:noFill/>
          <a:ln w="12700" cap="sq">
            <a:solidFill>
              <a:schemeClr val="tx1"/>
            </a:solidFill>
            <a:round/>
            <a:headEnd type="none" w="sm" len="sm"/>
            <a:tailEnd type="triangle" w="lg" len="lg"/>
          </a:ln>
        </p:spPr>
      </p:cxnSp>
      <p:sp>
        <p:nvSpPr>
          <p:cNvPr id="37" name="Oval 38"/>
          <p:cNvSpPr>
            <a:spLocks noChangeArrowheads="1"/>
          </p:cNvSpPr>
          <p:nvPr/>
        </p:nvSpPr>
        <p:spPr bwMode="auto">
          <a:xfrm>
            <a:off x="4143923" y="5297979"/>
            <a:ext cx="1302156" cy="576977"/>
          </a:xfrm>
          <a:prstGeom prst="ellipse">
            <a:avLst/>
          </a:prstGeom>
          <a:solidFill>
            <a:schemeClr val="hlink"/>
          </a:solidFill>
          <a:ln w="12700" cap="sq">
            <a:solidFill>
              <a:schemeClr val="tx1"/>
            </a:solidFill>
            <a:round/>
            <a:headEnd type="none" w="sm" len="sm"/>
            <a:tailEnd type="none" w="sm" len="sm"/>
          </a:ln>
        </p:spPr>
        <p:txBody>
          <a:bodyPr wrap="none" anchor="ctr"/>
          <a:lstStyle/>
          <a:p>
            <a:pPr algn="ctr"/>
            <a:r>
              <a:rPr lang="en-US" sz="1400" b="1"/>
              <a:t>Gate-level</a:t>
            </a:r>
          </a:p>
          <a:p>
            <a:pPr algn="ctr"/>
            <a:r>
              <a:rPr lang="en-US" sz="1400" b="1"/>
              <a:t>Model</a:t>
            </a:r>
            <a:endParaRPr lang="en-US" sz="1600" b="1"/>
          </a:p>
        </p:txBody>
      </p:sp>
      <p:sp>
        <p:nvSpPr>
          <p:cNvPr id="38" name="Oval 39"/>
          <p:cNvSpPr>
            <a:spLocks noChangeArrowheads="1"/>
          </p:cNvSpPr>
          <p:nvPr/>
        </p:nvSpPr>
        <p:spPr bwMode="auto">
          <a:xfrm>
            <a:off x="829344" y="5297979"/>
            <a:ext cx="1302156" cy="576977"/>
          </a:xfrm>
          <a:prstGeom prst="ellipse">
            <a:avLst/>
          </a:prstGeom>
          <a:solidFill>
            <a:schemeClr val="hlink"/>
          </a:solidFill>
          <a:ln w="12700" cap="sq">
            <a:solidFill>
              <a:schemeClr val="tx1"/>
            </a:solidFill>
            <a:round/>
            <a:headEnd type="none" w="sm" len="sm"/>
            <a:tailEnd type="none" w="sm" len="sm"/>
          </a:ln>
        </p:spPr>
        <p:txBody>
          <a:bodyPr wrap="none" anchor="ctr"/>
          <a:lstStyle/>
          <a:p>
            <a:pPr algn="ctr"/>
            <a:r>
              <a:rPr lang="en-US" sz="1400" b="1"/>
              <a:t>Binary Exec.</a:t>
            </a:r>
          </a:p>
          <a:p>
            <a:pPr algn="ctr"/>
            <a:r>
              <a:rPr lang="en-US" sz="1400" b="1"/>
              <a:t>Model</a:t>
            </a:r>
            <a:endParaRPr lang="en-US" sz="1600" b="1"/>
          </a:p>
        </p:txBody>
      </p:sp>
      <p:cxnSp>
        <p:nvCxnSpPr>
          <p:cNvPr id="39" name="AutoShape 42"/>
          <p:cNvCxnSpPr>
            <a:cxnSpLocks noChangeShapeType="1"/>
            <a:stCxn id="33" idx="2"/>
            <a:endCxn id="38" idx="0"/>
          </p:cNvCxnSpPr>
          <p:nvPr/>
        </p:nvCxnSpPr>
        <p:spPr bwMode="auto">
          <a:xfrm>
            <a:off x="1480423" y="5140622"/>
            <a:ext cx="0" cy="157357"/>
          </a:xfrm>
          <a:prstGeom prst="straightConnector1">
            <a:avLst/>
          </a:prstGeom>
          <a:noFill/>
          <a:ln w="12700" cap="sq">
            <a:solidFill>
              <a:schemeClr val="tx1"/>
            </a:solidFill>
            <a:round/>
            <a:headEnd type="none" w="sm" len="sm"/>
            <a:tailEnd type="triangle" w="lg" len="lg"/>
          </a:ln>
        </p:spPr>
      </p:cxnSp>
      <p:cxnSp>
        <p:nvCxnSpPr>
          <p:cNvPr id="40" name="AutoShape 44"/>
          <p:cNvCxnSpPr>
            <a:cxnSpLocks noChangeShapeType="1"/>
            <a:stCxn id="34" idx="2"/>
            <a:endCxn id="37" idx="0"/>
          </p:cNvCxnSpPr>
          <p:nvPr/>
        </p:nvCxnSpPr>
        <p:spPr bwMode="auto">
          <a:xfrm>
            <a:off x="4795000" y="5140622"/>
            <a:ext cx="0" cy="157357"/>
          </a:xfrm>
          <a:prstGeom prst="straightConnector1">
            <a:avLst/>
          </a:prstGeom>
          <a:noFill/>
          <a:ln w="12700" cap="sq">
            <a:solidFill>
              <a:schemeClr val="tx1"/>
            </a:solidFill>
            <a:round/>
            <a:headEnd type="none" w="sm" len="sm"/>
            <a:tailEnd type="triangle" w="lg" len="lg"/>
          </a:ln>
        </p:spPr>
      </p:cxnSp>
      <p:cxnSp>
        <p:nvCxnSpPr>
          <p:cNvPr id="41" name="AutoShape 50"/>
          <p:cNvCxnSpPr>
            <a:cxnSpLocks noChangeShapeType="1"/>
            <a:stCxn id="30" idx="0"/>
            <a:endCxn id="51" idx="2"/>
          </p:cNvCxnSpPr>
          <p:nvPr/>
        </p:nvCxnSpPr>
        <p:spPr bwMode="auto">
          <a:xfrm rot="5400000" flipH="1" flipV="1">
            <a:off x="4809314" y="1376398"/>
            <a:ext cx="1253383" cy="4596589"/>
          </a:xfrm>
          <a:prstGeom prst="bentConnector3">
            <a:avLst>
              <a:gd name="adj1" fmla="val 15156"/>
            </a:avLst>
          </a:prstGeom>
          <a:noFill/>
          <a:ln w="31750" cap="rnd">
            <a:solidFill>
              <a:schemeClr val="tx1"/>
            </a:solidFill>
            <a:prstDash val="sysDot"/>
            <a:miter lim="800000"/>
            <a:headEnd type="none" w="sm" len="sm"/>
            <a:tailEnd type="triangle" w="lg" len="lg"/>
          </a:ln>
        </p:spPr>
      </p:cxnSp>
      <p:cxnSp>
        <p:nvCxnSpPr>
          <p:cNvPr id="42" name="AutoShape 51"/>
          <p:cNvCxnSpPr>
            <a:cxnSpLocks noChangeShapeType="1"/>
            <a:stCxn id="45" idx="0"/>
            <a:endCxn id="51" idx="2"/>
          </p:cNvCxnSpPr>
          <p:nvPr/>
        </p:nvCxnSpPr>
        <p:spPr bwMode="auto">
          <a:xfrm rot="5400000" flipH="1" flipV="1">
            <a:off x="4170697" y="2035979"/>
            <a:ext cx="2551581" cy="4575625"/>
          </a:xfrm>
          <a:prstGeom prst="bentConnector3">
            <a:avLst>
              <a:gd name="adj1" fmla="val 14698"/>
            </a:avLst>
          </a:prstGeom>
          <a:noFill/>
          <a:ln w="31750" cap="rnd">
            <a:solidFill>
              <a:schemeClr val="tx1"/>
            </a:solidFill>
            <a:prstDash val="sysDot"/>
            <a:miter lim="800000"/>
            <a:headEnd type="none" w="sm" len="sm"/>
            <a:tailEnd type="triangle" w="lg" len="lg"/>
          </a:ln>
        </p:spPr>
      </p:cxnSp>
      <p:sp>
        <p:nvSpPr>
          <p:cNvPr id="43" name="Oval 18"/>
          <p:cNvSpPr>
            <a:spLocks noChangeArrowheads="1"/>
          </p:cNvSpPr>
          <p:nvPr/>
        </p:nvSpPr>
        <p:spPr bwMode="auto">
          <a:xfrm>
            <a:off x="4143923" y="5285958"/>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Gate-level</a:t>
            </a:r>
          </a:p>
          <a:p>
            <a:pPr algn="ctr"/>
            <a:r>
              <a:rPr lang="en-US" sz="1400" b="1"/>
              <a:t>Model</a:t>
            </a:r>
            <a:endParaRPr lang="en-US" sz="1600" b="1"/>
          </a:p>
        </p:txBody>
      </p:sp>
      <p:sp>
        <p:nvSpPr>
          <p:cNvPr id="44" name="Oval 19"/>
          <p:cNvSpPr>
            <a:spLocks noChangeArrowheads="1"/>
          </p:cNvSpPr>
          <p:nvPr/>
        </p:nvSpPr>
        <p:spPr bwMode="auto">
          <a:xfrm>
            <a:off x="829344" y="5285958"/>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Binary Exec.</a:t>
            </a:r>
          </a:p>
          <a:p>
            <a:pPr algn="ctr"/>
            <a:r>
              <a:rPr lang="en-US" sz="1400" b="1"/>
              <a:t>Model</a:t>
            </a:r>
            <a:endParaRPr lang="en-US" sz="1600" b="1"/>
          </a:p>
        </p:txBody>
      </p:sp>
      <p:sp>
        <p:nvSpPr>
          <p:cNvPr id="45" name="Rectangle 29"/>
          <p:cNvSpPr>
            <a:spLocks noChangeArrowheads="1"/>
          </p:cNvSpPr>
          <p:nvPr/>
        </p:nvSpPr>
        <p:spPr bwMode="auto">
          <a:xfrm>
            <a:off x="2389219" y="5599581"/>
            <a:ext cx="1538911"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Emulate or</a:t>
            </a:r>
          </a:p>
          <a:p>
            <a:pPr algn="ctr"/>
            <a:r>
              <a:rPr lang="en-US" sz="1600" b="1"/>
              <a:t>Prototype</a:t>
            </a:r>
          </a:p>
        </p:txBody>
      </p:sp>
      <p:cxnSp>
        <p:nvCxnSpPr>
          <p:cNvPr id="46" name="AutoShape 30"/>
          <p:cNvCxnSpPr>
            <a:cxnSpLocks noChangeShapeType="1"/>
            <a:stCxn id="44" idx="6"/>
            <a:endCxn id="45" idx="1"/>
          </p:cNvCxnSpPr>
          <p:nvPr/>
        </p:nvCxnSpPr>
        <p:spPr bwMode="auto">
          <a:xfrm>
            <a:off x="2131500" y="5574447"/>
            <a:ext cx="257719" cy="229480"/>
          </a:xfrm>
          <a:prstGeom prst="straightConnector1">
            <a:avLst/>
          </a:prstGeom>
          <a:noFill/>
          <a:ln w="12700" cap="sq">
            <a:solidFill>
              <a:schemeClr val="tx1"/>
            </a:solidFill>
            <a:round/>
            <a:headEnd type="none" w="sm" len="sm"/>
            <a:tailEnd type="triangle" w="lg" len="lg"/>
          </a:ln>
        </p:spPr>
      </p:cxnSp>
      <p:cxnSp>
        <p:nvCxnSpPr>
          <p:cNvPr id="47" name="AutoShape 31"/>
          <p:cNvCxnSpPr>
            <a:cxnSpLocks noChangeShapeType="1"/>
            <a:stCxn id="43" idx="2"/>
            <a:endCxn id="45" idx="3"/>
          </p:cNvCxnSpPr>
          <p:nvPr/>
        </p:nvCxnSpPr>
        <p:spPr bwMode="auto">
          <a:xfrm rot="10800000" flipV="1">
            <a:off x="3928130" y="5574447"/>
            <a:ext cx="215793" cy="229480"/>
          </a:xfrm>
          <a:prstGeom prst="straightConnector1">
            <a:avLst/>
          </a:prstGeom>
          <a:noFill/>
          <a:ln w="12700" cap="sq">
            <a:solidFill>
              <a:schemeClr val="tx1"/>
            </a:solidFill>
            <a:round/>
            <a:headEnd type="none" w="sm" len="sm"/>
            <a:tailEnd type="triangle" w="lg" len="lg"/>
          </a:ln>
        </p:spPr>
      </p:cxnSp>
      <p:sp>
        <p:nvSpPr>
          <p:cNvPr id="48" name="Rectangle 34"/>
          <p:cNvSpPr>
            <a:spLocks noChangeArrowheads="1"/>
          </p:cNvSpPr>
          <p:nvPr/>
        </p:nvSpPr>
        <p:spPr bwMode="auto">
          <a:xfrm>
            <a:off x="968686" y="6335008"/>
            <a:ext cx="4320789"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Fabrication</a:t>
            </a:r>
          </a:p>
        </p:txBody>
      </p:sp>
      <p:sp>
        <p:nvSpPr>
          <p:cNvPr id="49" name="Line 35"/>
          <p:cNvSpPr>
            <a:spLocks noChangeShapeType="1"/>
          </p:cNvSpPr>
          <p:nvPr/>
        </p:nvSpPr>
        <p:spPr bwMode="auto">
          <a:xfrm>
            <a:off x="1442196" y="5862936"/>
            <a:ext cx="0" cy="472072"/>
          </a:xfrm>
          <a:prstGeom prst="line">
            <a:avLst/>
          </a:prstGeom>
          <a:noFill/>
          <a:ln w="12700" cap="sq">
            <a:solidFill>
              <a:schemeClr val="tx1"/>
            </a:solidFill>
            <a:round/>
            <a:headEnd type="none" w="sm" len="sm"/>
            <a:tailEnd type="triangle" w="lg" len="lg"/>
          </a:ln>
        </p:spPr>
        <p:txBody>
          <a:bodyPr/>
          <a:lstStyle/>
          <a:p>
            <a:endParaRPr lang="en-US" sz="1400" b="1"/>
          </a:p>
        </p:txBody>
      </p:sp>
      <p:sp>
        <p:nvSpPr>
          <p:cNvPr id="50" name="Line 36"/>
          <p:cNvSpPr>
            <a:spLocks noChangeShapeType="1"/>
          </p:cNvSpPr>
          <p:nvPr/>
        </p:nvSpPr>
        <p:spPr bwMode="auto">
          <a:xfrm>
            <a:off x="4815964" y="5862936"/>
            <a:ext cx="0" cy="461145"/>
          </a:xfrm>
          <a:prstGeom prst="line">
            <a:avLst/>
          </a:prstGeom>
          <a:noFill/>
          <a:ln w="12700" cap="sq">
            <a:solidFill>
              <a:schemeClr val="tx1"/>
            </a:solidFill>
            <a:round/>
            <a:headEnd type="none" w="sm" len="sm"/>
            <a:tailEnd type="triangle" w="lg" len="lg"/>
          </a:ln>
        </p:spPr>
        <p:txBody>
          <a:bodyPr/>
          <a:lstStyle/>
          <a:p>
            <a:endParaRPr lang="en-US" sz="1400" b="1"/>
          </a:p>
        </p:txBody>
      </p:sp>
      <p:sp>
        <p:nvSpPr>
          <p:cNvPr id="51" name="Rectangle 50"/>
          <p:cNvSpPr/>
          <p:nvPr/>
        </p:nvSpPr>
        <p:spPr>
          <a:xfrm>
            <a:off x="7086600" y="2552700"/>
            <a:ext cx="1295400"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Refine</a:t>
            </a:r>
            <a:endParaRPr lang="en-US" sz="2400" b="1" dirty="0"/>
          </a:p>
        </p:txBody>
      </p:sp>
      <p:cxnSp>
        <p:nvCxnSpPr>
          <p:cNvPr id="52" name="AutoShape 33"/>
          <p:cNvCxnSpPr>
            <a:cxnSpLocks noChangeShapeType="1"/>
            <a:stCxn id="51" idx="0"/>
          </p:cNvCxnSpPr>
          <p:nvPr/>
        </p:nvCxnSpPr>
        <p:spPr bwMode="auto">
          <a:xfrm rot="16200000" flipV="1">
            <a:off x="6362700" y="1181100"/>
            <a:ext cx="1295400" cy="1447800"/>
          </a:xfrm>
          <a:prstGeom prst="bentConnector2">
            <a:avLst/>
          </a:prstGeom>
          <a:noFill/>
          <a:ln w="31750" cap="rnd">
            <a:solidFill>
              <a:schemeClr val="tx1"/>
            </a:solidFill>
            <a:prstDash val="sysDot"/>
            <a:miter lim="800000"/>
            <a:headEnd type="none" w="sm" len="sm"/>
            <a:tailEnd type="triangle" w="lg" len="lg"/>
          </a:ln>
        </p:spPr>
      </p:cxnSp>
      <p:sp>
        <p:nvSpPr>
          <p:cNvPr id="53" name="TextBox 52"/>
          <p:cNvSpPr txBox="1"/>
          <p:nvPr/>
        </p:nvSpPr>
        <p:spPr>
          <a:xfrm>
            <a:off x="228600" y="2971800"/>
            <a:ext cx="1552861" cy="954107"/>
          </a:xfrm>
          <a:prstGeom prst="rect">
            <a:avLst/>
          </a:prstGeom>
          <a:noFill/>
        </p:spPr>
        <p:txBody>
          <a:bodyPr wrap="none" rtlCol="0">
            <a:spAutoFit/>
          </a:bodyPr>
          <a:lstStyle/>
          <a:p>
            <a:r>
              <a:rPr lang="en-US" sz="2800" b="1" dirty="0" smtClean="0"/>
              <a:t>System </a:t>
            </a:r>
          </a:p>
          <a:p>
            <a:r>
              <a:rPr lang="en-US" sz="2800" b="1" dirty="0" smtClean="0"/>
              <a:t>synthesis</a:t>
            </a:r>
            <a:endParaRPr lang="en-US" sz="2800" b="1" dirty="0"/>
          </a:p>
        </p:txBody>
      </p:sp>
      <p:sp>
        <p:nvSpPr>
          <p:cNvPr id="54" name="Freeform 53"/>
          <p:cNvSpPr/>
          <p:nvPr/>
        </p:nvSpPr>
        <p:spPr>
          <a:xfrm>
            <a:off x="1876567" y="3220872"/>
            <a:ext cx="689212" cy="1064525"/>
          </a:xfrm>
          <a:custGeom>
            <a:avLst/>
            <a:gdLst>
              <a:gd name="connsiteX0" fmla="*/ 689212 w 689212"/>
              <a:gd name="connsiteY0" fmla="*/ 0 h 1064525"/>
              <a:gd name="connsiteX1" fmla="*/ 20472 w 689212"/>
              <a:gd name="connsiteY1" fmla="*/ 477671 h 1064525"/>
              <a:gd name="connsiteX2" fmla="*/ 566382 w 689212"/>
              <a:gd name="connsiteY2" fmla="*/ 1064525 h 1064525"/>
            </a:gdLst>
            <a:ahLst/>
            <a:cxnLst>
              <a:cxn ang="0">
                <a:pos x="connsiteX0" y="connsiteY0"/>
              </a:cxn>
              <a:cxn ang="0">
                <a:pos x="connsiteX1" y="connsiteY1"/>
              </a:cxn>
              <a:cxn ang="0">
                <a:pos x="connsiteX2" y="connsiteY2"/>
              </a:cxn>
            </a:cxnLst>
            <a:rect l="l" t="t" r="r" b="b"/>
            <a:pathLst>
              <a:path w="689212" h="1064525">
                <a:moveTo>
                  <a:pt x="689212" y="0"/>
                </a:moveTo>
                <a:cubicBezTo>
                  <a:pt x="365078" y="150125"/>
                  <a:pt x="40944" y="300250"/>
                  <a:pt x="20472" y="477671"/>
                </a:cubicBezTo>
                <a:cubicBezTo>
                  <a:pt x="0" y="655092"/>
                  <a:pt x="283191" y="859808"/>
                  <a:pt x="566382" y="1064525"/>
                </a:cubicBezTo>
              </a:path>
            </a:pathLst>
          </a:cu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3062"/>
          </a:xfrm>
        </p:spPr>
        <p:txBody>
          <a:bodyPr>
            <a:normAutofit fontScale="90000"/>
          </a:bodyPr>
          <a:lstStyle/>
          <a:p>
            <a:r>
              <a:rPr lang="en-US" dirty="0" smtClean="0"/>
              <a:t>Scheduling</a:t>
            </a:r>
            <a:endParaRPr lang="en-US" dirty="0"/>
          </a:p>
        </p:txBody>
      </p:sp>
      <p:sp>
        <p:nvSpPr>
          <p:cNvPr id="3" name="Content Placeholder 2"/>
          <p:cNvSpPr>
            <a:spLocks noGrp="1"/>
          </p:cNvSpPr>
          <p:nvPr>
            <p:ph idx="1"/>
          </p:nvPr>
        </p:nvSpPr>
        <p:spPr>
          <a:xfrm>
            <a:off x="228600" y="800100"/>
            <a:ext cx="5295900" cy="5753100"/>
          </a:xfrm>
        </p:spPr>
        <p:txBody>
          <a:bodyPr>
            <a:noAutofit/>
          </a:bodyPr>
          <a:lstStyle/>
          <a:p>
            <a:pPr>
              <a:lnSpc>
                <a:spcPct val="90000"/>
              </a:lnSpc>
            </a:pPr>
            <a:r>
              <a:rPr lang="en-US" sz="2400" dirty="0" smtClean="0"/>
              <a:t>Scheduling is to obtain an execution sequence such that all dependencies are obeyed</a:t>
            </a:r>
          </a:p>
          <a:p>
            <a:pPr lvl="1"/>
            <a:r>
              <a:rPr lang="en-US" sz="2000" dirty="0" smtClean="0"/>
              <a:t>A deadline </a:t>
            </a:r>
            <a:r>
              <a:rPr lang="en-US" sz="2000" i="1" dirty="0" smtClean="0"/>
              <a:t>D</a:t>
            </a:r>
            <a:r>
              <a:rPr lang="en-US" sz="2000" dirty="0" smtClean="0"/>
              <a:t> for the entire schedule</a:t>
            </a:r>
          </a:p>
          <a:p>
            <a:pPr lvl="1"/>
            <a:r>
              <a:rPr lang="en-US" sz="2000" dirty="0" smtClean="0"/>
              <a:t>An execution time </a:t>
            </a:r>
            <a:r>
              <a:rPr lang="en-US" sz="2000" i="1" dirty="0" smtClean="0"/>
              <a:t>T</a:t>
            </a:r>
            <a:r>
              <a:rPr lang="en-US" sz="2000" i="1" baseline="-25000" dirty="0" smtClean="0"/>
              <a:t>i</a:t>
            </a:r>
            <a:r>
              <a:rPr lang="en-US" sz="2000" dirty="0" smtClean="0"/>
              <a:t> for each </a:t>
            </a:r>
            <a:r>
              <a:rPr lang="en-US" sz="2000" i="1" dirty="0" err="1" smtClean="0"/>
              <a:t>F</a:t>
            </a:r>
            <a:r>
              <a:rPr lang="en-US" sz="2000" i="1" baseline="-25000" dirty="0" err="1" smtClean="0"/>
              <a:t>i</a:t>
            </a:r>
            <a:endParaRPr lang="en-US" sz="2000" dirty="0" smtClean="0"/>
          </a:p>
          <a:p>
            <a:pPr>
              <a:lnSpc>
                <a:spcPct val="90000"/>
              </a:lnSpc>
            </a:pPr>
            <a:r>
              <a:rPr lang="en-US" sz="2400" dirty="0" smtClean="0"/>
              <a:t>Approaches</a:t>
            </a:r>
          </a:p>
          <a:p>
            <a:pPr lvl="1">
              <a:lnSpc>
                <a:spcPct val="90000"/>
              </a:lnSpc>
            </a:pPr>
            <a:r>
              <a:rPr lang="en-US" sz="2000" dirty="0" smtClean="0"/>
              <a:t>Static</a:t>
            </a:r>
          </a:p>
          <a:p>
            <a:pPr lvl="2">
              <a:lnSpc>
                <a:spcPct val="90000"/>
              </a:lnSpc>
            </a:pPr>
            <a:r>
              <a:rPr lang="en-US" sz="1600" dirty="0" smtClean="0"/>
              <a:t>During design time the schedule is fixed (the common case)</a:t>
            </a:r>
          </a:p>
          <a:p>
            <a:pPr lvl="1">
              <a:lnSpc>
                <a:spcPct val="90000"/>
              </a:lnSpc>
            </a:pPr>
            <a:r>
              <a:rPr lang="en-US" sz="2000" dirty="0" smtClean="0"/>
              <a:t>Dynamic</a:t>
            </a:r>
          </a:p>
          <a:p>
            <a:pPr lvl="2">
              <a:lnSpc>
                <a:spcPct val="90000"/>
              </a:lnSpc>
            </a:pPr>
            <a:r>
              <a:rPr lang="en-US" sz="1600" dirty="0" smtClean="0"/>
              <a:t>During execution time, the schedule is determined (reconfigurable computing)</a:t>
            </a:r>
          </a:p>
          <a:p>
            <a:pPr>
              <a:lnSpc>
                <a:spcPct val="90000"/>
              </a:lnSpc>
            </a:pPr>
            <a:r>
              <a:rPr lang="en-US" sz="2400" dirty="0" smtClean="0"/>
              <a:t>Scheduling of</a:t>
            </a:r>
          </a:p>
          <a:p>
            <a:pPr lvl="1">
              <a:lnSpc>
                <a:spcPct val="90000"/>
              </a:lnSpc>
            </a:pPr>
            <a:r>
              <a:rPr lang="en-US" sz="2400" dirty="0" smtClean="0"/>
              <a:t>Computation</a:t>
            </a:r>
          </a:p>
          <a:p>
            <a:pPr lvl="1">
              <a:lnSpc>
                <a:spcPct val="90000"/>
              </a:lnSpc>
            </a:pPr>
            <a:r>
              <a:rPr lang="en-US" sz="2400" dirty="0" smtClean="0"/>
              <a:t>Communication</a:t>
            </a:r>
            <a:endParaRPr lang="en-US" sz="2400"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27</a:t>
            </a:fld>
            <a:endParaRPr lang="en-US" dirty="0"/>
          </a:p>
        </p:txBody>
      </p:sp>
      <p:sp>
        <p:nvSpPr>
          <p:cNvPr id="21" name="Text Box 20"/>
          <p:cNvSpPr txBox="1">
            <a:spLocks noChangeArrowheads="1"/>
          </p:cNvSpPr>
          <p:nvPr/>
        </p:nvSpPr>
        <p:spPr bwMode="auto">
          <a:xfrm>
            <a:off x="6324600" y="4914900"/>
            <a:ext cx="1949450" cy="1190625"/>
          </a:xfrm>
          <a:prstGeom prst="rect">
            <a:avLst/>
          </a:prstGeom>
          <a:noFill/>
          <a:ln w="12700" cap="sq">
            <a:noFill/>
            <a:miter lim="800000"/>
            <a:headEnd type="none" w="sm" len="sm"/>
            <a:tailEnd type="none" w="lg" len="lg"/>
          </a:ln>
        </p:spPr>
        <p:txBody>
          <a:bodyPr wrap="none">
            <a:spAutoFit/>
          </a:bodyPr>
          <a:lstStyle/>
          <a:p>
            <a:r>
              <a:rPr lang="en-US" dirty="0"/>
              <a:t>P1: F1 </a:t>
            </a:r>
            <a:r>
              <a:rPr lang="en-US" dirty="0">
                <a:sym typeface="Symbol" pitchFamily="18" charset="2"/>
              </a:rPr>
              <a:t> </a:t>
            </a:r>
            <a:r>
              <a:rPr lang="en-US" dirty="0"/>
              <a:t>F2 </a:t>
            </a:r>
            <a:r>
              <a:rPr lang="en-US" dirty="0">
                <a:sym typeface="Symbol" pitchFamily="18" charset="2"/>
              </a:rPr>
              <a:t></a:t>
            </a:r>
            <a:r>
              <a:rPr lang="en-US" dirty="0"/>
              <a:t> F8</a:t>
            </a:r>
          </a:p>
          <a:p>
            <a:r>
              <a:rPr lang="en-US" dirty="0"/>
              <a:t>P2: F4 </a:t>
            </a:r>
            <a:r>
              <a:rPr lang="en-US" dirty="0">
                <a:sym typeface="Symbol" pitchFamily="18" charset="2"/>
              </a:rPr>
              <a:t> F5</a:t>
            </a:r>
          </a:p>
          <a:p>
            <a:r>
              <a:rPr lang="en-US" dirty="0">
                <a:sym typeface="Symbol" pitchFamily="18" charset="2"/>
              </a:rPr>
              <a:t>P3: F3  F6</a:t>
            </a:r>
          </a:p>
          <a:p>
            <a:r>
              <a:rPr lang="en-US" dirty="0">
                <a:sym typeface="Symbol" pitchFamily="18" charset="2"/>
              </a:rPr>
              <a:t>P4: F7</a:t>
            </a:r>
          </a:p>
        </p:txBody>
      </p:sp>
      <p:grpSp>
        <p:nvGrpSpPr>
          <p:cNvPr id="31" name="Group 30"/>
          <p:cNvGrpSpPr/>
          <p:nvPr/>
        </p:nvGrpSpPr>
        <p:grpSpPr>
          <a:xfrm>
            <a:off x="5791200" y="914400"/>
            <a:ext cx="3155950" cy="3657600"/>
            <a:chOff x="5791200" y="1600200"/>
            <a:chExt cx="3155950" cy="3657600"/>
          </a:xfrm>
        </p:grpSpPr>
        <p:sp>
          <p:nvSpPr>
            <p:cNvPr id="5" name="Oval 4"/>
            <p:cNvSpPr>
              <a:spLocks noChangeArrowheads="1"/>
            </p:cNvSpPr>
            <p:nvPr/>
          </p:nvSpPr>
          <p:spPr bwMode="auto">
            <a:xfrm>
              <a:off x="6019800" y="1676400"/>
              <a:ext cx="533400" cy="533400"/>
            </a:xfrm>
            <a:prstGeom prst="ellipse">
              <a:avLst/>
            </a:prstGeom>
            <a:solidFill>
              <a:schemeClr val="accent1"/>
            </a:solidFill>
            <a:ln w="12700" cap="sq">
              <a:solidFill>
                <a:schemeClr val="tx1"/>
              </a:solidFill>
              <a:round/>
              <a:headEnd type="none" w="sm" len="sm"/>
              <a:tailEnd type="none" w="lg" len="lg"/>
            </a:ln>
          </p:spPr>
          <p:txBody>
            <a:bodyPr wrap="none" anchor="ctr"/>
            <a:lstStyle/>
            <a:p>
              <a:pPr algn="ctr"/>
              <a:r>
                <a:rPr lang="en-US" i="1"/>
                <a:t>F</a:t>
              </a:r>
              <a:r>
                <a:rPr lang="en-US" baseline="-25000"/>
                <a:t>1</a:t>
              </a:r>
            </a:p>
          </p:txBody>
        </p:sp>
        <p:sp>
          <p:nvSpPr>
            <p:cNvPr id="6" name="Oval 5"/>
            <p:cNvSpPr>
              <a:spLocks noChangeArrowheads="1"/>
            </p:cNvSpPr>
            <p:nvPr/>
          </p:nvSpPr>
          <p:spPr bwMode="auto">
            <a:xfrm>
              <a:off x="7543800" y="1676400"/>
              <a:ext cx="533400" cy="533400"/>
            </a:xfrm>
            <a:prstGeom prst="ellipse">
              <a:avLst/>
            </a:prstGeom>
            <a:solidFill>
              <a:schemeClr val="accent1"/>
            </a:solidFill>
            <a:ln w="12700" cap="sq">
              <a:solidFill>
                <a:schemeClr val="tx1"/>
              </a:solidFill>
              <a:round/>
              <a:headEnd type="none" w="sm" len="sm"/>
              <a:tailEnd type="none" w="lg" len="lg"/>
            </a:ln>
          </p:spPr>
          <p:txBody>
            <a:bodyPr wrap="none" anchor="ctr"/>
            <a:lstStyle/>
            <a:p>
              <a:pPr algn="ctr"/>
              <a:r>
                <a:rPr lang="en-US" i="1"/>
                <a:t>F</a:t>
              </a:r>
              <a:r>
                <a:rPr lang="en-US" baseline="-25000"/>
                <a:t>2</a:t>
              </a:r>
            </a:p>
          </p:txBody>
        </p:sp>
        <p:sp>
          <p:nvSpPr>
            <p:cNvPr id="7" name="Oval 6"/>
            <p:cNvSpPr>
              <a:spLocks noChangeArrowheads="1"/>
            </p:cNvSpPr>
            <p:nvPr/>
          </p:nvSpPr>
          <p:spPr bwMode="auto">
            <a:xfrm>
              <a:off x="5791200" y="4191000"/>
              <a:ext cx="533400" cy="533400"/>
            </a:xfrm>
            <a:prstGeom prst="ellipse">
              <a:avLst/>
            </a:prstGeom>
            <a:solidFill>
              <a:schemeClr val="accent2"/>
            </a:solidFill>
            <a:ln w="12700" cap="sq">
              <a:solidFill>
                <a:schemeClr val="tx1"/>
              </a:solidFill>
              <a:round/>
              <a:headEnd type="none" w="sm" len="sm"/>
              <a:tailEnd type="none" w="lg" len="lg"/>
            </a:ln>
          </p:spPr>
          <p:txBody>
            <a:bodyPr wrap="none" anchor="ctr"/>
            <a:lstStyle/>
            <a:p>
              <a:pPr algn="ctr"/>
              <a:r>
                <a:rPr lang="en-US" i="1"/>
                <a:t>F</a:t>
              </a:r>
              <a:r>
                <a:rPr lang="en-US" baseline="-25000"/>
                <a:t>3</a:t>
              </a:r>
            </a:p>
          </p:txBody>
        </p:sp>
        <p:sp>
          <p:nvSpPr>
            <p:cNvPr id="8" name="Oval 7"/>
            <p:cNvSpPr>
              <a:spLocks noChangeArrowheads="1"/>
            </p:cNvSpPr>
            <p:nvPr/>
          </p:nvSpPr>
          <p:spPr bwMode="auto">
            <a:xfrm>
              <a:off x="7010400" y="2590800"/>
              <a:ext cx="533400" cy="533400"/>
            </a:xfrm>
            <a:prstGeom prst="ellipse">
              <a:avLst/>
            </a:prstGeom>
            <a:solidFill>
              <a:schemeClr val="hlink"/>
            </a:solidFill>
            <a:ln w="12700" cap="sq">
              <a:solidFill>
                <a:schemeClr val="tx1"/>
              </a:solidFill>
              <a:round/>
              <a:headEnd type="none" w="sm" len="sm"/>
              <a:tailEnd type="none" w="lg" len="lg"/>
            </a:ln>
          </p:spPr>
          <p:txBody>
            <a:bodyPr wrap="none" anchor="ctr"/>
            <a:lstStyle/>
            <a:p>
              <a:pPr algn="ctr"/>
              <a:r>
                <a:rPr lang="en-US" i="1"/>
                <a:t>F</a:t>
              </a:r>
              <a:r>
                <a:rPr lang="en-US" baseline="-25000"/>
                <a:t>4</a:t>
              </a:r>
            </a:p>
          </p:txBody>
        </p:sp>
        <p:sp>
          <p:nvSpPr>
            <p:cNvPr id="9" name="Oval 8"/>
            <p:cNvSpPr>
              <a:spLocks noChangeArrowheads="1"/>
            </p:cNvSpPr>
            <p:nvPr/>
          </p:nvSpPr>
          <p:spPr bwMode="auto">
            <a:xfrm>
              <a:off x="8229600" y="2590800"/>
              <a:ext cx="533400" cy="533400"/>
            </a:xfrm>
            <a:prstGeom prst="ellipse">
              <a:avLst/>
            </a:prstGeom>
            <a:solidFill>
              <a:schemeClr val="hlink"/>
            </a:solidFill>
            <a:ln w="12700" cap="sq">
              <a:solidFill>
                <a:schemeClr val="tx1"/>
              </a:solidFill>
              <a:round/>
              <a:headEnd type="none" w="sm" len="sm"/>
              <a:tailEnd type="none" w="lg" len="lg"/>
            </a:ln>
          </p:spPr>
          <p:txBody>
            <a:bodyPr wrap="none" anchor="ctr"/>
            <a:lstStyle/>
            <a:p>
              <a:pPr algn="ctr"/>
              <a:r>
                <a:rPr lang="en-US" i="1"/>
                <a:t>F</a:t>
              </a:r>
              <a:r>
                <a:rPr lang="en-US" baseline="-25000"/>
                <a:t>5</a:t>
              </a:r>
            </a:p>
          </p:txBody>
        </p:sp>
        <p:sp>
          <p:nvSpPr>
            <p:cNvPr id="10" name="Oval 9"/>
            <p:cNvSpPr>
              <a:spLocks noChangeArrowheads="1"/>
            </p:cNvSpPr>
            <p:nvPr/>
          </p:nvSpPr>
          <p:spPr bwMode="auto">
            <a:xfrm>
              <a:off x="6553200" y="3505200"/>
              <a:ext cx="533400" cy="533400"/>
            </a:xfrm>
            <a:prstGeom prst="ellipse">
              <a:avLst/>
            </a:prstGeom>
            <a:solidFill>
              <a:schemeClr val="accent2"/>
            </a:solidFill>
            <a:ln w="12700" cap="sq">
              <a:solidFill>
                <a:schemeClr val="tx1"/>
              </a:solidFill>
              <a:round/>
              <a:headEnd type="none" w="sm" len="sm"/>
              <a:tailEnd type="none" w="lg" len="lg"/>
            </a:ln>
          </p:spPr>
          <p:txBody>
            <a:bodyPr wrap="none" anchor="ctr"/>
            <a:lstStyle/>
            <a:p>
              <a:pPr algn="ctr"/>
              <a:r>
                <a:rPr lang="en-US" i="1"/>
                <a:t>F</a:t>
              </a:r>
              <a:r>
                <a:rPr lang="en-US" baseline="-25000"/>
                <a:t>6</a:t>
              </a:r>
            </a:p>
          </p:txBody>
        </p:sp>
        <p:sp>
          <p:nvSpPr>
            <p:cNvPr id="11" name="Oval 10"/>
            <p:cNvSpPr>
              <a:spLocks noChangeArrowheads="1"/>
            </p:cNvSpPr>
            <p:nvPr/>
          </p:nvSpPr>
          <p:spPr bwMode="auto">
            <a:xfrm>
              <a:off x="7772400" y="3505200"/>
              <a:ext cx="533400" cy="533400"/>
            </a:xfrm>
            <a:prstGeom prst="ellipse">
              <a:avLst/>
            </a:prstGeom>
            <a:solidFill>
              <a:srgbClr val="CC66FF"/>
            </a:solidFill>
            <a:ln w="12700" cap="sq">
              <a:solidFill>
                <a:schemeClr val="tx1"/>
              </a:solidFill>
              <a:round/>
              <a:headEnd type="none" w="sm" len="sm"/>
              <a:tailEnd type="none" w="lg" len="lg"/>
            </a:ln>
          </p:spPr>
          <p:txBody>
            <a:bodyPr wrap="none" anchor="ctr"/>
            <a:lstStyle/>
            <a:p>
              <a:pPr algn="ctr"/>
              <a:r>
                <a:rPr lang="en-US" i="1"/>
                <a:t>F</a:t>
              </a:r>
              <a:r>
                <a:rPr lang="en-US" baseline="-25000"/>
                <a:t>7</a:t>
              </a:r>
            </a:p>
          </p:txBody>
        </p:sp>
        <p:cxnSp>
          <p:nvCxnSpPr>
            <p:cNvPr id="12" name="AutoShape 11"/>
            <p:cNvCxnSpPr>
              <a:cxnSpLocks noChangeShapeType="1"/>
              <a:stCxn id="5" idx="4"/>
              <a:endCxn id="7" idx="0"/>
            </p:cNvCxnSpPr>
            <p:nvPr/>
          </p:nvCxnSpPr>
          <p:spPr bwMode="auto">
            <a:xfrm flipH="1">
              <a:off x="6057900" y="2209800"/>
              <a:ext cx="228600" cy="1981200"/>
            </a:xfrm>
            <a:prstGeom prst="straightConnector1">
              <a:avLst/>
            </a:prstGeom>
            <a:noFill/>
            <a:ln w="12700" cap="sq">
              <a:solidFill>
                <a:schemeClr val="tx1"/>
              </a:solidFill>
              <a:round/>
              <a:headEnd type="none" w="sm" len="sm"/>
              <a:tailEnd type="triangle" w="lg" len="lg"/>
            </a:ln>
          </p:spPr>
        </p:cxnSp>
        <p:cxnSp>
          <p:nvCxnSpPr>
            <p:cNvPr id="13" name="AutoShape 12"/>
            <p:cNvCxnSpPr>
              <a:cxnSpLocks noChangeShapeType="1"/>
              <a:stCxn id="6" idx="4"/>
              <a:endCxn id="8" idx="0"/>
            </p:cNvCxnSpPr>
            <p:nvPr/>
          </p:nvCxnSpPr>
          <p:spPr bwMode="auto">
            <a:xfrm flipH="1">
              <a:off x="7277100" y="2209800"/>
              <a:ext cx="533400" cy="381000"/>
            </a:xfrm>
            <a:prstGeom prst="straightConnector1">
              <a:avLst/>
            </a:prstGeom>
            <a:noFill/>
            <a:ln w="12700" cap="sq">
              <a:solidFill>
                <a:schemeClr val="tx1"/>
              </a:solidFill>
              <a:round/>
              <a:headEnd type="none" w="sm" len="sm"/>
              <a:tailEnd type="triangle" w="lg" len="lg"/>
            </a:ln>
          </p:spPr>
        </p:cxnSp>
        <p:cxnSp>
          <p:nvCxnSpPr>
            <p:cNvPr id="14" name="AutoShape 13"/>
            <p:cNvCxnSpPr>
              <a:cxnSpLocks noChangeShapeType="1"/>
              <a:endCxn id="10" idx="1"/>
            </p:cNvCxnSpPr>
            <p:nvPr/>
          </p:nvCxnSpPr>
          <p:spPr bwMode="auto">
            <a:xfrm>
              <a:off x="6553200" y="1905000"/>
              <a:ext cx="77788" cy="1677988"/>
            </a:xfrm>
            <a:prstGeom prst="straightConnector1">
              <a:avLst/>
            </a:prstGeom>
            <a:noFill/>
            <a:ln w="12700" cap="sq">
              <a:solidFill>
                <a:schemeClr val="tx1"/>
              </a:solidFill>
              <a:round/>
              <a:headEnd type="none" w="sm" len="sm"/>
              <a:tailEnd type="triangle" w="lg" len="lg"/>
            </a:ln>
          </p:spPr>
        </p:cxnSp>
        <p:cxnSp>
          <p:nvCxnSpPr>
            <p:cNvPr id="15" name="AutoShape 14"/>
            <p:cNvCxnSpPr>
              <a:cxnSpLocks noChangeShapeType="1"/>
              <a:stCxn id="8" idx="3"/>
              <a:endCxn id="10" idx="0"/>
            </p:cNvCxnSpPr>
            <p:nvPr/>
          </p:nvCxnSpPr>
          <p:spPr bwMode="auto">
            <a:xfrm flipH="1">
              <a:off x="6819900" y="3046413"/>
              <a:ext cx="268288" cy="458787"/>
            </a:xfrm>
            <a:prstGeom prst="straightConnector1">
              <a:avLst/>
            </a:prstGeom>
            <a:noFill/>
            <a:ln w="12700" cap="sq">
              <a:solidFill>
                <a:schemeClr val="tx1"/>
              </a:solidFill>
              <a:round/>
              <a:headEnd type="none" w="sm" len="sm"/>
              <a:tailEnd type="triangle" w="lg" len="lg"/>
            </a:ln>
          </p:spPr>
        </p:cxnSp>
        <p:cxnSp>
          <p:nvCxnSpPr>
            <p:cNvPr id="16" name="AutoShape 15"/>
            <p:cNvCxnSpPr>
              <a:cxnSpLocks noChangeShapeType="1"/>
              <a:stCxn id="6" idx="6"/>
              <a:endCxn id="9" idx="0"/>
            </p:cNvCxnSpPr>
            <p:nvPr/>
          </p:nvCxnSpPr>
          <p:spPr bwMode="auto">
            <a:xfrm>
              <a:off x="8077200" y="1943100"/>
              <a:ext cx="419100" cy="647700"/>
            </a:xfrm>
            <a:prstGeom prst="straightConnector1">
              <a:avLst/>
            </a:prstGeom>
            <a:noFill/>
            <a:ln w="12700" cap="sq">
              <a:solidFill>
                <a:schemeClr val="tx1"/>
              </a:solidFill>
              <a:round/>
              <a:headEnd type="none" w="sm" len="sm"/>
              <a:tailEnd type="triangle" w="lg" len="lg"/>
            </a:ln>
          </p:spPr>
        </p:cxnSp>
        <p:cxnSp>
          <p:nvCxnSpPr>
            <p:cNvPr id="17" name="AutoShape 16"/>
            <p:cNvCxnSpPr>
              <a:cxnSpLocks noChangeShapeType="1"/>
              <a:stCxn id="9" idx="4"/>
              <a:endCxn id="11" idx="0"/>
            </p:cNvCxnSpPr>
            <p:nvPr/>
          </p:nvCxnSpPr>
          <p:spPr bwMode="auto">
            <a:xfrm flipH="1">
              <a:off x="8039100" y="3124200"/>
              <a:ext cx="457200" cy="381000"/>
            </a:xfrm>
            <a:prstGeom prst="straightConnector1">
              <a:avLst/>
            </a:prstGeom>
            <a:noFill/>
            <a:ln w="12700" cap="sq">
              <a:solidFill>
                <a:schemeClr val="tx1"/>
              </a:solidFill>
              <a:round/>
              <a:headEnd type="none" w="sm" len="sm"/>
              <a:tailEnd type="triangle" w="lg" len="lg"/>
            </a:ln>
          </p:spPr>
        </p:cxnSp>
        <p:sp>
          <p:nvSpPr>
            <p:cNvPr id="18" name="Oval 17"/>
            <p:cNvSpPr>
              <a:spLocks noChangeArrowheads="1"/>
            </p:cNvSpPr>
            <p:nvPr/>
          </p:nvSpPr>
          <p:spPr bwMode="auto">
            <a:xfrm>
              <a:off x="7315200" y="4724400"/>
              <a:ext cx="533400" cy="533400"/>
            </a:xfrm>
            <a:prstGeom prst="ellipse">
              <a:avLst/>
            </a:prstGeom>
            <a:solidFill>
              <a:schemeClr val="accent1"/>
            </a:solidFill>
            <a:ln w="12700" cap="sq">
              <a:solidFill>
                <a:schemeClr val="tx1"/>
              </a:solidFill>
              <a:round/>
              <a:headEnd type="none" w="sm" len="sm"/>
              <a:tailEnd type="none" w="lg" len="lg"/>
            </a:ln>
          </p:spPr>
          <p:txBody>
            <a:bodyPr wrap="none" anchor="ctr"/>
            <a:lstStyle/>
            <a:p>
              <a:pPr algn="ctr"/>
              <a:r>
                <a:rPr lang="en-US" i="1"/>
                <a:t>F</a:t>
              </a:r>
              <a:r>
                <a:rPr lang="en-US" baseline="-25000"/>
                <a:t>8</a:t>
              </a:r>
            </a:p>
          </p:txBody>
        </p:sp>
        <p:cxnSp>
          <p:nvCxnSpPr>
            <p:cNvPr id="19" name="AutoShape 18"/>
            <p:cNvCxnSpPr>
              <a:cxnSpLocks noChangeShapeType="1"/>
              <a:stCxn id="11" idx="4"/>
              <a:endCxn id="18" idx="7"/>
            </p:cNvCxnSpPr>
            <p:nvPr/>
          </p:nvCxnSpPr>
          <p:spPr bwMode="auto">
            <a:xfrm flipH="1">
              <a:off x="7770813" y="4038600"/>
              <a:ext cx="268287" cy="763588"/>
            </a:xfrm>
            <a:prstGeom prst="straightConnector1">
              <a:avLst/>
            </a:prstGeom>
            <a:noFill/>
            <a:ln w="12700" cap="sq">
              <a:solidFill>
                <a:schemeClr val="tx1"/>
              </a:solidFill>
              <a:round/>
              <a:headEnd type="none" w="sm" len="sm"/>
              <a:tailEnd type="triangle" w="lg" len="lg"/>
            </a:ln>
          </p:spPr>
        </p:cxnSp>
        <p:cxnSp>
          <p:nvCxnSpPr>
            <p:cNvPr id="20" name="AutoShape 19"/>
            <p:cNvCxnSpPr>
              <a:cxnSpLocks noChangeShapeType="1"/>
              <a:stCxn id="7" idx="5"/>
              <a:endCxn id="18" idx="2"/>
            </p:cNvCxnSpPr>
            <p:nvPr/>
          </p:nvCxnSpPr>
          <p:spPr bwMode="auto">
            <a:xfrm>
              <a:off x="6246813" y="4646613"/>
              <a:ext cx="1068387" cy="344487"/>
            </a:xfrm>
            <a:prstGeom prst="straightConnector1">
              <a:avLst/>
            </a:prstGeom>
            <a:noFill/>
            <a:ln w="12700" cap="sq">
              <a:solidFill>
                <a:schemeClr val="tx1"/>
              </a:solidFill>
              <a:round/>
              <a:headEnd type="none" w="sm" len="sm"/>
              <a:tailEnd type="triangle" w="lg" len="lg"/>
            </a:ln>
          </p:spPr>
        </p:cxnSp>
        <p:cxnSp>
          <p:nvCxnSpPr>
            <p:cNvPr id="22" name="AutoShape 21"/>
            <p:cNvCxnSpPr>
              <a:cxnSpLocks noChangeShapeType="1"/>
              <a:stCxn id="8" idx="5"/>
              <a:endCxn id="11" idx="1"/>
            </p:cNvCxnSpPr>
            <p:nvPr/>
          </p:nvCxnSpPr>
          <p:spPr bwMode="auto">
            <a:xfrm>
              <a:off x="7466013" y="3046413"/>
              <a:ext cx="384175" cy="536575"/>
            </a:xfrm>
            <a:prstGeom prst="straightConnector1">
              <a:avLst/>
            </a:prstGeom>
            <a:noFill/>
            <a:ln w="12700" cap="sq">
              <a:solidFill>
                <a:schemeClr val="tx1"/>
              </a:solidFill>
              <a:round/>
              <a:headEnd type="none" w="sm" len="sm"/>
              <a:tailEnd type="triangle" w="lg" len="lg"/>
            </a:ln>
          </p:spPr>
        </p:cxnSp>
        <p:sp>
          <p:nvSpPr>
            <p:cNvPr id="23" name="Text Box 22"/>
            <p:cNvSpPr txBox="1">
              <a:spLocks noChangeArrowheads="1"/>
            </p:cNvSpPr>
            <p:nvPr/>
          </p:nvSpPr>
          <p:spPr bwMode="auto">
            <a:xfrm>
              <a:off x="6613525" y="1641475"/>
              <a:ext cx="336550" cy="457200"/>
            </a:xfrm>
            <a:prstGeom prst="rect">
              <a:avLst/>
            </a:prstGeom>
            <a:noFill/>
            <a:ln w="12700" cap="sq">
              <a:noFill/>
              <a:miter lim="800000"/>
              <a:headEnd type="none" w="sm" len="sm"/>
              <a:tailEnd type="none" w="lg" len="lg"/>
            </a:ln>
          </p:spPr>
          <p:txBody>
            <a:bodyPr wrap="none">
              <a:spAutoFit/>
            </a:bodyPr>
            <a:lstStyle/>
            <a:p>
              <a:r>
                <a:rPr lang="en-US"/>
                <a:t>3</a:t>
              </a:r>
            </a:p>
          </p:txBody>
        </p:sp>
        <p:sp>
          <p:nvSpPr>
            <p:cNvPr id="24" name="Text Box 23"/>
            <p:cNvSpPr txBox="1">
              <a:spLocks noChangeArrowheads="1"/>
            </p:cNvSpPr>
            <p:nvPr/>
          </p:nvSpPr>
          <p:spPr bwMode="auto">
            <a:xfrm>
              <a:off x="8153400" y="1600200"/>
              <a:ext cx="336550" cy="457200"/>
            </a:xfrm>
            <a:prstGeom prst="rect">
              <a:avLst/>
            </a:prstGeom>
            <a:noFill/>
            <a:ln w="12700" cap="sq">
              <a:noFill/>
              <a:miter lim="800000"/>
              <a:headEnd type="none" w="sm" len="sm"/>
              <a:tailEnd type="none" w="lg" len="lg"/>
            </a:ln>
          </p:spPr>
          <p:txBody>
            <a:bodyPr wrap="none">
              <a:spAutoFit/>
            </a:bodyPr>
            <a:lstStyle/>
            <a:p>
              <a:r>
                <a:rPr lang="en-US"/>
                <a:t>3</a:t>
              </a:r>
            </a:p>
          </p:txBody>
        </p:sp>
        <p:sp>
          <p:nvSpPr>
            <p:cNvPr id="25" name="Text Box 24"/>
            <p:cNvSpPr txBox="1">
              <a:spLocks noChangeArrowheads="1"/>
            </p:cNvSpPr>
            <p:nvPr/>
          </p:nvSpPr>
          <p:spPr bwMode="auto">
            <a:xfrm>
              <a:off x="7924800" y="4800600"/>
              <a:ext cx="336550" cy="457200"/>
            </a:xfrm>
            <a:prstGeom prst="rect">
              <a:avLst/>
            </a:prstGeom>
            <a:noFill/>
            <a:ln w="12700" cap="sq">
              <a:noFill/>
              <a:miter lim="800000"/>
              <a:headEnd type="none" w="sm" len="sm"/>
              <a:tailEnd type="none" w="lg" len="lg"/>
            </a:ln>
          </p:spPr>
          <p:txBody>
            <a:bodyPr wrap="none">
              <a:spAutoFit/>
            </a:bodyPr>
            <a:lstStyle/>
            <a:p>
              <a:r>
                <a:rPr lang="en-US"/>
                <a:t>3</a:t>
              </a:r>
            </a:p>
          </p:txBody>
        </p:sp>
        <p:sp>
          <p:nvSpPr>
            <p:cNvPr id="26" name="Text Box 25"/>
            <p:cNvSpPr txBox="1">
              <a:spLocks noChangeArrowheads="1"/>
            </p:cNvSpPr>
            <p:nvPr/>
          </p:nvSpPr>
          <p:spPr bwMode="auto">
            <a:xfrm>
              <a:off x="6400800" y="4191000"/>
              <a:ext cx="336550" cy="457200"/>
            </a:xfrm>
            <a:prstGeom prst="rect">
              <a:avLst/>
            </a:prstGeom>
            <a:noFill/>
            <a:ln w="12700" cap="sq">
              <a:noFill/>
              <a:miter lim="800000"/>
              <a:headEnd type="none" w="sm" len="sm"/>
              <a:tailEnd type="none" w="lg" len="lg"/>
            </a:ln>
          </p:spPr>
          <p:txBody>
            <a:bodyPr wrap="none">
              <a:spAutoFit/>
            </a:bodyPr>
            <a:lstStyle/>
            <a:p>
              <a:r>
                <a:rPr lang="en-US"/>
                <a:t>1</a:t>
              </a:r>
            </a:p>
          </p:txBody>
        </p:sp>
        <p:sp>
          <p:nvSpPr>
            <p:cNvPr id="27" name="Text Box 26"/>
            <p:cNvSpPr txBox="1">
              <a:spLocks noChangeArrowheads="1"/>
            </p:cNvSpPr>
            <p:nvPr/>
          </p:nvSpPr>
          <p:spPr bwMode="auto">
            <a:xfrm>
              <a:off x="7086600" y="3352800"/>
              <a:ext cx="336550" cy="457200"/>
            </a:xfrm>
            <a:prstGeom prst="rect">
              <a:avLst/>
            </a:prstGeom>
            <a:noFill/>
            <a:ln w="12700" cap="sq">
              <a:noFill/>
              <a:miter lim="800000"/>
              <a:headEnd type="none" w="sm" len="sm"/>
              <a:tailEnd type="none" w="lg" len="lg"/>
            </a:ln>
          </p:spPr>
          <p:txBody>
            <a:bodyPr wrap="none">
              <a:spAutoFit/>
            </a:bodyPr>
            <a:lstStyle/>
            <a:p>
              <a:r>
                <a:rPr lang="en-US"/>
                <a:t>2</a:t>
              </a:r>
            </a:p>
          </p:txBody>
        </p:sp>
        <p:sp>
          <p:nvSpPr>
            <p:cNvPr id="28" name="Text Box 27"/>
            <p:cNvSpPr txBox="1">
              <a:spLocks noChangeArrowheads="1"/>
            </p:cNvSpPr>
            <p:nvPr/>
          </p:nvSpPr>
          <p:spPr bwMode="auto">
            <a:xfrm>
              <a:off x="7543800" y="2590800"/>
              <a:ext cx="336550" cy="457200"/>
            </a:xfrm>
            <a:prstGeom prst="rect">
              <a:avLst/>
            </a:prstGeom>
            <a:noFill/>
            <a:ln w="12700" cap="sq">
              <a:noFill/>
              <a:miter lim="800000"/>
              <a:headEnd type="none" w="sm" len="sm"/>
              <a:tailEnd type="none" w="lg" len="lg"/>
            </a:ln>
          </p:spPr>
          <p:txBody>
            <a:bodyPr wrap="none">
              <a:spAutoFit/>
            </a:bodyPr>
            <a:lstStyle/>
            <a:p>
              <a:r>
                <a:rPr lang="en-US"/>
                <a:t>6</a:t>
              </a:r>
            </a:p>
          </p:txBody>
        </p:sp>
        <p:sp>
          <p:nvSpPr>
            <p:cNvPr id="29" name="Text Box 28"/>
            <p:cNvSpPr txBox="1">
              <a:spLocks noChangeArrowheads="1"/>
            </p:cNvSpPr>
            <p:nvPr/>
          </p:nvSpPr>
          <p:spPr bwMode="auto">
            <a:xfrm>
              <a:off x="8610600" y="2971800"/>
              <a:ext cx="336550" cy="457200"/>
            </a:xfrm>
            <a:prstGeom prst="rect">
              <a:avLst/>
            </a:prstGeom>
            <a:noFill/>
            <a:ln w="12700" cap="sq">
              <a:noFill/>
              <a:miter lim="800000"/>
              <a:headEnd type="none" w="sm" len="sm"/>
              <a:tailEnd type="none" w="lg" len="lg"/>
            </a:ln>
          </p:spPr>
          <p:txBody>
            <a:bodyPr wrap="none">
              <a:spAutoFit/>
            </a:bodyPr>
            <a:lstStyle/>
            <a:p>
              <a:r>
                <a:rPr lang="en-US"/>
                <a:t>4</a:t>
              </a:r>
            </a:p>
          </p:txBody>
        </p:sp>
        <p:sp>
          <p:nvSpPr>
            <p:cNvPr id="30" name="Text Box 29"/>
            <p:cNvSpPr txBox="1">
              <a:spLocks noChangeArrowheads="1"/>
            </p:cNvSpPr>
            <p:nvPr/>
          </p:nvSpPr>
          <p:spPr bwMode="auto">
            <a:xfrm>
              <a:off x="8153400" y="3886200"/>
              <a:ext cx="336550" cy="457200"/>
            </a:xfrm>
            <a:prstGeom prst="rect">
              <a:avLst/>
            </a:prstGeom>
            <a:noFill/>
            <a:ln w="12700" cap="sq">
              <a:noFill/>
              <a:miter lim="800000"/>
              <a:headEnd type="none" w="sm" len="sm"/>
              <a:tailEnd type="none" w="lg" len="lg"/>
            </a:ln>
          </p:spPr>
          <p:txBody>
            <a:bodyPr wrap="none">
              <a:spAutoFit/>
            </a:bodyPr>
            <a:lstStyle/>
            <a:p>
              <a:r>
                <a:rPr lang="en-US"/>
                <a:t>3</a:t>
              </a: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r>
              <a:rPr lang="en-US" dirty="0" smtClean="0"/>
              <a:t>Scheduling</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28</a:t>
            </a:fld>
            <a:endParaRPr lang="en-US" dirty="0"/>
          </a:p>
        </p:txBody>
      </p:sp>
      <p:sp>
        <p:nvSpPr>
          <p:cNvPr id="5" name="Arc 4"/>
          <p:cNvSpPr>
            <a:spLocks/>
          </p:cNvSpPr>
          <p:nvPr/>
        </p:nvSpPr>
        <p:spPr bwMode="auto">
          <a:xfrm>
            <a:off x="3189288" y="2995613"/>
            <a:ext cx="1239837" cy="276225"/>
          </a:xfrm>
          <a:custGeom>
            <a:avLst/>
            <a:gdLst>
              <a:gd name="G0" fmla="+- 31 0 0"/>
              <a:gd name="G1" fmla="+- 0 0 0"/>
              <a:gd name="G2" fmla="+- 21600 0 0"/>
              <a:gd name="T0" fmla="*/ 21631 w 21631"/>
              <a:gd name="T1" fmla="*/ 0 h 21600"/>
              <a:gd name="T2" fmla="*/ 0 w 21631"/>
              <a:gd name="T3" fmla="*/ 21600 h 21600"/>
              <a:gd name="T4" fmla="*/ 31 w 21631"/>
              <a:gd name="T5" fmla="*/ 0 h 21600"/>
            </a:gdLst>
            <a:ahLst/>
            <a:cxnLst>
              <a:cxn ang="0">
                <a:pos x="T0" y="T1"/>
              </a:cxn>
              <a:cxn ang="0">
                <a:pos x="T2" y="T3"/>
              </a:cxn>
              <a:cxn ang="0">
                <a:pos x="T4" y="T5"/>
              </a:cxn>
            </a:cxnLst>
            <a:rect l="0" t="0" r="r" b="b"/>
            <a:pathLst>
              <a:path w="21631" h="21600" fill="none" extrusionOk="0">
                <a:moveTo>
                  <a:pt x="21631" y="0"/>
                </a:moveTo>
                <a:cubicBezTo>
                  <a:pt x="21631" y="11929"/>
                  <a:pt x="11960" y="21600"/>
                  <a:pt x="31" y="21600"/>
                </a:cubicBezTo>
                <a:cubicBezTo>
                  <a:pt x="20" y="21600"/>
                  <a:pt x="10" y="21599"/>
                  <a:pt x="0" y="21599"/>
                </a:cubicBezTo>
              </a:path>
              <a:path w="21631" h="21600" stroke="0" extrusionOk="0">
                <a:moveTo>
                  <a:pt x="21631" y="0"/>
                </a:moveTo>
                <a:cubicBezTo>
                  <a:pt x="21631" y="11929"/>
                  <a:pt x="11960" y="21600"/>
                  <a:pt x="31" y="21600"/>
                </a:cubicBezTo>
                <a:cubicBezTo>
                  <a:pt x="20" y="21600"/>
                  <a:pt x="10" y="21599"/>
                  <a:pt x="0" y="21599"/>
                </a:cubicBezTo>
                <a:lnTo>
                  <a:pt x="31" y="0"/>
                </a:lnTo>
                <a:close/>
              </a:path>
            </a:pathLst>
          </a:custGeom>
          <a:noFill/>
          <a:ln w="12700" cap="rnd">
            <a:solidFill>
              <a:schemeClr val="tx1"/>
            </a:solidFill>
            <a:prstDash val="sysDot"/>
            <a:round/>
            <a:headEnd type="stealth" w="med" len="lg"/>
            <a:tailEnd type="oval" w="med" len="med"/>
          </a:ln>
          <a:effectLst/>
        </p:spPr>
        <p:txBody>
          <a:bodyPr wrap="none" anchor="ctr"/>
          <a:lstStyle/>
          <a:p>
            <a:endParaRPr lang="en-US"/>
          </a:p>
        </p:txBody>
      </p:sp>
      <p:sp>
        <p:nvSpPr>
          <p:cNvPr id="6" name="Arc 5"/>
          <p:cNvSpPr>
            <a:spLocks/>
          </p:cNvSpPr>
          <p:nvPr/>
        </p:nvSpPr>
        <p:spPr bwMode="auto">
          <a:xfrm>
            <a:off x="3022600" y="2720975"/>
            <a:ext cx="1239838" cy="735013"/>
          </a:xfrm>
          <a:custGeom>
            <a:avLst/>
            <a:gdLst>
              <a:gd name="G0" fmla="+- 31 0 0"/>
              <a:gd name="G1" fmla="+- 21600 0 0"/>
              <a:gd name="G2" fmla="+- 21600 0 0"/>
              <a:gd name="T0" fmla="*/ 0 w 21631"/>
              <a:gd name="T1" fmla="*/ 0 h 21600"/>
              <a:gd name="T2" fmla="*/ 21631 w 21631"/>
              <a:gd name="T3" fmla="*/ 21600 h 21600"/>
              <a:gd name="T4" fmla="*/ 31 w 21631"/>
              <a:gd name="T5" fmla="*/ 21600 h 21600"/>
            </a:gdLst>
            <a:ahLst/>
            <a:cxnLst>
              <a:cxn ang="0">
                <a:pos x="T0" y="T1"/>
              </a:cxn>
              <a:cxn ang="0">
                <a:pos x="T2" y="T3"/>
              </a:cxn>
              <a:cxn ang="0">
                <a:pos x="T4" y="T5"/>
              </a:cxn>
            </a:cxnLst>
            <a:rect l="0" t="0" r="r" b="b"/>
            <a:pathLst>
              <a:path w="21631" h="21600" fill="none" extrusionOk="0">
                <a:moveTo>
                  <a:pt x="0" y="0"/>
                </a:moveTo>
                <a:cubicBezTo>
                  <a:pt x="10" y="0"/>
                  <a:pt x="20" y="-1"/>
                  <a:pt x="31" y="0"/>
                </a:cubicBezTo>
                <a:cubicBezTo>
                  <a:pt x="11960" y="0"/>
                  <a:pt x="21631" y="9670"/>
                  <a:pt x="21631" y="21600"/>
                </a:cubicBezTo>
              </a:path>
              <a:path w="21631" h="21600" stroke="0" extrusionOk="0">
                <a:moveTo>
                  <a:pt x="0" y="0"/>
                </a:moveTo>
                <a:cubicBezTo>
                  <a:pt x="10" y="0"/>
                  <a:pt x="20" y="-1"/>
                  <a:pt x="31" y="0"/>
                </a:cubicBezTo>
                <a:cubicBezTo>
                  <a:pt x="11960" y="0"/>
                  <a:pt x="21631" y="9670"/>
                  <a:pt x="21631" y="21600"/>
                </a:cubicBezTo>
                <a:lnTo>
                  <a:pt x="31" y="21600"/>
                </a:lnTo>
                <a:close/>
              </a:path>
            </a:pathLst>
          </a:custGeom>
          <a:noFill/>
          <a:ln w="12700" cap="rnd">
            <a:solidFill>
              <a:schemeClr val="tx1"/>
            </a:solidFill>
            <a:prstDash val="sysDot"/>
            <a:round/>
            <a:headEnd type="oval" w="med" len="med"/>
            <a:tailEnd type="stealth" w="med" len="lg"/>
          </a:ln>
          <a:effectLst/>
        </p:spPr>
        <p:txBody>
          <a:bodyPr wrap="none" anchor="ctr"/>
          <a:lstStyle/>
          <a:p>
            <a:endParaRPr lang="en-US"/>
          </a:p>
        </p:txBody>
      </p:sp>
      <p:sp>
        <p:nvSpPr>
          <p:cNvPr id="7" name="Rectangle 6"/>
          <p:cNvSpPr>
            <a:spLocks noChangeArrowheads="1"/>
          </p:cNvSpPr>
          <p:nvPr/>
        </p:nvSpPr>
        <p:spPr bwMode="auto">
          <a:xfrm>
            <a:off x="3924300" y="2085975"/>
            <a:ext cx="1074738" cy="903288"/>
          </a:xfrm>
          <a:prstGeom prst="rect">
            <a:avLst/>
          </a:prstGeom>
          <a:solidFill>
            <a:srgbClr val="92D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1800" dirty="0"/>
              <a:t>Processor</a:t>
            </a:r>
          </a:p>
          <a:p>
            <a:pPr algn="ctr" defTabSz="762000" eaLnBrk="0" hangingPunct="0"/>
            <a:r>
              <a:rPr lang="en-GB" sz="2000" dirty="0"/>
              <a:t>p</a:t>
            </a:r>
            <a:r>
              <a:rPr lang="en-GB" sz="2000" baseline="-25000" dirty="0"/>
              <a:t>1</a:t>
            </a:r>
          </a:p>
        </p:txBody>
      </p:sp>
      <p:sp>
        <p:nvSpPr>
          <p:cNvPr id="8" name="Rectangle 7"/>
          <p:cNvSpPr>
            <a:spLocks noChangeArrowheads="1"/>
          </p:cNvSpPr>
          <p:nvPr/>
        </p:nvSpPr>
        <p:spPr bwMode="auto">
          <a:xfrm>
            <a:off x="5178425" y="2085975"/>
            <a:ext cx="1720850" cy="903288"/>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pPr algn="ctr" defTabSz="762000" eaLnBrk="0" hangingPunct="0"/>
            <a:endParaRPr lang="en-GB" sz="2000"/>
          </a:p>
          <a:p>
            <a:pPr algn="ctr" defTabSz="762000" eaLnBrk="0" hangingPunct="0"/>
            <a:endParaRPr lang="en-GB" sz="2000"/>
          </a:p>
          <a:p>
            <a:pPr algn="ctr" defTabSz="762000" eaLnBrk="0" hangingPunct="0"/>
            <a:r>
              <a:rPr lang="en-GB" sz="2000"/>
              <a:t>ASIC h</a:t>
            </a:r>
            <a:r>
              <a:rPr lang="en-GB" sz="2000" baseline="-25000"/>
              <a:t>1</a:t>
            </a:r>
          </a:p>
        </p:txBody>
      </p:sp>
      <p:sp>
        <p:nvSpPr>
          <p:cNvPr id="9" name="Line 8"/>
          <p:cNvSpPr>
            <a:spLocks noChangeShapeType="1"/>
          </p:cNvSpPr>
          <p:nvPr/>
        </p:nvSpPr>
        <p:spPr bwMode="auto">
          <a:xfrm>
            <a:off x="4181475" y="3454400"/>
            <a:ext cx="28067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Line 9"/>
          <p:cNvSpPr>
            <a:spLocks noChangeShapeType="1"/>
          </p:cNvSpPr>
          <p:nvPr/>
        </p:nvSpPr>
        <p:spPr bwMode="auto">
          <a:xfrm>
            <a:off x="4592638" y="2997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Line 10"/>
          <p:cNvSpPr>
            <a:spLocks noChangeShapeType="1"/>
          </p:cNvSpPr>
          <p:nvPr/>
        </p:nvSpPr>
        <p:spPr bwMode="auto">
          <a:xfrm>
            <a:off x="5997575" y="2997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2" name="Rectangle 11"/>
          <p:cNvSpPr>
            <a:spLocks noChangeArrowheads="1"/>
          </p:cNvSpPr>
          <p:nvPr/>
        </p:nvSpPr>
        <p:spPr bwMode="auto">
          <a:xfrm>
            <a:off x="5259388" y="2174875"/>
            <a:ext cx="731837" cy="354013"/>
          </a:xfrm>
          <a:prstGeom prst="rect">
            <a:avLst/>
          </a:prstGeom>
          <a:solidFill>
            <a:srgbClr val="FF9999"/>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FIR</a:t>
            </a:r>
            <a:r>
              <a:rPr lang="en-GB" sz="2000" baseline="-25000"/>
              <a:t>1</a:t>
            </a:r>
          </a:p>
        </p:txBody>
      </p:sp>
      <p:sp>
        <p:nvSpPr>
          <p:cNvPr id="13" name="Rectangle 12"/>
          <p:cNvSpPr>
            <a:spLocks noChangeArrowheads="1"/>
          </p:cNvSpPr>
          <p:nvPr/>
        </p:nvSpPr>
        <p:spPr bwMode="auto">
          <a:xfrm>
            <a:off x="6086475" y="2174875"/>
            <a:ext cx="731838" cy="354013"/>
          </a:xfrm>
          <a:prstGeom prst="rect">
            <a:avLst/>
          </a:prstGeom>
          <a:solidFill>
            <a:srgbClr val="FF5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FIR</a:t>
            </a:r>
            <a:r>
              <a:rPr lang="en-GB" sz="2000" baseline="-25000"/>
              <a:t>2</a:t>
            </a:r>
          </a:p>
        </p:txBody>
      </p:sp>
      <p:sp>
        <p:nvSpPr>
          <p:cNvPr id="14" name="Arc 13"/>
          <p:cNvSpPr>
            <a:spLocks/>
          </p:cNvSpPr>
          <p:nvPr/>
        </p:nvSpPr>
        <p:spPr bwMode="auto">
          <a:xfrm>
            <a:off x="3186113" y="1897063"/>
            <a:ext cx="3224212" cy="274637"/>
          </a:xfrm>
          <a:custGeom>
            <a:avLst/>
            <a:gdLst>
              <a:gd name="G0" fmla="+- 12 0 0"/>
              <a:gd name="G1" fmla="+- 21600 0 0"/>
              <a:gd name="G2" fmla="+- 21600 0 0"/>
              <a:gd name="T0" fmla="*/ 0 w 21611"/>
              <a:gd name="T1" fmla="*/ 0 h 21600"/>
              <a:gd name="T2" fmla="*/ 21611 w 21611"/>
              <a:gd name="T3" fmla="*/ 21442 h 21600"/>
              <a:gd name="T4" fmla="*/ 12 w 21611"/>
              <a:gd name="T5" fmla="*/ 21600 h 21600"/>
            </a:gdLst>
            <a:ahLst/>
            <a:cxnLst>
              <a:cxn ang="0">
                <a:pos x="T0" y="T1"/>
              </a:cxn>
              <a:cxn ang="0">
                <a:pos x="T2" y="T3"/>
              </a:cxn>
              <a:cxn ang="0">
                <a:pos x="T4" y="T5"/>
              </a:cxn>
            </a:cxnLst>
            <a:rect l="0" t="0" r="r" b="b"/>
            <a:pathLst>
              <a:path w="21611" h="21600" fill="none" extrusionOk="0">
                <a:moveTo>
                  <a:pt x="0" y="0"/>
                </a:moveTo>
                <a:cubicBezTo>
                  <a:pt x="4" y="0"/>
                  <a:pt x="8" y="-1"/>
                  <a:pt x="12" y="0"/>
                </a:cubicBezTo>
                <a:cubicBezTo>
                  <a:pt x="11879" y="0"/>
                  <a:pt x="21524" y="9574"/>
                  <a:pt x="21611" y="21441"/>
                </a:cubicBezTo>
              </a:path>
              <a:path w="21611" h="21600" stroke="0" extrusionOk="0">
                <a:moveTo>
                  <a:pt x="0" y="0"/>
                </a:moveTo>
                <a:cubicBezTo>
                  <a:pt x="4" y="0"/>
                  <a:pt x="8" y="-1"/>
                  <a:pt x="12" y="0"/>
                </a:cubicBezTo>
                <a:cubicBezTo>
                  <a:pt x="11879" y="0"/>
                  <a:pt x="21524" y="9574"/>
                  <a:pt x="21611" y="21441"/>
                </a:cubicBezTo>
                <a:lnTo>
                  <a:pt x="12" y="21600"/>
                </a:lnTo>
                <a:close/>
              </a:path>
            </a:pathLst>
          </a:custGeom>
          <a:noFill/>
          <a:ln w="12700" cap="rnd">
            <a:solidFill>
              <a:schemeClr val="tx1"/>
            </a:solidFill>
            <a:prstDash val="sysDot"/>
            <a:round/>
            <a:headEnd type="oval" w="med" len="med"/>
            <a:tailEnd type="stealth" w="med" len="lg"/>
          </a:ln>
          <a:effectLst/>
        </p:spPr>
        <p:txBody>
          <a:bodyPr wrap="none" anchor="ctr"/>
          <a:lstStyle/>
          <a:p>
            <a:endParaRPr lang="en-US"/>
          </a:p>
        </p:txBody>
      </p:sp>
      <p:sp>
        <p:nvSpPr>
          <p:cNvPr id="15" name="Rectangle 14"/>
          <p:cNvSpPr>
            <a:spLocks noChangeArrowheads="1"/>
          </p:cNvSpPr>
          <p:nvPr/>
        </p:nvSpPr>
        <p:spPr bwMode="auto">
          <a:xfrm>
            <a:off x="468313" y="1806575"/>
            <a:ext cx="482600" cy="536575"/>
          </a:xfrm>
          <a:prstGeom prst="rect">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1</a:t>
            </a:r>
          </a:p>
        </p:txBody>
      </p:sp>
      <p:sp>
        <p:nvSpPr>
          <p:cNvPr id="16" name="Line 15"/>
          <p:cNvSpPr>
            <a:spLocks noChangeShapeType="1"/>
          </p:cNvSpPr>
          <p:nvPr/>
        </p:nvSpPr>
        <p:spPr bwMode="auto">
          <a:xfrm>
            <a:off x="709613" y="2352675"/>
            <a:ext cx="0" cy="6445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7" name="Rectangle 16"/>
          <p:cNvSpPr>
            <a:spLocks noChangeArrowheads="1"/>
          </p:cNvSpPr>
          <p:nvPr/>
        </p:nvSpPr>
        <p:spPr bwMode="auto">
          <a:xfrm>
            <a:off x="1130300" y="1806575"/>
            <a:ext cx="479425" cy="536575"/>
          </a:xfrm>
          <a:prstGeom prst="rect">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2</a:t>
            </a:r>
          </a:p>
        </p:txBody>
      </p:sp>
      <p:sp>
        <p:nvSpPr>
          <p:cNvPr id="18" name="Line 17"/>
          <p:cNvSpPr>
            <a:spLocks noChangeShapeType="1"/>
          </p:cNvSpPr>
          <p:nvPr/>
        </p:nvSpPr>
        <p:spPr bwMode="auto">
          <a:xfrm>
            <a:off x="1370013" y="2352675"/>
            <a:ext cx="0" cy="6445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 name="Rectangle 18"/>
          <p:cNvSpPr>
            <a:spLocks noChangeArrowheads="1"/>
          </p:cNvSpPr>
          <p:nvPr/>
        </p:nvSpPr>
        <p:spPr bwMode="auto">
          <a:xfrm>
            <a:off x="1957388" y="1806575"/>
            <a:ext cx="479425" cy="536575"/>
          </a:xfrm>
          <a:prstGeom prst="rect">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3</a:t>
            </a:r>
          </a:p>
        </p:txBody>
      </p:sp>
      <p:sp>
        <p:nvSpPr>
          <p:cNvPr id="20" name="Line 19"/>
          <p:cNvSpPr>
            <a:spLocks noChangeShapeType="1"/>
          </p:cNvSpPr>
          <p:nvPr/>
        </p:nvSpPr>
        <p:spPr bwMode="auto">
          <a:xfrm>
            <a:off x="2195513" y="2352675"/>
            <a:ext cx="0" cy="6445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1" name="Rectangle 20"/>
          <p:cNvSpPr>
            <a:spLocks noChangeArrowheads="1"/>
          </p:cNvSpPr>
          <p:nvPr/>
        </p:nvSpPr>
        <p:spPr bwMode="auto">
          <a:xfrm>
            <a:off x="2614613" y="1806575"/>
            <a:ext cx="482600" cy="536575"/>
          </a:xfrm>
          <a:prstGeom prst="rect">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4</a:t>
            </a:r>
          </a:p>
        </p:txBody>
      </p:sp>
      <p:sp>
        <p:nvSpPr>
          <p:cNvPr id="22" name="Line 21"/>
          <p:cNvSpPr>
            <a:spLocks noChangeShapeType="1"/>
          </p:cNvSpPr>
          <p:nvPr/>
        </p:nvSpPr>
        <p:spPr bwMode="auto">
          <a:xfrm>
            <a:off x="2855913" y="2352675"/>
            <a:ext cx="0" cy="6445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3" name="AutoShape 22"/>
          <p:cNvSpPr>
            <a:spLocks noChangeArrowheads="1"/>
          </p:cNvSpPr>
          <p:nvPr/>
        </p:nvSpPr>
        <p:spPr bwMode="auto">
          <a:xfrm>
            <a:off x="798513" y="3827463"/>
            <a:ext cx="482600" cy="539750"/>
          </a:xfrm>
          <a:prstGeom prst="octagon">
            <a:avLst>
              <a:gd name="adj" fmla="val 29282"/>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9</a:t>
            </a:r>
          </a:p>
        </p:txBody>
      </p:sp>
      <p:sp>
        <p:nvSpPr>
          <p:cNvPr id="24" name="AutoShape 23"/>
          <p:cNvSpPr>
            <a:spLocks noChangeArrowheads="1"/>
          </p:cNvSpPr>
          <p:nvPr/>
        </p:nvSpPr>
        <p:spPr bwMode="auto">
          <a:xfrm>
            <a:off x="2284413" y="3827463"/>
            <a:ext cx="484187" cy="539750"/>
          </a:xfrm>
          <a:prstGeom prst="octagon">
            <a:avLst>
              <a:gd name="adj" fmla="val 29282"/>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10</a:t>
            </a:r>
          </a:p>
        </p:txBody>
      </p:sp>
      <p:sp>
        <p:nvSpPr>
          <p:cNvPr id="25" name="AutoShape 24"/>
          <p:cNvSpPr>
            <a:spLocks noChangeArrowheads="1"/>
          </p:cNvSpPr>
          <p:nvPr/>
        </p:nvSpPr>
        <p:spPr bwMode="auto">
          <a:xfrm>
            <a:off x="1543050" y="4656138"/>
            <a:ext cx="481013" cy="536575"/>
          </a:xfrm>
          <a:prstGeom prst="octagon">
            <a:avLst>
              <a:gd name="adj" fmla="val 29282"/>
            </a:avLst>
          </a:prstGeom>
          <a:solidFill>
            <a:srgbClr val="C9D1FF"/>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11</a:t>
            </a:r>
          </a:p>
        </p:txBody>
      </p:sp>
      <p:sp>
        <p:nvSpPr>
          <p:cNvPr id="26" name="Oval 25"/>
          <p:cNvSpPr>
            <a:spLocks noChangeArrowheads="1"/>
          </p:cNvSpPr>
          <p:nvPr/>
        </p:nvSpPr>
        <p:spPr bwMode="auto">
          <a:xfrm>
            <a:off x="468313" y="3005138"/>
            <a:ext cx="482600" cy="533400"/>
          </a:xfrm>
          <a:prstGeom prst="ellipse">
            <a:avLst/>
          </a:prstGeom>
          <a:solidFill>
            <a:srgbClr val="C9D1FF"/>
          </a:solidFill>
          <a:ln w="12700">
            <a:solidFill>
              <a:schemeClr val="tx1"/>
            </a:solidFill>
            <a:round/>
            <a:headEnd/>
            <a:tailEnd/>
          </a:ln>
          <a:effectLst/>
        </p:spPr>
        <p:txBody>
          <a:bodyPr wrap="none" lIns="92075" tIns="46038" rIns="92075" bIns="46038" anchor="ctr"/>
          <a:lstStyle/>
          <a:p>
            <a:pPr algn="ctr" defTabSz="762000" eaLnBrk="0" hangingPunct="0"/>
            <a:r>
              <a:rPr lang="en-GB" sz="2000"/>
              <a:t>v</a:t>
            </a:r>
            <a:r>
              <a:rPr lang="en-GB" sz="2000" baseline="-25000"/>
              <a:t>5</a:t>
            </a:r>
          </a:p>
        </p:txBody>
      </p:sp>
      <p:sp>
        <p:nvSpPr>
          <p:cNvPr id="27" name="Line 26"/>
          <p:cNvSpPr>
            <a:spLocks noChangeShapeType="1"/>
          </p:cNvSpPr>
          <p:nvPr/>
        </p:nvSpPr>
        <p:spPr bwMode="auto">
          <a:xfrm>
            <a:off x="709613" y="3546475"/>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8" name="Oval 27"/>
          <p:cNvSpPr>
            <a:spLocks noChangeArrowheads="1"/>
          </p:cNvSpPr>
          <p:nvPr/>
        </p:nvSpPr>
        <p:spPr bwMode="auto">
          <a:xfrm>
            <a:off x="1130300" y="3005138"/>
            <a:ext cx="479425" cy="533400"/>
          </a:xfrm>
          <a:prstGeom prst="ellipse">
            <a:avLst/>
          </a:prstGeom>
          <a:solidFill>
            <a:srgbClr val="C9D1FF"/>
          </a:solidFill>
          <a:ln w="12700">
            <a:solidFill>
              <a:schemeClr val="tx1"/>
            </a:solidFill>
            <a:round/>
            <a:headEnd/>
            <a:tailEnd/>
          </a:ln>
          <a:effectLst/>
        </p:spPr>
        <p:txBody>
          <a:bodyPr wrap="none" lIns="92075" tIns="46038" rIns="92075" bIns="46038" anchor="ctr"/>
          <a:lstStyle/>
          <a:p>
            <a:pPr algn="ctr" defTabSz="762000" eaLnBrk="0" hangingPunct="0"/>
            <a:r>
              <a:rPr lang="en-GB" sz="2000" dirty="0"/>
              <a:t>v</a:t>
            </a:r>
            <a:r>
              <a:rPr lang="en-GB" sz="2000" baseline="-25000" dirty="0"/>
              <a:t>6</a:t>
            </a:r>
          </a:p>
        </p:txBody>
      </p:sp>
      <p:sp>
        <p:nvSpPr>
          <p:cNvPr id="29" name="Line 28"/>
          <p:cNvSpPr>
            <a:spLocks noChangeShapeType="1"/>
          </p:cNvSpPr>
          <p:nvPr/>
        </p:nvSpPr>
        <p:spPr bwMode="auto">
          <a:xfrm>
            <a:off x="1370013" y="3546475"/>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 name="Oval 29"/>
          <p:cNvSpPr>
            <a:spLocks noChangeArrowheads="1"/>
          </p:cNvSpPr>
          <p:nvPr/>
        </p:nvSpPr>
        <p:spPr bwMode="auto">
          <a:xfrm>
            <a:off x="1957388" y="3005138"/>
            <a:ext cx="479425" cy="533400"/>
          </a:xfrm>
          <a:prstGeom prst="ellipse">
            <a:avLst/>
          </a:prstGeom>
          <a:solidFill>
            <a:srgbClr val="C9D1FF"/>
          </a:solidFill>
          <a:ln w="12700">
            <a:solidFill>
              <a:schemeClr val="tx1"/>
            </a:solidFill>
            <a:round/>
            <a:headEnd/>
            <a:tailEnd/>
          </a:ln>
          <a:effectLst/>
        </p:spPr>
        <p:txBody>
          <a:bodyPr wrap="none" lIns="92075" tIns="46038" rIns="92075" bIns="46038" anchor="ctr"/>
          <a:lstStyle/>
          <a:p>
            <a:pPr algn="ctr" defTabSz="762000" eaLnBrk="0" hangingPunct="0"/>
            <a:r>
              <a:rPr lang="en-GB" sz="2000"/>
              <a:t>v</a:t>
            </a:r>
            <a:r>
              <a:rPr lang="en-GB" sz="2000" baseline="-25000"/>
              <a:t>7</a:t>
            </a:r>
          </a:p>
        </p:txBody>
      </p:sp>
      <p:sp>
        <p:nvSpPr>
          <p:cNvPr id="31" name="Line 30"/>
          <p:cNvSpPr>
            <a:spLocks noChangeShapeType="1"/>
          </p:cNvSpPr>
          <p:nvPr/>
        </p:nvSpPr>
        <p:spPr bwMode="auto">
          <a:xfrm>
            <a:off x="2195513" y="3546475"/>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2" name="Oval 31"/>
          <p:cNvSpPr>
            <a:spLocks noChangeArrowheads="1"/>
          </p:cNvSpPr>
          <p:nvPr/>
        </p:nvSpPr>
        <p:spPr bwMode="auto">
          <a:xfrm>
            <a:off x="2614613" y="3005138"/>
            <a:ext cx="482600" cy="533400"/>
          </a:xfrm>
          <a:prstGeom prst="ellipse">
            <a:avLst/>
          </a:prstGeom>
          <a:solidFill>
            <a:srgbClr val="C9D1FF"/>
          </a:solidFill>
          <a:ln w="12700">
            <a:solidFill>
              <a:schemeClr val="tx1"/>
            </a:solidFill>
            <a:round/>
            <a:headEnd/>
            <a:tailEnd/>
          </a:ln>
          <a:effectLst/>
        </p:spPr>
        <p:txBody>
          <a:bodyPr wrap="none" lIns="92075" tIns="46038" rIns="92075" bIns="46038" anchor="ctr"/>
          <a:lstStyle/>
          <a:p>
            <a:pPr algn="ctr" defTabSz="762000" eaLnBrk="0" hangingPunct="0"/>
            <a:r>
              <a:rPr lang="en-GB" sz="2000"/>
              <a:t>v</a:t>
            </a:r>
            <a:r>
              <a:rPr lang="en-GB" sz="2000" baseline="-25000"/>
              <a:t>8</a:t>
            </a:r>
          </a:p>
        </p:txBody>
      </p:sp>
      <p:sp>
        <p:nvSpPr>
          <p:cNvPr id="33" name="Line 32"/>
          <p:cNvSpPr>
            <a:spLocks noChangeShapeType="1"/>
          </p:cNvSpPr>
          <p:nvPr/>
        </p:nvSpPr>
        <p:spPr bwMode="auto">
          <a:xfrm>
            <a:off x="2855913" y="3546475"/>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4" name="Line 33"/>
          <p:cNvSpPr>
            <a:spLocks noChangeShapeType="1"/>
          </p:cNvSpPr>
          <p:nvPr/>
        </p:nvSpPr>
        <p:spPr bwMode="auto">
          <a:xfrm>
            <a:off x="2527300" y="4375150"/>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5" name="Line 34"/>
          <p:cNvSpPr>
            <a:spLocks noChangeShapeType="1"/>
          </p:cNvSpPr>
          <p:nvPr/>
        </p:nvSpPr>
        <p:spPr bwMode="auto">
          <a:xfrm>
            <a:off x="709613" y="3819525"/>
            <a:ext cx="161925" cy="9366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6" name="Line 35"/>
          <p:cNvSpPr>
            <a:spLocks noChangeShapeType="1"/>
          </p:cNvSpPr>
          <p:nvPr/>
        </p:nvSpPr>
        <p:spPr bwMode="auto">
          <a:xfrm>
            <a:off x="2195513" y="3819525"/>
            <a:ext cx="166687" cy="9366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7" name="Line 36"/>
          <p:cNvSpPr>
            <a:spLocks noChangeShapeType="1"/>
          </p:cNvSpPr>
          <p:nvPr/>
        </p:nvSpPr>
        <p:spPr bwMode="auto">
          <a:xfrm flipV="1">
            <a:off x="1204913" y="3819525"/>
            <a:ext cx="165100" cy="9366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8" name="Line 37"/>
          <p:cNvSpPr>
            <a:spLocks noChangeShapeType="1"/>
          </p:cNvSpPr>
          <p:nvPr/>
        </p:nvSpPr>
        <p:spPr bwMode="auto">
          <a:xfrm flipV="1">
            <a:off x="2692400" y="3819525"/>
            <a:ext cx="163513" cy="9366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9" name="Line 38"/>
          <p:cNvSpPr>
            <a:spLocks noChangeShapeType="1"/>
          </p:cNvSpPr>
          <p:nvPr/>
        </p:nvSpPr>
        <p:spPr bwMode="auto">
          <a:xfrm>
            <a:off x="1039813" y="4375150"/>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0" name="Line 39"/>
          <p:cNvSpPr>
            <a:spLocks noChangeShapeType="1"/>
          </p:cNvSpPr>
          <p:nvPr/>
        </p:nvSpPr>
        <p:spPr bwMode="auto">
          <a:xfrm>
            <a:off x="1039813" y="4648200"/>
            <a:ext cx="576262" cy="9207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 name="Line 40"/>
          <p:cNvSpPr>
            <a:spLocks noChangeShapeType="1"/>
          </p:cNvSpPr>
          <p:nvPr/>
        </p:nvSpPr>
        <p:spPr bwMode="auto">
          <a:xfrm flipV="1">
            <a:off x="1949450" y="4648200"/>
            <a:ext cx="577850" cy="9207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 name="Line 41"/>
          <p:cNvSpPr>
            <a:spLocks noChangeShapeType="1"/>
          </p:cNvSpPr>
          <p:nvPr/>
        </p:nvSpPr>
        <p:spPr bwMode="auto">
          <a:xfrm>
            <a:off x="1784350" y="5200650"/>
            <a:ext cx="0" cy="27463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3" name="Line 42"/>
          <p:cNvSpPr>
            <a:spLocks noChangeShapeType="1"/>
          </p:cNvSpPr>
          <p:nvPr/>
        </p:nvSpPr>
        <p:spPr bwMode="auto">
          <a:xfrm>
            <a:off x="1784350" y="1341438"/>
            <a:ext cx="0" cy="1841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4" name="Line 43"/>
          <p:cNvSpPr>
            <a:spLocks noChangeShapeType="1"/>
          </p:cNvSpPr>
          <p:nvPr/>
        </p:nvSpPr>
        <p:spPr bwMode="auto">
          <a:xfrm>
            <a:off x="709613" y="1525588"/>
            <a:ext cx="2146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 name="AutoShape 44"/>
          <p:cNvSpPr>
            <a:spLocks noChangeArrowheads="1"/>
          </p:cNvSpPr>
          <p:nvPr/>
        </p:nvSpPr>
        <p:spPr bwMode="auto">
          <a:xfrm>
            <a:off x="1871663" y="1714500"/>
            <a:ext cx="1309687" cy="719138"/>
          </a:xfrm>
          <a:prstGeom prst="roundRect">
            <a:avLst>
              <a:gd name="adj" fmla="val 12495"/>
            </a:avLst>
          </a:prstGeom>
          <a:noFill/>
          <a:ln w="12700">
            <a:solidFill>
              <a:schemeClr val="tx1"/>
            </a:solidFill>
            <a:prstDash val="sysDot"/>
            <a:round/>
            <a:headEnd/>
            <a:tailEnd/>
          </a:ln>
          <a:effectLst/>
        </p:spPr>
        <p:txBody>
          <a:bodyPr wrap="none" anchor="ctr"/>
          <a:lstStyle/>
          <a:p>
            <a:endParaRPr lang="en-US"/>
          </a:p>
        </p:txBody>
      </p:sp>
      <p:sp>
        <p:nvSpPr>
          <p:cNvPr id="46" name="Line 45"/>
          <p:cNvSpPr>
            <a:spLocks noChangeShapeType="1"/>
          </p:cNvSpPr>
          <p:nvPr/>
        </p:nvSpPr>
        <p:spPr bwMode="auto">
          <a:xfrm>
            <a:off x="709613" y="1525588"/>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7" name="Line 46"/>
          <p:cNvSpPr>
            <a:spLocks noChangeShapeType="1"/>
          </p:cNvSpPr>
          <p:nvPr/>
        </p:nvSpPr>
        <p:spPr bwMode="auto">
          <a:xfrm>
            <a:off x="1370013" y="1525588"/>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8" name="Line 47"/>
          <p:cNvSpPr>
            <a:spLocks noChangeShapeType="1"/>
          </p:cNvSpPr>
          <p:nvPr/>
        </p:nvSpPr>
        <p:spPr bwMode="auto">
          <a:xfrm>
            <a:off x="2195513" y="1525588"/>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9" name="Line 48"/>
          <p:cNvSpPr>
            <a:spLocks noChangeShapeType="1"/>
          </p:cNvSpPr>
          <p:nvPr/>
        </p:nvSpPr>
        <p:spPr bwMode="auto">
          <a:xfrm>
            <a:off x="2855913" y="1525588"/>
            <a:ext cx="0" cy="27305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 name="AutoShape 49"/>
          <p:cNvSpPr>
            <a:spLocks noChangeArrowheads="1"/>
          </p:cNvSpPr>
          <p:nvPr/>
        </p:nvSpPr>
        <p:spPr bwMode="auto">
          <a:xfrm>
            <a:off x="1871663" y="2544763"/>
            <a:ext cx="1143000" cy="258762"/>
          </a:xfrm>
          <a:prstGeom prst="roundRect">
            <a:avLst>
              <a:gd name="adj" fmla="val 12495"/>
            </a:avLst>
          </a:prstGeom>
          <a:noFill/>
          <a:ln w="12700">
            <a:solidFill>
              <a:schemeClr val="tx1"/>
            </a:solidFill>
            <a:prstDash val="sysDot"/>
            <a:round/>
            <a:headEnd/>
            <a:tailEnd/>
          </a:ln>
          <a:effectLst/>
        </p:spPr>
        <p:txBody>
          <a:bodyPr wrap="none" anchor="ctr"/>
          <a:lstStyle/>
          <a:p>
            <a:endParaRPr lang="en-US"/>
          </a:p>
        </p:txBody>
      </p:sp>
      <p:sp>
        <p:nvSpPr>
          <p:cNvPr id="51" name="AutoShape 50"/>
          <p:cNvSpPr>
            <a:spLocks noChangeArrowheads="1"/>
          </p:cNvSpPr>
          <p:nvPr/>
        </p:nvSpPr>
        <p:spPr bwMode="auto">
          <a:xfrm>
            <a:off x="1871663" y="2911475"/>
            <a:ext cx="1309687" cy="719138"/>
          </a:xfrm>
          <a:prstGeom prst="roundRect">
            <a:avLst>
              <a:gd name="adj" fmla="val 12495"/>
            </a:avLst>
          </a:prstGeom>
          <a:noFill/>
          <a:ln w="12700">
            <a:solidFill>
              <a:schemeClr val="tx1"/>
            </a:solidFill>
            <a:prstDash val="sysDot"/>
            <a:round/>
            <a:headEnd/>
            <a:tailEnd/>
          </a:ln>
          <a:effectLst/>
        </p:spPr>
        <p:txBody>
          <a:bodyPr wrap="none" anchor="ctr"/>
          <a:lstStyle/>
          <a:p>
            <a:endParaRPr lang="en-US"/>
          </a:p>
        </p:txBody>
      </p:sp>
      <p:sp>
        <p:nvSpPr>
          <p:cNvPr id="52" name="Rectangle 51"/>
          <p:cNvSpPr>
            <a:spLocks noChangeArrowheads="1"/>
          </p:cNvSpPr>
          <p:nvPr/>
        </p:nvSpPr>
        <p:spPr bwMode="auto">
          <a:xfrm>
            <a:off x="1849438" y="2471738"/>
            <a:ext cx="417512" cy="396875"/>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e</a:t>
            </a:r>
            <a:r>
              <a:rPr lang="en-GB" sz="2000" baseline="-25000"/>
              <a:t>3</a:t>
            </a:r>
          </a:p>
        </p:txBody>
      </p:sp>
      <p:sp>
        <p:nvSpPr>
          <p:cNvPr id="53" name="Rectangle 52"/>
          <p:cNvSpPr>
            <a:spLocks noChangeArrowheads="1"/>
          </p:cNvSpPr>
          <p:nvPr/>
        </p:nvSpPr>
        <p:spPr bwMode="auto">
          <a:xfrm>
            <a:off x="2509838" y="2471738"/>
            <a:ext cx="417512" cy="396875"/>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e</a:t>
            </a:r>
            <a:r>
              <a:rPr lang="en-GB" sz="2000" baseline="-25000"/>
              <a:t>4</a:t>
            </a:r>
          </a:p>
        </p:txBody>
      </p:sp>
      <p:grpSp>
        <p:nvGrpSpPr>
          <p:cNvPr id="54" name="Group 53"/>
          <p:cNvGrpSpPr>
            <a:grpSpLocks/>
          </p:cNvGrpSpPr>
          <p:nvPr/>
        </p:nvGrpSpPr>
        <p:grpSpPr bwMode="auto">
          <a:xfrm>
            <a:off x="3062288" y="4030663"/>
            <a:ext cx="5622925" cy="2206625"/>
            <a:chOff x="2567" y="2520"/>
            <a:chExt cx="3120" cy="1101"/>
          </a:xfrm>
        </p:grpSpPr>
        <p:sp>
          <p:nvSpPr>
            <p:cNvPr id="55" name="Line 54"/>
            <p:cNvSpPr>
              <a:spLocks noChangeShapeType="1"/>
            </p:cNvSpPr>
            <p:nvPr/>
          </p:nvSpPr>
          <p:spPr bwMode="auto">
            <a:xfrm>
              <a:off x="3768" y="2831"/>
              <a:ext cx="0" cy="790"/>
            </a:xfrm>
            <a:prstGeom prst="line">
              <a:avLst/>
            </a:prstGeom>
            <a:noFill/>
            <a:ln w="12700">
              <a:solidFill>
                <a:schemeClr val="tx1"/>
              </a:solidFill>
              <a:round/>
              <a:headEnd type="stealth" w="med" len="med"/>
              <a:tailEnd type="none" w="sm" len="sm"/>
            </a:ln>
            <a:effectLst/>
          </p:spPr>
          <p:txBody>
            <a:bodyPr wrap="none" anchor="ctr"/>
            <a:lstStyle/>
            <a:p>
              <a:endParaRPr lang="en-US"/>
            </a:p>
          </p:txBody>
        </p:sp>
        <p:sp>
          <p:nvSpPr>
            <p:cNvPr id="56" name="Rectangle 55"/>
            <p:cNvSpPr>
              <a:spLocks noChangeArrowheads="1"/>
            </p:cNvSpPr>
            <p:nvPr/>
          </p:nvSpPr>
          <p:spPr bwMode="auto">
            <a:xfrm>
              <a:off x="4674" y="3377"/>
              <a:ext cx="141"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t</a:t>
              </a:r>
            </a:p>
          </p:txBody>
        </p:sp>
        <p:sp>
          <p:nvSpPr>
            <p:cNvPr id="57" name="Rectangle 56"/>
            <p:cNvSpPr>
              <a:spLocks noChangeArrowheads="1"/>
            </p:cNvSpPr>
            <p:nvPr/>
          </p:nvSpPr>
          <p:spPr bwMode="auto">
            <a:xfrm>
              <a:off x="3712" y="2520"/>
              <a:ext cx="232"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p</a:t>
              </a:r>
              <a:r>
                <a:rPr lang="en-GB" sz="2000" baseline="-25000"/>
                <a:t>1</a:t>
              </a:r>
            </a:p>
          </p:txBody>
        </p:sp>
        <p:sp>
          <p:nvSpPr>
            <p:cNvPr id="58" name="Line 57"/>
            <p:cNvSpPr>
              <a:spLocks noChangeShapeType="1"/>
            </p:cNvSpPr>
            <p:nvPr/>
          </p:nvSpPr>
          <p:spPr bwMode="auto">
            <a:xfrm>
              <a:off x="3722" y="3555"/>
              <a:ext cx="963"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59" name="Rectangle 58"/>
            <p:cNvSpPr>
              <a:spLocks noChangeArrowheads="1"/>
            </p:cNvSpPr>
            <p:nvPr/>
          </p:nvSpPr>
          <p:spPr bwMode="auto">
            <a:xfrm>
              <a:off x="3910" y="3363"/>
              <a:ext cx="267" cy="188"/>
            </a:xfrm>
            <a:prstGeom prst="rect">
              <a:avLst/>
            </a:prstGeom>
            <a:solidFill>
              <a:srgbClr val="92D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8</a:t>
              </a:r>
            </a:p>
          </p:txBody>
        </p:sp>
        <p:sp>
          <p:nvSpPr>
            <p:cNvPr id="60" name="Rectangle 59"/>
            <p:cNvSpPr>
              <a:spLocks noChangeArrowheads="1"/>
            </p:cNvSpPr>
            <p:nvPr/>
          </p:nvSpPr>
          <p:spPr bwMode="auto">
            <a:xfrm>
              <a:off x="4322" y="3363"/>
              <a:ext cx="267" cy="188"/>
            </a:xfrm>
            <a:prstGeom prst="rect">
              <a:avLst/>
            </a:prstGeom>
            <a:solidFill>
              <a:srgbClr val="92D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7</a:t>
              </a:r>
            </a:p>
          </p:txBody>
        </p:sp>
        <p:sp>
          <p:nvSpPr>
            <p:cNvPr id="61" name="Line 60"/>
            <p:cNvSpPr>
              <a:spLocks noChangeShapeType="1"/>
            </p:cNvSpPr>
            <p:nvPr/>
          </p:nvSpPr>
          <p:spPr bwMode="auto">
            <a:xfrm>
              <a:off x="3722" y="3160"/>
              <a:ext cx="963"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62" name="Rectangle 61"/>
            <p:cNvSpPr>
              <a:spLocks noChangeArrowheads="1"/>
            </p:cNvSpPr>
            <p:nvPr/>
          </p:nvSpPr>
          <p:spPr bwMode="auto">
            <a:xfrm>
              <a:off x="3910" y="2968"/>
              <a:ext cx="267" cy="188"/>
            </a:xfrm>
            <a:prstGeom prst="rect">
              <a:avLst/>
            </a:prstGeom>
            <a:solidFill>
              <a:srgbClr val="92D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7</a:t>
              </a:r>
            </a:p>
          </p:txBody>
        </p:sp>
        <p:sp>
          <p:nvSpPr>
            <p:cNvPr id="63" name="Rectangle 62"/>
            <p:cNvSpPr>
              <a:spLocks noChangeArrowheads="1"/>
            </p:cNvSpPr>
            <p:nvPr/>
          </p:nvSpPr>
          <p:spPr bwMode="auto">
            <a:xfrm>
              <a:off x="4322" y="2968"/>
              <a:ext cx="267" cy="188"/>
            </a:xfrm>
            <a:prstGeom prst="rect">
              <a:avLst/>
            </a:prstGeom>
            <a:solidFill>
              <a:srgbClr val="92D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8</a:t>
              </a:r>
            </a:p>
          </p:txBody>
        </p:sp>
        <p:sp>
          <p:nvSpPr>
            <p:cNvPr id="64" name="Rectangle 63"/>
            <p:cNvSpPr>
              <a:spLocks noChangeArrowheads="1"/>
            </p:cNvSpPr>
            <p:nvPr/>
          </p:nvSpPr>
          <p:spPr bwMode="auto">
            <a:xfrm>
              <a:off x="4124" y="3154"/>
              <a:ext cx="22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or</a:t>
              </a:r>
            </a:p>
          </p:txBody>
        </p:sp>
        <p:sp>
          <p:nvSpPr>
            <p:cNvPr id="65" name="Rectangle 64"/>
            <p:cNvSpPr>
              <a:spLocks noChangeArrowheads="1"/>
            </p:cNvSpPr>
            <p:nvPr/>
          </p:nvSpPr>
          <p:spPr bwMode="auto">
            <a:xfrm>
              <a:off x="3758" y="2914"/>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66" name="Rectangle 65"/>
            <p:cNvSpPr>
              <a:spLocks noChangeArrowheads="1"/>
            </p:cNvSpPr>
            <p:nvPr/>
          </p:nvSpPr>
          <p:spPr bwMode="auto">
            <a:xfrm>
              <a:off x="3758" y="3310"/>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67" name="Rectangle 66"/>
            <p:cNvSpPr>
              <a:spLocks noChangeArrowheads="1"/>
            </p:cNvSpPr>
            <p:nvPr/>
          </p:nvSpPr>
          <p:spPr bwMode="auto">
            <a:xfrm>
              <a:off x="4171" y="3310"/>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68" name="Rectangle 67"/>
            <p:cNvSpPr>
              <a:spLocks noChangeArrowheads="1"/>
            </p:cNvSpPr>
            <p:nvPr/>
          </p:nvSpPr>
          <p:spPr bwMode="auto">
            <a:xfrm>
              <a:off x="4171" y="2914"/>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69" name="Line 68"/>
            <p:cNvSpPr>
              <a:spLocks noChangeShapeType="1"/>
            </p:cNvSpPr>
            <p:nvPr/>
          </p:nvSpPr>
          <p:spPr bwMode="auto">
            <a:xfrm>
              <a:off x="4914" y="2831"/>
              <a:ext cx="0" cy="790"/>
            </a:xfrm>
            <a:prstGeom prst="line">
              <a:avLst/>
            </a:prstGeom>
            <a:noFill/>
            <a:ln w="12700">
              <a:solidFill>
                <a:schemeClr val="tx1"/>
              </a:solidFill>
              <a:round/>
              <a:headEnd type="stealth" w="med" len="med"/>
              <a:tailEnd type="none" w="sm" len="sm"/>
            </a:ln>
            <a:effectLst/>
          </p:spPr>
          <p:txBody>
            <a:bodyPr wrap="none" anchor="ctr"/>
            <a:lstStyle/>
            <a:p>
              <a:endParaRPr lang="en-US"/>
            </a:p>
          </p:txBody>
        </p:sp>
        <p:sp>
          <p:nvSpPr>
            <p:cNvPr id="70" name="Rectangle 69"/>
            <p:cNvSpPr>
              <a:spLocks noChangeArrowheads="1"/>
            </p:cNvSpPr>
            <p:nvPr/>
          </p:nvSpPr>
          <p:spPr bwMode="auto">
            <a:xfrm>
              <a:off x="5546" y="3377"/>
              <a:ext cx="141"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t</a:t>
              </a:r>
            </a:p>
          </p:txBody>
        </p:sp>
        <p:sp>
          <p:nvSpPr>
            <p:cNvPr id="71" name="Rectangle 70"/>
            <p:cNvSpPr>
              <a:spLocks noChangeArrowheads="1"/>
            </p:cNvSpPr>
            <p:nvPr/>
          </p:nvSpPr>
          <p:spPr bwMode="auto">
            <a:xfrm>
              <a:off x="4859" y="2520"/>
              <a:ext cx="224"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c</a:t>
              </a:r>
              <a:r>
                <a:rPr lang="en-GB" sz="2000" baseline="-25000"/>
                <a:t>1</a:t>
              </a:r>
            </a:p>
          </p:txBody>
        </p:sp>
        <p:sp>
          <p:nvSpPr>
            <p:cNvPr id="72" name="Line 71"/>
            <p:cNvSpPr>
              <a:spLocks noChangeShapeType="1"/>
            </p:cNvSpPr>
            <p:nvPr/>
          </p:nvSpPr>
          <p:spPr bwMode="auto">
            <a:xfrm>
              <a:off x="4868" y="3555"/>
              <a:ext cx="687"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73" name="Line 72"/>
            <p:cNvSpPr>
              <a:spLocks noChangeShapeType="1"/>
            </p:cNvSpPr>
            <p:nvPr/>
          </p:nvSpPr>
          <p:spPr bwMode="auto">
            <a:xfrm>
              <a:off x="4868" y="3160"/>
              <a:ext cx="687"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74" name="Rectangle 73"/>
            <p:cNvSpPr>
              <a:spLocks noChangeArrowheads="1"/>
            </p:cNvSpPr>
            <p:nvPr/>
          </p:nvSpPr>
          <p:spPr bwMode="auto">
            <a:xfrm>
              <a:off x="5133" y="3154"/>
              <a:ext cx="227"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or</a:t>
              </a:r>
            </a:p>
          </p:txBody>
        </p:sp>
        <p:sp>
          <p:nvSpPr>
            <p:cNvPr id="75" name="Rectangle 74"/>
            <p:cNvSpPr>
              <a:spLocks noChangeArrowheads="1"/>
            </p:cNvSpPr>
            <p:nvPr/>
          </p:nvSpPr>
          <p:spPr bwMode="auto">
            <a:xfrm>
              <a:off x="4905" y="2914"/>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76" name="Rectangle 75"/>
            <p:cNvSpPr>
              <a:spLocks noChangeArrowheads="1"/>
            </p:cNvSpPr>
            <p:nvPr/>
          </p:nvSpPr>
          <p:spPr bwMode="auto">
            <a:xfrm>
              <a:off x="4905" y="3310"/>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77" name="Rectangle 76"/>
            <p:cNvSpPr>
              <a:spLocks noChangeArrowheads="1"/>
            </p:cNvSpPr>
            <p:nvPr/>
          </p:nvSpPr>
          <p:spPr bwMode="auto">
            <a:xfrm>
              <a:off x="5180" y="3310"/>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78" name="Rectangle 77"/>
            <p:cNvSpPr>
              <a:spLocks noChangeArrowheads="1"/>
            </p:cNvSpPr>
            <p:nvPr/>
          </p:nvSpPr>
          <p:spPr bwMode="auto">
            <a:xfrm>
              <a:off x="5180" y="2914"/>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79" name="Rectangle 78"/>
            <p:cNvSpPr>
              <a:spLocks noChangeArrowheads="1"/>
            </p:cNvSpPr>
            <p:nvPr/>
          </p:nvSpPr>
          <p:spPr bwMode="auto">
            <a:xfrm>
              <a:off x="5056" y="2968"/>
              <a:ext cx="129" cy="188"/>
            </a:xfrm>
            <a:prstGeom prst="rect">
              <a:avLst/>
            </a:prstGeom>
            <a:solidFill>
              <a:schemeClr val="bg1"/>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e</a:t>
              </a:r>
              <a:r>
                <a:rPr lang="en-GB" sz="2000" baseline="-25000"/>
                <a:t>3</a:t>
              </a:r>
            </a:p>
          </p:txBody>
        </p:sp>
        <p:sp>
          <p:nvSpPr>
            <p:cNvPr id="80" name="Rectangle 79"/>
            <p:cNvSpPr>
              <a:spLocks noChangeArrowheads="1"/>
            </p:cNvSpPr>
            <p:nvPr/>
          </p:nvSpPr>
          <p:spPr bwMode="auto">
            <a:xfrm>
              <a:off x="5330" y="3363"/>
              <a:ext cx="130" cy="188"/>
            </a:xfrm>
            <a:prstGeom prst="rect">
              <a:avLst/>
            </a:prstGeom>
            <a:solidFill>
              <a:schemeClr val="bg1"/>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e</a:t>
              </a:r>
              <a:r>
                <a:rPr lang="en-GB" sz="2000" baseline="-25000"/>
                <a:t>3</a:t>
              </a:r>
            </a:p>
          </p:txBody>
        </p:sp>
        <p:sp>
          <p:nvSpPr>
            <p:cNvPr id="81" name="Rectangle 80"/>
            <p:cNvSpPr>
              <a:spLocks noChangeArrowheads="1"/>
            </p:cNvSpPr>
            <p:nvPr/>
          </p:nvSpPr>
          <p:spPr bwMode="auto">
            <a:xfrm>
              <a:off x="5330" y="2968"/>
              <a:ext cx="130" cy="188"/>
            </a:xfrm>
            <a:prstGeom prst="rect">
              <a:avLst/>
            </a:prstGeom>
            <a:solidFill>
              <a:schemeClr val="bg1"/>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e</a:t>
              </a:r>
              <a:r>
                <a:rPr lang="en-GB" sz="2000" baseline="-25000"/>
                <a:t>4</a:t>
              </a:r>
            </a:p>
          </p:txBody>
        </p:sp>
        <p:sp>
          <p:nvSpPr>
            <p:cNvPr id="82" name="Rectangle 81"/>
            <p:cNvSpPr>
              <a:spLocks noChangeArrowheads="1"/>
            </p:cNvSpPr>
            <p:nvPr/>
          </p:nvSpPr>
          <p:spPr bwMode="auto">
            <a:xfrm>
              <a:off x="5056" y="3363"/>
              <a:ext cx="129" cy="188"/>
            </a:xfrm>
            <a:prstGeom prst="rect">
              <a:avLst/>
            </a:prstGeom>
            <a:solidFill>
              <a:schemeClr val="bg1"/>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e</a:t>
              </a:r>
              <a:r>
                <a:rPr lang="en-GB" sz="2000" baseline="-25000"/>
                <a:t>4</a:t>
              </a:r>
            </a:p>
          </p:txBody>
        </p:sp>
        <p:sp>
          <p:nvSpPr>
            <p:cNvPr id="83" name="Line 82"/>
            <p:cNvSpPr>
              <a:spLocks noChangeShapeType="1"/>
            </p:cNvSpPr>
            <p:nvPr/>
          </p:nvSpPr>
          <p:spPr bwMode="auto">
            <a:xfrm>
              <a:off x="2621" y="2831"/>
              <a:ext cx="0" cy="790"/>
            </a:xfrm>
            <a:prstGeom prst="line">
              <a:avLst/>
            </a:prstGeom>
            <a:noFill/>
            <a:ln w="12700">
              <a:solidFill>
                <a:schemeClr val="tx1"/>
              </a:solidFill>
              <a:round/>
              <a:headEnd type="stealth" w="med" len="med"/>
              <a:tailEnd type="none" w="sm" len="sm"/>
            </a:ln>
            <a:effectLst/>
          </p:spPr>
          <p:txBody>
            <a:bodyPr wrap="none" anchor="ctr"/>
            <a:lstStyle/>
            <a:p>
              <a:endParaRPr lang="en-US"/>
            </a:p>
          </p:txBody>
        </p:sp>
        <p:sp>
          <p:nvSpPr>
            <p:cNvPr id="84" name="Rectangle 83"/>
            <p:cNvSpPr>
              <a:spLocks noChangeArrowheads="1"/>
            </p:cNvSpPr>
            <p:nvPr/>
          </p:nvSpPr>
          <p:spPr bwMode="auto">
            <a:xfrm>
              <a:off x="3528" y="3377"/>
              <a:ext cx="141"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t</a:t>
              </a:r>
            </a:p>
          </p:txBody>
        </p:sp>
        <p:sp>
          <p:nvSpPr>
            <p:cNvPr id="85" name="Rectangle 84"/>
            <p:cNvSpPr>
              <a:spLocks noChangeArrowheads="1"/>
            </p:cNvSpPr>
            <p:nvPr/>
          </p:nvSpPr>
          <p:spPr bwMode="auto">
            <a:xfrm>
              <a:off x="2567" y="2520"/>
              <a:ext cx="731"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FIR</a:t>
              </a:r>
              <a:r>
                <a:rPr lang="en-GB" sz="2000" baseline="-25000"/>
                <a:t>2 </a:t>
              </a:r>
              <a:r>
                <a:rPr lang="en-GB" sz="2000"/>
                <a:t>on h</a:t>
              </a:r>
              <a:r>
                <a:rPr lang="en-GB" sz="2000" baseline="-25000"/>
                <a:t>1</a:t>
              </a:r>
            </a:p>
          </p:txBody>
        </p:sp>
        <p:sp>
          <p:nvSpPr>
            <p:cNvPr id="86" name="Line 85"/>
            <p:cNvSpPr>
              <a:spLocks noChangeShapeType="1"/>
            </p:cNvSpPr>
            <p:nvPr/>
          </p:nvSpPr>
          <p:spPr bwMode="auto">
            <a:xfrm>
              <a:off x="2576" y="3555"/>
              <a:ext cx="963"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7" name="Rectangle 86"/>
            <p:cNvSpPr>
              <a:spLocks noChangeArrowheads="1"/>
            </p:cNvSpPr>
            <p:nvPr/>
          </p:nvSpPr>
          <p:spPr bwMode="auto">
            <a:xfrm>
              <a:off x="2764" y="3363"/>
              <a:ext cx="266" cy="188"/>
            </a:xfrm>
            <a:prstGeom prst="rect">
              <a:avLst/>
            </a:prstGeom>
            <a:solidFill>
              <a:srgbClr val="FF5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4</a:t>
              </a:r>
            </a:p>
          </p:txBody>
        </p:sp>
        <p:sp>
          <p:nvSpPr>
            <p:cNvPr id="88" name="Rectangle 87"/>
            <p:cNvSpPr>
              <a:spLocks noChangeArrowheads="1"/>
            </p:cNvSpPr>
            <p:nvPr/>
          </p:nvSpPr>
          <p:spPr bwMode="auto">
            <a:xfrm>
              <a:off x="3175" y="3363"/>
              <a:ext cx="268" cy="188"/>
            </a:xfrm>
            <a:prstGeom prst="rect">
              <a:avLst/>
            </a:prstGeom>
            <a:solidFill>
              <a:srgbClr val="FF5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3</a:t>
              </a:r>
            </a:p>
          </p:txBody>
        </p:sp>
        <p:sp>
          <p:nvSpPr>
            <p:cNvPr id="89" name="Line 88"/>
            <p:cNvSpPr>
              <a:spLocks noChangeShapeType="1"/>
            </p:cNvSpPr>
            <p:nvPr/>
          </p:nvSpPr>
          <p:spPr bwMode="auto">
            <a:xfrm>
              <a:off x="2576" y="3160"/>
              <a:ext cx="963"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90" name="Rectangle 89"/>
            <p:cNvSpPr>
              <a:spLocks noChangeArrowheads="1"/>
            </p:cNvSpPr>
            <p:nvPr/>
          </p:nvSpPr>
          <p:spPr bwMode="auto">
            <a:xfrm>
              <a:off x="2764" y="2968"/>
              <a:ext cx="266" cy="188"/>
            </a:xfrm>
            <a:prstGeom prst="rect">
              <a:avLst/>
            </a:prstGeom>
            <a:solidFill>
              <a:srgbClr val="FF5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3</a:t>
              </a:r>
            </a:p>
          </p:txBody>
        </p:sp>
        <p:sp>
          <p:nvSpPr>
            <p:cNvPr id="91" name="Rectangle 90"/>
            <p:cNvSpPr>
              <a:spLocks noChangeArrowheads="1"/>
            </p:cNvSpPr>
            <p:nvPr/>
          </p:nvSpPr>
          <p:spPr bwMode="auto">
            <a:xfrm>
              <a:off x="3175" y="2968"/>
              <a:ext cx="268" cy="188"/>
            </a:xfrm>
            <a:prstGeom prst="rect">
              <a:avLst/>
            </a:prstGeom>
            <a:solidFill>
              <a:srgbClr val="FF5050"/>
            </a:solidFill>
            <a:ln w="12700">
              <a:solidFill>
                <a:schemeClr val="tx1"/>
              </a:solidFill>
              <a:miter lim="800000"/>
              <a:headEnd/>
              <a:tailEnd/>
            </a:ln>
            <a:effectLst/>
          </p:spPr>
          <p:txBody>
            <a:bodyPr wrap="none" lIns="92075" tIns="46038" rIns="92075" bIns="46038" anchor="ctr"/>
            <a:lstStyle/>
            <a:p>
              <a:pPr algn="ctr" defTabSz="762000" eaLnBrk="0" hangingPunct="0"/>
              <a:r>
                <a:rPr lang="en-GB" sz="2000"/>
                <a:t>v</a:t>
              </a:r>
              <a:r>
                <a:rPr lang="en-GB" sz="2000" baseline="-25000"/>
                <a:t>4</a:t>
              </a:r>
            </a:p>
          </p:txBody>
        </p:sp>
        <p:sp>
          <p:nvSpPr>
            <p:cNvPr id="92" name="Rectangle 91"/>
            <p:cNvSpPr>
              <a:spLocks noChangeArrowheads="1"/>
            </p:cNvSpPr>
            <p:nvPr/>
          </p:nvSpPr>
          <p:spPr bwMode="auto">
            <a:xfrm>
              <a:off x="2979" y="3154"/>
              <a:ext cx="22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or</a:t>
              </a:r>
            </a:p>
          </p:txBody>
        </p:sp>
        <p:sp>
          <p:nvSpPr>
            <p:cNvPr id="93" name="Rectangle 92"/>
            <p:cNvSpPr>
              <a:spLocks noChangeArrowheads="1"/>
            </p:cNvSpPr>
            <p:nvPr/>
          </p:nvSpPr>
          <p:spPr bwMode="auto">
            <a:xfrm>
              <a:off x="2612" y="2914"/>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94" name="Rectangle 93"/>
            <p:cNvSpPr>
              <a:spLocks noChangeArrowheads="1"/>
            </p:cNvSpPr>
            <p:nvPr/>
          </p:nvSpPr>
          <p:spPr bwMode="auto">
            <a:xfrm>
              <a:off x="2612" y="3310"/>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95" name="Rectangle 94"/>
            <p:cNvSpPr>
              <a:spLocks noChangeArrowheads="1"/>
            </p:cNvSpPr>
            <p:nvPr/>
          </p:nvSpPr>
          <p:spPr bwMode="auto">
            <a:xfrm>
              <a:off x="3025" y="3310"/>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sp>
          <p:nvSpPr>
            <p:cNvPr id="96" name="Rectangle 95"/>
            <p:cNvSpPr>
              <a:spLocks noChangeArrowheads="1"/>
            </p:cNvSpPr>
            <p:nvPr/>
          </p:nvSpPr>
          <p:spPr bwMode="auto">
            <a:xfrm>
              <a:off x="3025" y="2914"/>
              <a:ext cx="218" cy="198"/>
            </a:xfrm>
            <a:prstGeom prst="rect">
              <a:avLst/>
            </a:prstGeom>
            <a:noFill/>
            <a:ln w="9525">
              <a:noFill/>
              <a:miter lim="800000"/>
              <a:headEnd/>
              <a:tailEnd/>
            </a:ln>
            <a:effectLst/>
          </p:spPr>
          <p:txBody>
            <a:bodyPr wrap="none" lIns="92075" tIns="46038" rIns="92075" bIns="46038">
              <a:spAutoFit/>
            </a:bodyPr>
            <a:lstStyle/>
            <a:p>
              <a:pPr defTabSz="762000" eaLnBrk="0" hangingPunct="0"/>
              <a:r>
                <a:rPr lang="en-GB" sz="2000"/>
                <a:t>...</a:t>
              </a:r>
            </a:p>
          </p:txBody>
        </p:sp>
      </p:grpSp>
      <p:sp>
        <p:nvSpPr>
          <p:cNvPr id="97" name="Rectangle 96"/>
          <p:cNvSpPr>
            <a:spLocks noChangeArrowheads="1"/>
          </p:cNvSpPr>
          <p:nvPr/>
        </p:nvSpPr>
        <p:spPr bwMode="auto">
          <a:xfrm>
            <a:off x="4911725" y="3502025"/>
            <a:ext cx="3198813" cy="396875"/>
          </a:xfrm>
          <a:prstGeom prst="rect">
            <a:avLst/>
          </a:prstGeom>
          <a:noFill/>
          <a:ln w="9525">
            <a:noFill/>
            <a:miter lim="800000"/>
            <a:headEnd/>
            <a:tailEnd/>
          </a:ln>
          <a:effectLst/>
        </p:spPr>
        <p:txBody>
          <a:bodyPr wrap="none" lIns="92075" tIns="46038" rIns="92075" bIns="46038">
            <a:spAutoFit/>
          </a:bodyPr>
          <a:lstStyle/>
          <a:p>
            <a:pPr algn="ctr" eaLnBrk="0" hangingPunct="0"/>
            <a:r>
              <a:rPr lang="en-GB" sz="2000"/>
              <a:t>Communication channel c</a:t>
            </a:r>
            <a:r>
              <a:rPr lang="en-GB" sz="2000" baseline="-25000"/>
              <a:t>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dirty="0" smtClean="0"/>
              <a:t>Scheduling: precedence constraints</a:t>
            </a:r>
            <a:endParaRPr lang="en-US" dirty="0"/>
          </a:p>
        </p:txBody>
      </p:sp>
      <p:sp>
        <p:nvSpPr>
          <p:cNvPr id="3" name="Content Placeholder 2"/>
          <p:cNvSpPr>
            <a:spLocks noGrp="1"/>
          </p:cNvSpPr>
          <p:nvPr>
            <p:ph idx="1"/>
          </p:nvPr>
        </p:nvSpPr>
        <p:spPr>
          <a:xfrm>
            <a:off x="457200" y="1333500"/>
            <a:ext cx="8229600" cy="5105400"/>
          </a:xfrm>
        </p:spPr>
        <p:txBody>
          <a:bodyPr>
            <a:normAutofit fontScale="70000" lnSpcReduction="20000"/>
          </a:bodyPr>
          <a:lstStyle/>
          <a:p>
            <a:pPr>
              <a:spcBef>
                <a:spcPts val="12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dirty="0" smtClean="0"/>
              <a:t>For all nodes </a:t>
            </a:r>
            <a:r>
              <a:rPr lang="en-GB" i="1" dirty="0" smtClean="0"/>
              <a:t>v</a:t>
            </a:r>
            <a:r>
              <a:rPr lang="en-GB" i="1" baseline="-25000" dirty="0" smtClean="0"/>
              <a:t>i1</a:t>
            </a:r>
            <a:r>
              <a:rPr lang="en-GB" dirty="0" smtClean="0"/>
              <a:t> and </a:t>
            </a:r>
            <a:r>
              <a:rPr lang="en-GB" i="1" dirty="0" smtClean="0"/>
              <a:t>v</a:t>
            </a:r>
            <a:r>
              <a:rPr lang="en-GB" i="1" baseline="-25000" dirty="0" smtClean="0"/>
              <a:t>i2</a:t>
            </a:r>
            <a:r>
              <a:rPr lang="en-GB" dirty="0" smtClean="0"/>
              <a:t> that are potentially mapped to the same processor or hardware component instance, introduce a binary decision variable </a:t>
            </a:r>
            <a:r>
              <a:rPr lang="en-GB" i="1" dirty="0" smtClean="0"/>
              <a:t>b</a:t>
            </a:r>
            <a:r>
              <a:rPr lang="en-GB" i="1" baseline="-25000" dirty="0" smtClean="0"/>
              <a:t>i1,i2</a:t>
            </a:r>
            <a:r>
              <a:rPr lang="en-GB" dirty="0" smtClean="0"/>
              <a:t> with</a:t>
            </a:r>
            <a:br>
              <a:rPr lang="en-GB" dirty="0" smtClean="0"/>
            </a:br>
            <a:r>
              <a:rPr lang="en-GB" i="1" dirty="0" smtClean="0"/>
              <a:t>b</a:t>
            </a:r>
            <a:r>
              <a:rPr lang="en-GB" i="1" baseline="-25000" dirty="0" smtClean="0"/>
              <a:t>i1,i2</a:t>
            </a:r>
            <a:r>
              <a:rPr lang="en-GB" dirty="0" smtClean="0"/>
              <a:t>=1 if </a:t>
            </a:r>
            <a:r>
              <a:rPr lang="en-GB" i="1" dirty="0" smtClean="0"/>
              <a:t>v</a:t>
            </a:r>
            <a:r>
              <a:rPr lang="en-GB" i="1" baseline="-25000" dirty="0" smtClean="0"/>
              <a:t>i1</a:t>
            </a:r>
            <a:r>
              <a:rPr lang="en-GB" dirty="0" smtClean="0"/>
              <a:t> is executed before </a:t>
            </a:r>
            <a:r>
              <a:rPr lang="en-GB" i="1" dirty="0" smtClean="0"/>
              <a:t>v</a:t>
            </a:r>
            <a:r>
              <a:rPr lang="en-GB" i="1" baseline="-25000" dirty="0" smtClean="0"/>
              <a:t>i2 </a:t>
            </a:r>
            <a:r>
              <a:rPr lang="en-GB" dirty="0" smtClean="0"/>
              <a:t>and</a:t>
            </a:r>
            <a:r>
              <a:rPr lang="en-GB" i="1" baseline="-25000" dirty="0" smtClean="0"/>
              <a:t/>
            </a:r>
            <a:br>
              <a:rPr lang="en-GB" i="1" baseline="-25000" dirty="0" smtClean="0"/>
            </a:br>
            <a:r>
              <a:rPr lang="en-GB" i="1" baseline="-25000" dirty="0" smtClean="0"/>
              <a:t>           </a:t>
            </a:r>
            <a:r>
              <a:rPr lang="en-GB" dirty="0" smtClean="0"/>
              <a:t>= 0 otherwise.</a:t>
            </a:r>
            <a:br>
              <a:rPr lang="en-GB" dirty="0" smtClean="0"/>
            </a:br>
            <a:r>
              <a:rPr lang="en-GB" dirty="0" smtClean="0"/>
              <a:t>Define constraints of the type</a:t>
            </a:r>
            <a:br>
              <a:rPr lang="en-GB" dirty="0" smtClean="0"/>
            </a:br>
            <a:r>
              <a:rPr lang="en-GB" dirty="0" smtClean="0"/>
              <a:t>(end-time of </a:t>
            </a:r>
            <a:r>
              <a:rPr lang="en-GB" i="1" dirty="0" smtClean="0"/>
              <a:t>v</a:t>
            </a:r>
            <a:r>
              <a:rPr lang="en-GB" i="1" baseline="-25000" dirty="0" smtClean="0"/>
              <a:t>i1</a:t>
            </a:r>
            <a:r>
              <a:rPr lang="en-GB" dirty="0" smtClean="0"/>
              <a:t>)</a:t>
            </a:r>
            <a:r>
              <a:rPr lang="en-GB" i="1" baseline="-25000" dirty="0" smtClean="0"/>
              <a:t> </a:t>
            </a:r>
            <a:r>
              <a:rPr lang="en-GB" dirty="0" smtClean="0">
                <a:sym typeface="Symbol" pitchFamily="18" charset="2"/>
              </a:rPr>
              <a:t></a:t>
            </a:r>
            <a:r>
              <a:rPr lang="en-GB" dirty="0" smtClean="0"/>
              <a:t> (start time of </a:t>
            </a:r>
            <a:r>
              <a:rPr lang="en-GB" i="1" dirty="0" smtClean="0"/>
              <a:t>v</a:t>
            </a:r>
            <a:r>
              <a:rPr lang="en-GB" i="1" baseline="-25000" dirty="0" smtClean="0"/>
              <a:t>i2</a:t>
            </a:r>
            <a:r>
              <a:rPr lang="en-GB" dirty="0" smtClean="0"/>
              <a:t>) if </a:t>
            </a:r>
            <a:r>
              <a:rPr lang="en-GB" i="1" dirty="0" smtClean="0"/>
              <a:t>b</a:t>
            </a:r>
            <a:r>
              <a:rPr lang="en-GB" i="1" baseline="-25000" dirty="0" smtClean="0"/>
              <a:t>i1,i2</a:t>
            </a:r>
            <a:r>
              <a:rPr lang="en-GB" dirty="0" smtClean="0"/>
              <a:t>=1 and</a:t>
            </a:r>
            <a:br>
              <a:rPr lang="en-GB" dirty="0" smtClean="0"/>
            </a:br>
            <a:r>
              <a:rPr lang="en-GB" dirty="0" smtClean="0"/>
              <a:t>(end-time of </a:t>
            </a:r>
            <a:r>
              <a:rPr lang="en-GB" i="1" dirty="0" smtClean="0"/>
              <a:t>v</a:t>
            </a:r>
            <a:r>
              <a:rPr lang="en-GB" i="1" baseline="-25000" dirty="0" smtClean="0"/>
              <a:t>i2</a:t>
            </a:r>
            <a:r>
              <a:rPr lang="en-GB" dirty="0" smtClean="0"/>
              <a:t>)</a:t>
            </a:r>
            <a:r>
              <a:rPr lang="en-GB" i="1" baseline="-25000" dirty="0" smtClean="0"/>
              <a:t> </a:t>
            </a:r>
            <a:r>
              <a:rPr lang="en-GB" dirty="0" smtClean="0">
                <a:sym typeface="Symbol" pitchFamily="18" charset="2"/>
              </a:rPr>
              <a:t></a:t>
            </a:r>
            <a:r>
              <a:rPr lang="en-GB" dirty="0" smtClean="0"/>
              <a:t> (start time of </a:t>
            </a:r>
            <a:r>
              <a:rPr lang="en-GB" i="1" dirty="0" smtClean="0"/>
              <a:t>v</a:t>
            </a:r>
            <a:r>
              <a:rPr lang="en-GB" i="1" baseline="-25000" dirty="0" smtClean="0"/>
              <a:t>i1</a:t>
            </a:r>
            <a:r>
              <a:rPr lang="en-GB" dirty="0" smtClean="0"/>
              <a:t>) if </a:t>
            </a:r>
            <a:r>
              <a:rPr lang="en-GB" i="1" dirty="0" smtClean="0"/>
              <a:t>b</a:t>
            </a:r>
            <a:r>
              <a:rPr lang="en-GB" i="1" baseline="-25000" dirty="0" smtClean="0"/>
              <a:t>i1,i2</a:t>
            </a:r>
            <a:r>
              <a:rPr lang="en-GB" dirty="0" smtClean="0"/>
              <a:t>=0</a:t>
            </a:r>
          </a:p>
          <a:p>
            <a:pPr>
              <a:spcBef>
                <a:spcPts val="12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dirty="0" smtClean="0"/>
              <a:t>Ensure that the schedule for executing operations is consistent with the precedence constraints in the task graph</a:t>
            </a:r>
          </a:p>
          <a:p>
            <a:pPr>
              <a:spcBef>
                <a:spcPts val="12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dirty="0" smtClean="0"/>
              <a:t>Approach just fixes the order of execution and avoids the complexity of computing start times during optimization</a:t>
            </a:r>
          </a:p>
          <a:p>
            <a:pPr>
              <a:spcBef>
                <a:spcPts val="12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dirty="0" smtClean="0"/>
              <a:t>Other constraints</a:t>
            </a:r>
          </a:p>
          <a:p>
            <a:pPr lvl="1">
              <a:spcBef>
                <a:spcPts val="12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dirty="0" smtClean="0"/>
              <a:t>Timing constraints: These constraints can be used to guarantee that certain time constraints are met</a:t>
            </a:r>
          </a:p>
          <a:p>
            <a:pPr lvl="1">
              <a:spcBef>
                <a:spcPts val="12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HW/SW Co-design</a:t>
            </a:r>
            <a:endParaRPr lang="en-US" dirty="0"/>
          </a:p>
        </p:txBody>
      </p:sp>
      <p:sp>
        <p:nvSpPr>
          <p:cNvPr id="3" name="Content Placeholder 2"/>
          <p:cNvSpPr>
            <a:spLocks noGrp="1"/>
          </p:cNvSpPr>
          <p:nvPr>
            <p:ph idx="1"/>
          </p:nvPr>
        </p:nvSpPr>
        <p:spPr>
          <a:xfrm>
            <a:off x="457200" y="1219200"/>
            <a:ext cx="8229600" cy="5334000"/>
          </a:xfrm>
        </p:spPr>
        <p:txBody>
          <a:bodyPr>
            <a:normAutofit fontScale="85000" lnSpcReduction="20000"/>
          </a:bodyPr>
          <a:lstStyle/>
          <a:p>
            <a:r>
              <a:rPr lang="en-US" dirty="0" smtClean="0"/>
              <a:t>HW/SW Co-design means the design of a special-purpose system composed of a few application-specific ICs that cooperate with software procedures on general-purpose processors (1994)</a:t>
            </a:r>
          </a:p>
          <a:p>
            <a:r>
              <a:rPr lang="en-US" dirty="0" smtClean="0"/>
              <a:t>HW/SW Co-design means meeting system-level objectives by exploiting the synergism of hardware and software through their concurrent design (1997)</a:t>
            </a:r>
          </a:p>
          <a:p>
            <a:r>
              <a:rPr lang="en-US" dirty="0" smtClean="0"/>
              <a:t>HW/SW Co-design tries to increase the predictability of embedded system design by providing </a:t>
            </a:r>
            <a:r>
              <a:rPr lang="en-US" b="1" dirty="0" smtClean="0"/>
              <a:t>analysis methods</a:t>
            </a:r>
            <a:r>
              <a:rPr lang="en-US" dirty="0" smtClean="0"/>
              <a:t> that tell designers if a system meets its performance, power, and size goals and </a:t>
            </a:r>
            <a:r>
              <a:rPr lang="en-US" b="1" dirty="0" smtClean="0"/>
              <a:t>synthesis methods</a:t>
            </a:r>
            <a:r>
              <a:rPr lang="en-US" dirty="0" smtClean="0"/>
              <a:t> that let designers rapidly evaluate many potential design methodologies (2003)</a:t>
            </a:r>
          </a:p>
          <a:p>
            <a:r>
              <a:rPr lang="en-US" dirty="0" smtClean="0"/>
              <a:t>It moved from an emerging discipline (early ‘90s) to a mainstream technology (today)</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Example: Scheduling using ILP</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30</a:t>
            </a:fld>
            <a:endParaRPr lang="en-US" dirty="0"/>
          </a:p>
        </p:txBody>
      </p:sp>
      <p:sp>
        <p:nvSpPr>
          <p:cNvPr id="5" name="Rectangle 2"/>
          <p:cNvSpPr txBox="1">
            <a:spLocks noChangeArrowheads="1"/>
          </p:cNvSpPr>
          <p:nvPr/>
        </p:nvSpPr>
        <p:spPr>
          <a:xfrm>
            <a:off x="4284663" y="1295400"/>
            <a:ext cx="4391025" cy="1866900"/>
          </a:xfrm>
          <a:prstGeom prst="rect">
            <a:avLst/>
          </a:prstGeom>
          <a:noFill/>
          <a:ln/>
        </p:spPr>
        <p:txBody>
          <a:bodyPr vert="horz" lIns="90000" tIns="46800" rIns="90000" bIns="46800" rtlCol="0">
            <a:normAutofit fontScale="77500" lnSpcReduction="20000"/>
          </a:bodyPr>
          <a:lstStyle/>
          <a:p>
            <a:pPr marL="287338" marR="0" lvl="0" indent="-287338" algn="l" defTabSz="914400" rtl="0" eaLnBrk="1" fontAlgn="auto" latinLnBrk="0" hangingPunct="1">
              <a:lnSpc>
                <a:spcPct val="93000"/>
              </a:lnSpc>
              <a:spcBef>
                <a:spcPct val="20000"/>
              </a:spcBef>
              <a:spcAft>
                <a:spcPts val="0"/>
              </a:spcAft>
              <a:buClrTx/>
              <a:buSzTx/>
              <a:buFont typeface="Arial" pitchFamily="34" charset="0"/>
              <a:buChar char="•"/>
              <a:tabLst>
                <a:tab pos="857250" algn="l"/>
                <a:tab pos="1771650" algn="l"/>
                <a:tab pos="2686050" algn="l"/>
                <a:tab pos="3600450" algn="l"/>
                <a:tab pos="4514850" algn="l"/>
                <a:tab pos="5429250" algn="l"/>
                <a:tab pos="6343650" algn="l"/>
                <a:tab pos="7258050" algn="l"/>
                <a:tab pos="8172450" algn="l"/>
                <a:tab pos="9086850" algn="l"/>
                <a:tab pos="10001250" algn="l"/>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HW types H1, H2 and H3 with costs of 20, 25, and 30.</a:t>
            </a:r>
          </a:p>
          <a:p>
            <a:pPr marL="287338" marR="0" lvl="0" indent="-287338" algn="l" defTabSz="914400" rtl="0" eaLnBrk="1" fontAlgn="auto" latinLnBrk="0" hangingPunct="1">
              <a:lnSpc>
                <a:spcPct val="100000"/>
              </a:lnSpc>
              <a:spcBef>
                <a:spcPct val="20000"/>
              </a:spcBef>
              <a:spcAft>
                <a:spcPts val="0"/>
              </a:spcAft>
              <a:buClrTx/>
              <a:buSzTx/>
              <a:buFont typeface="Arial" pitchFamily="34" charset="0"/>
              <a:buChar char="•"/>
              <a:tabLst>
                <a:tab pos="857250" algn="l"/>
                <a:tab pos="1771650" algn="l"/>
                <a:tab pos="2686050" algn="l"/>
                <a:tab pos="3600450" algn="l"/>
                <a:tab pos="4514850" algn="l"/>
                <a:tab pos="5429250" algn="l"/>
                <a:tab pos="6343650" algn="l"/>
                <a:tab pos="7258050" algn="l"/>
                <a:tab pos="8172450" algn="l"/>
                <a:tab pos="9086850" algn="l"/>
                <a:tab pos="10001250" algn="l"/>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Processors of type P.</a:t>
            </a:r>
          </a:p>
          <a:p>
            <a:pPr marL="287338" marR="0" lvl="0" indent="-287338" algn="l" defTabSz="914400" rtl="0" eaLnBrk="1" fontAlgn="auto" latinLnBrk="0" hangingPunct="1">
              <a:lnSpc>
                <a:spcPct val="100000"/>
              </a:lnSpc>
              <a:spcBef>
                <a:spcPct val="20000"/>
              </a:spcBef>
              <a:spcAft>
                <a:spcPts val="0"/>
              </a:spcAft>
              <a:buClrTx/>
              <a:buSzTx/>
              <a:buFont typeface="Arial" pitchFamily="34" charset="0"/>
              <a:buChar char="•"/>
              <a:tabLst>
                <a:tab pos="857250" algn="l"/>
                <a:tab pos="1771650" algn="l"/>
                <a:tab pos="2686050" algn="l"/>
                <a:tab pos="3600450" algn="l"/>
                <a:tab pos="4514850" algn="l"/>
                <a:tab pos="5429250" algn="l"/>
                <a:tab pos="6343650" algn="l"/>
                <a:tab pos="7258050" algn="l"/>
                <a:tab pos="8172450" algn="l"/>
                <a:tab pos="9086850" algn="l"/>
                <a:tab pos="10001250" algn="l"/>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Tasks T1 to T5.</a:t>
            </a:r>
          </a:p>
          <a:p>
            <a:pPr marL="287338" marR="0" lvl="0" indent="-287338" algn="l" defTabSz="914400" rtl="0" eaLnBrk="1" fontAlgn="auto" latinLnBrk="0" hangingPunct="1">
              <a:lnSpc>
                <a:spcPct val="100000"/>
              </a:lnSpc>
              <a:spcBef>
                <a:spcPct val="20000"/>
              </a:spcBef>
              <a:spcAft>
                <a:spcPts val="0"/>
              </a:spcAft>
              <a:buClrTx/>
              <a:buSzTx/>
              <a:buFont typeface="Arial" pitchFamily="34" charset="0"/>
              <a:buChar char="•"/>
              <a:tabLst>
                <a:tab pos="857250" algn="l"/>
                <a:tab pos="1771650" algn="l"/>
                <a:tab pos="2686050" algn="l"/>
                <a:tab pos="3600450" algn="l"/>
                <a:tab pos="4514850" algn="l"/>
                <a:tab pos="5429250" algn="l"/>
                <a:tab pos="6343650" algn="l"/>
                <a:tab pos="7258050" algn="l"/>
                <a:tab pos="8172450" algn="l"/>
                <a:tab pos="9086850" algn="l"/>
                <a:tab pos="10001250" algn="l"/>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Execution times: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6" name="Group 3"/>
          <p:cNvGrpSpPr>
            <a:grpSpLocks/>
          </p:cNvGrpSpPr>
          <p:nvPr/>
        </p:nvGrpSpPr>
        <p:grpSpPr bwMode="auto">
          <a:xfrm>
            <a:off x="4284663" y="3716338"/>
            <a:ext cx="4419600" cy="2670175"/>
            <a:chOff x="2699" y="2341"/>
            <a:chExt cx="2784" cy="1682"/>
          </a:xfrm>
        </p:grpSpPr>
        <p:grpSp>
          <p:nvGrpSpPr>
            <p:cNvPr id="7" name="Group 4"/>
            <p:cNvGrpSpPr>
              <a:grpSpLocks/>
            </p:cNvGrpSpPr>
            <p:nvPr/>
          </p:nvGrpSpPr>
          <p:grpSpPr bwMode="auto">
            <a:xfrm>
              <a:off x="2699" y="2341"/>
              <a:ext cx="2747" cy="1682"/>
              <a:chOff x="2699" y="2341"/>
              <a:chExt cx="2747" cy="1682"/>
            </a:xfrm>
          </p:grpSpPr>
          <p:sp>
            <p:nvSpPr>
              <p:cNvPr id="9" name="AutoShape 5"/>
              <p:cNvSpPr>
                <a:spLocks noChangeArrowheads="1"/>
              </p:cNvSpPr>
              <p:nvPr/>
            </p:nvSpPr>
            <p:spPr bwMode="auto">
              <a:xfrm>
                <a:off x="2699" y="2341"/>
                <a:ext cx="2747" cy="1674"/>
              </a:xfrm>
              <a:prstGeom prst="roundRect">
                <a:avLst>
                  <a:gd name="adj" fmla="val 56"/>
                </a:avLst>
              </a:prstGeom>
              <a:solidFill>
                <a:srgbClr val="FFFF99"/>
              </a:solidFill>
              <a:ln w="9360">
                <a:solidFill>
                  <a:srgbClr val="000000"/>
                </a:solidFill>
                <a:round/>
                <a:headEnd/>
                <a:tailEnd/>
              </a:ln>
            </p:spPr>
            <p:txBody>
              <a:bodyPr wrap="none" anchor="ctr"/>
              <a:lstStyle/>
              <a:p>
                <a:endParaRPr lang="en-US" sz="2400"/>
              </a:p>
            </p:txBody>
          </p:sp>
          <p:sp>
            <p:nvSpPr>
              <p:cNvPr id="10" name="AutoShape 6"/>
              <p:cNvSpPr>
                <a:spLocks noChangeArrowheads="1"/>
              </p:cNvSpPr>
              <p:nvPr/>
            </p:nvSpPr>
            <p:spPr bwMode="auto">
              <a:xfrm>
                <a:off x="2699" y="2341"/>
                <a:ext cx="2735" cy="1682"/>
              </a:xfrm>
              <a:prstGeom prst="roundRect">
                <a:avLst>
                  <a:gd name="adj" fmla="val 56"/>
                </a:avLst>
              </a:prstGeom>
              <a:noFill/>
              <a:ln w="9525">
                <a:noFill/>
                <a:round/>
                <a:headEnd/>
                <a:tailEnd/>
              </a:ln>
            </p:spPr>
            <p:txBody>
              <a:bodyPr wrap="none" lIns="90000" tIns="46800" rIns="90000" bIns="46800">
                <a:spAutoFit/>
              </a:bodyPr>
              <a:lstStyle/>
              <a:p>
                <a:pPr>
                  <a:lnSpc>
                    <a:spcPct val="93000"/>
                  </a:lnSpc>
                  <a:spcBef>
                    <a:spcPts val="6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t>T	H1	H2	H3	P</a:t>
                </a:r>
              </a:p>
              <a:p>
                <a:pPr>
                  <a:spcBef>
                    <a:spcPts val="6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t>1	20			100</a:t>
                </a:r>
              </a:p>
              <a:p>
                <a:pPr>
                  <a:spcBef>
                    <a:spcPts val="6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t>2		20		100</a:t>
                </a:r>
              </a:p>
              <a:p>
                <a:pPr>
                  <a:spcBef>
                    <a:spcPts val="6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t>3			12	10</a:t>
                </a:r>
              </a:p>
              <a:p>
                <a:pPr>
                  <a:spcBef>
                    <a:spcPts val="6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t>4			12	10</a:t>
                </a:r>
              </a:p>
              <a:p>
                <a:pPr>
                  <a:spcBef>
                    <a:spcPts val="6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t>5	20			100</a:t>
                </a:r>
              </a:p>
            </p:txBody>
          </p:sp>
        </p:grpSp>
        <p:sp>
          <p:nvSpPr>
            <p:cNvPr id="8" name="Line 7"/>
            <p:cNvSpPr>
              <a:spLocks noChangeShapeType="1"/>
            </p:cNvSpPr>
            <p:nvPr/>
          </p:nvSpPr>
          <p:spPr bwMode="auto">
            <a:xfrm>
              <a:off x="2699" y="2629"/>
              <a:ext cx="2784" cy="1"/>
            </a:xfrm>
            <a:prstGeom prst="line">
              <a:avLst/>
            </a:prstGeom>
            <a:noFill/>
            <a:ln w="9360">
              <a:solidFill>
                <a:srgbClr val="000000"/>
              </a:solidFill>
              <a:round/>
              <a:headEnd/>
              <a:tailEnd/>
            </a:ln>
          </p:spPr>
          <p:txBody>
            <a:bodyPr/>
            <a:lstStyle/>
            <a:p>
              <a:endParaRPr lang="en-US" sz="2400"/>
            </a:p>
          </p:txBody>
        </p:sp>
      </p:grpSp>
      <p:pic>
        <p:nvPicPr>
          <p:cNvPr id="11" name="Picture 8"/>
          <p:cNvPicPr>
            <a:picLocks noChangeAspect="1" noChangeArrowheads="1"/>
          </p:cNvPicPr>
          <p:nvPr/>
        </p:nvPicPr>
        <p:blipFill>
          <a:blip r:embed="rId2" cstate="print"/>
          <a:srcRect l="3691" t="43068" r="53989" b="31993"/>
          <a:stretch>
            <a:fillRect/>
          </a:stretch>
        </p:blipFill>
        <p:spPr bwMode="auto">
          <a:xfrm>
            <a:off x="395288" y="1484313"/>
            <a:ext cx="3303587" cy="14605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Operation assignment constraints (1)</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31</a:t>
            </a:fld>
            <a:endParaRPr lang="en-US" dirty="0"/>
          </a:p>
        </p:txBody>
      </p:sp>
      <p:grpSp>
        <p:nvGrpSpPr>
          <p:cNvPr id="5" name="Group 2"/>
          <p:cNvGrpSpPr>
            <a:grpSpLocks/>
          </p:cNvGrpSpPr>
          <p:nvPr/>
        </p:nvGrpSpPr>
        <p:grpSpPr bwMode="auto">
          <a:xfrm>
            <a:off x="381000" y="2095500"/>
            <a:ext cx="4189413" cy="1814514"/>
            <a:chOff x="144" y="912"/>
            <a:chExt cx="2639" cy="1143"/>
          </a:xfrm>
        </p:grpSpPr>
        <p:sp>
          <p:nvSpPr>
            <p:cNvPr id="6" name="AutoShape 3"/>
            <p:cNvSpPr>
              <a:spLocks noChangeArrowheads="1"/>
            </p:cNvSpPr>
            <p:nvPr/>
          </p:nvSpPr>
          <p:spPr bwMode="auto">
            <a:xfrm>
              <a:off x="144" y="912"/>
              <a:ext cx="2639" cy="1143"/>
            </a:xfrm>
            <a:prstGeom prst="roundRect">
              <a:avLst>
                <a:gd name="adj" fmla="val 83"/>
              </a:avLst>
            </a:prstGeom>
            <a:solidFill>
              <a:srgbClr val="FFFF99"/>
            </a:solidFill>
            <a:ln w="9360">
              <a:solidFill>
                <a:srgbClr val="000000"/>
              </a:solidFill>
              <a:round/>
              <a:headEnd/>
              <a:tailEnd/>
            </a:ln>
          </p:spPr>
          <p:txBody>
            <a:bodyPr wrap="none" anchor="ctr"/>
            <a:lstStyle/>
            <a:p>
              <a:endParaRPr lang="en-US"/>
            </a:p>
          </p:txBody>
        </p:sp>
        <p:sp>
          <p:nvSpPr>
            <p:cNvPr id="7" name="AutoShape 4"/>
            <p:cNvSpPr>
              <a:spLocks noChangeArrowheads="1"/>
            </p:cNvSpPr>
            <p:nvPr/>
          </p:nvSpPr>
          <p:spPr bwMode="auto">
            <a:xfrm>
              <a:off x="144" y="912"/>
              <a:ext cx="2638" cy="1141"/>
            </a:xfrm>
            <a:prstGeom prst="roundRect">
              <a:avLst>
                <a:gd name="adj" fmla="val 83"/>
              </a:avLst>
            </a:prstGeom>
            <a:noFill/>
            <a:ln w="9525">
              <a:noFill/>
              <a:round/>
              <a:headEnd/>
              <a:tailEnd/>
            </a:ln>
          </p:spPr>
          <p:txBody>
            <a:bodyPr wrap="none" lIns="90000" tIns="46800" rIns="90000" bIns="46800">
              <a:spAutoFit/>
            </a:bodyPr>
            <a:lstStyle/>
            <a:p>
              <a:pPr>
                <a:lnSpc>
                  <a:spcPct val="93000"/>
                </a:lnSpc>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T	H1	H2	H3	P</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1	20			100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2		20		100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3			12	10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4			12	10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5	20			100</a:t>
              </a:r>
            </a:p>
          </p:txBody>
        </p:sp>
      </p:grpSp>
      <p:sp>
        <p:nvSpPr>
          <p:cNvPr id="8" name="AutoShape 6"/>
          <p:cNvSpPr>
            <a:spLocks noChangeArrowheads="1"/>
          </p:cNvSpPr>
          <p:nvPr/>
        </p:nvSpPr>
        <p:spPr bwMode="auto">
          <a:xfrm>
            <a:off x="381000" y="4114800"/>
            <a:ext cx="6059777" cy="2218814"/>
          </a:xfrm>
          <a:prstGeom prst="roundRect">
            <a:avLst>
              <a:gd name="adj" fmla="val 79"/>
            </a:avLst>
          </a:prstGeom>
          <a:noFill/>
          <a:ln w="9525">
            <a:noFill/>
            <a:round/>
            <a:headEnd/>
            <a:tailEnd/>
          </a:ln>
        </p:spPr>
        <p:txBody>
          <a:bodyPr wrap="none" lIns="90000" tIns="46800" rIns="90000" bIns="46800">
            <a:spAutoFit/>
          </a:bodyPr>
          <a:lstStyle/>
          <a:p>
            <a:pPr>
              <a:lnSpc>
                <a:spcPct val="93000"/>
              </a:lnSpc>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X</a:t>
            </a:r>
            <a:r>
              <a:rPr lang="en-GB" sz="2800" baseline="-25000" dirty="0"/>
              <a:t>1,1</a:t>
            </a:r>
            <a:r>
              <a:rPr lang="en-GB" sz="2800" dirty="0"/>
              <a:t>+Y</a:t>
            </a:r>
            <a:r>
              <a:rPr lang="en-GB" sz="2800" baseline="-25000" dirty="0"/>
              <a:t>1,1</a:t>
            </a:r>
            <a:r>
              <a:rPr lang="en-GB" sz="2800" dirty="0"/>
              <a:t>=1 (task 1 mapped to H1 or to P)</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X</a:t>
            </a:r>
            <a:r>
              <a:rPr lang="en-GB" sz="2800" baseline="-25000" dirty="0"/>
              <a:t>2,2</a:t>
            </a:r>
            <a:r>
              <a:rPr lang="en-GB" sz="2800" dirty="0"/>
              <a:t>+Y</a:t>
            </a:r>
            <a:r>
              <a:rPr lang="en-GB" sz="2800" baseline="-25000" dirty="0"/>
              <a:t>2,1</a:t>
            </a:r>
            <a:r>
              <a:rPr lang="en-GB" sz="2800" dirty="0"/>
              <a:t>=1</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X</a:t>
            </a:r>
            <a:r>
              <a:rPr lang="en-GB" sz="2800" baseline="-25000" dirty="0"/>
              <a:t>3,3</a:t>
            </a:r>
            <a:r>
              <a:rPr lang="en-GB" sz="2800" dirty="0"/>
              <a:t>+Y</a:t>
            </a:r>
            <a:r>
              <a:rPr lang="en-GB" sz="2800" baseline="-25000" dirty="0"/>
              <a:t>3,1</a:t>
            </a:r>
            <a:r>
              <a:rPr lang="en-GB" sz="2800" dirty="0"/>
              <a:t>=1</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X</a:t>
            </a:r>
            <a:r>
              <a:rPr lang="en-GB" sz="2800" baseline="-25000" dirty="0"/>
              <a:t>4,3</a:t>
            </a:r>
            <a:r>
              <a:rPr lang="en-GB" sz="2800" dirty="0"/>
              <a:t>+Y</a:t>
            </a:r>
            <a:r>
              <a:rPr lang="en-GB" sz="2800" baseline="-25000" dirty="0"/>
              <a:t>4,1</a:t>
            </a:r>
            <a:r>
              <a:rPr lang="en-GB" sz="2800" dirty="0"/>
              <a:t>=1</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X</a:t>
            </a:r>
            <a:r>
              <a:rPr lang="en-GB" sz="2800" baseline="-25000" dirty="0"/>
              <a:t>5,1</a:t>
            </a:r>
            <a:r>
              <a:rPr lang="en-GB" sz="2800" dirty="0"/>
              <a:t>+Y</a:t>
            </a:r>
            <a:r>
              <a:rPr lang="en-GB" sz="2800" baseline="-25000" dirty="0"/>
              <a:t>5,1</a:t>
            </a:r>
            <a:r>
              <a:rPr lang="en-GB" sz="2800" dirty="0"/>
              <a:t>=1</a:t>
            </a:r>
          </a:p>
        </p:txBody>
      </p:sp>
      <p:graphicFrame>
        <p:nvGraphicFramePr>
          <p:cNvPr id="9" name="Object 7"/>
          <p:cNvGraphicFramePr>
            <a:graphicFrameLocks noChangeAspect="1"/>
          </p:cNvGraphicFramePr>
          <p:nvPr/>
        </p:nvGraphicFramePr>
        <p:xfrm>
          <a:off x="4991100" y="2705100"/>
          <a:ext cx="3600450" cy="714375"/>
        </p:xfrm>
        <a:graphic>
          <a:graphicData uri="http://schemas.openxmlformats.org/presentationml/2006/ole">
            <p:oleObj spid="_x0000_s6146" name="Equation" r:id="rId3" imgW="1777680" imgH="342720" progId="Equation.3">
              <p:embed/>
            </p:oleObj>
          </a:graphicData>
        </a:graphic>
      </p:graphicFrame>
      <p:sp>
        <p:nvSpPr>
          <p:cNvPr id="10" name="Line 7"/>
          <p:cNvSpPr>
            <a:spLocks noChangeShapeType="1"/>
          </p:cNvSpPr>
          <p:nvPr/>
        </p:nvSpPr>
        <p:spPr bwMode="auto">
          <a:xfrm>
            <a:off x="381000" y="2400300"/>
            <a:ext cx="4191000" cy="0"/>
          </a:xfrm>
          <a:prstGeom prst="line">
            <a:avLst/>
          </a:prstGeom>
          <a:noFill/>
          <a:ln w="9360">
            <a:solidFill>
              <a:srgbClr val="000000"/>
            </a:solidFill>
            <a:round/>
            <a:headEnd/>
            <a:tailEnd/>
          </a:ln>
        </p:spPr>
        <p:txBody>
          <a:bodyPr/>
          <a:lstStyle/>
          <a:p>
            <a:endParaRPr lang="en-US"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Operation assignment constraints (2)</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32</a:t>
            </a:fld>
            <a:endParaRPr lang="en-US" dirty="0"/>
          </a:p>
        </p:txBody>
      </p:sp>
      <p:sp>
        <p:nvSpPr>
          <p:cNvPr id="5" name="Rectangle 2"/>
          <p:cNvSpPr txBox="1">
            <a:spLocks noChangeArrowheads="1"/>
          </p:cNvSpPr>
          <p:nvPr/>
        </p:nvSpPr>
        <p:spPr>
          <a:xfrm>
            <a:off x="684213" y="1681162"/>
            <a:ext cx="7772400" cy="947738"/>
          </a:xfrm>
          <a:prstGeom prst="rect">
            <a:avLst/>
          </a:prstGeom>
          <a:noFill/>
          <a:ln/>
        </p:spPr>
        <p:txBody>
          <a:bodyPr vert="horz" lIns="90000" tIns="46800" rIns="90000" bIns="46800" rtlCol="0">
            <a:normAutofit fontScale="92500" lnSpcReduction="20000"/>
          </a:bodyPr>
          <a:lstStyle/>
          <a:p>
            <a:pPr marL="342900" marR="0" lvl="0" indent="-342900" algn="l" defTabSz="914400" rtl="0" eaLnBrk="1" fontAlgn="auto" latinLnBrk="0" hangingPunct="1">
              <a:lnSpc>
                <a:spcPct val="93000"/>
              </a:lnSpc>
              <a:spcBef>
                <a:spcPct val="20000"/>
              </a:spcBef>
              <a:spcAft>
                <a:spcPts val="0"/>
              </a:spcAft>
              <a:buClrTx/>
              <a:buSzTx/>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Assume types of tasks are </a:t>
            </a:r>
            <a:r>
              <a:rPr kumimoji="0" lang="en-GB" sz="32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ℓ</a:t>
            </a:r>
            <a:r>
              <a:rPr kumimoji="0" lang="en-GB" sz="3200" b="0" i="1" u="none" strike="noStrike" kern="1200" cap="none" spc="0" normalizeH="0" baseline="0" noProof="0" dirty="0" smtClean="0">
                <a:ln>
                  <a:noFill/>
                </a:ln>
                <a:solidFill>
                  <a:schemeClr val="tx1"/>
                </a:solidFill>
                <a:effectLst/>
                <a:uLnTx/>
                <a:uFillTx/>
                <a:latin typeface="+mn-lt"/>
                <a:ea typeface="+mn-ea"/>
                <a:cs typeface="+mn-cs"/>
              </a:rPr>
              <a:t> </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=1, 2, 3, 3, and 1.</a:t>
            </a:r>
          </a:p>
          <a:p>
            <a:pPr marL="342900" marR="0" lvl="0" indent="-342900" algn="l" defTabSz="914400" rtl="0" eaLnBrk="1" fontAlgn="auto" latinLnBrk="0" hangingPunct="1">
              <a:lnSpc>
                <a:spcPct val="100000"/>
              </a:lnSpc>
              <a:spcBef>
                <a:spcPts val="700"/>
              </a:spcBef>
              <a:spcAft>
                <a:spcPts val="0"/>
              </a:spcAft>
              <a:buClrTx/>
              <a:buSzTx/>
              <a:buFont typeface="Symbol" pitchFamily="18"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GB" sz="2800" b="0" i="0" u="none" strike="noStrike" kern="1200" cap="none" spc="0" normalizeH="0" baseline="0" noProof="0" dirty="0" smtClean="0">
                <a:ln>
                  <a:noFill/>
                </a:ln>
                <a:solidFill>
                  <a:schemeClr val="tx1"/>
                </a:solidFill>
                <a:effectLst/>
                <a:uLnTx/>
                <a:uFillTx/>
                <a:latin typeface="Symbol" pitchFamily="18" charset="2"/>
                <a:ea typeface="+mn-ea"/>
                <a:cs typeface="+mn-cs"/>
              </a:rPr>
              <a:t> </a:t>
            </a:r>
            <a:r>
              <a:rPr kumimoji="0" lang="en-GB" sz="32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ℓ</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 </a:t>
            </a:r>
            <a:r>
              <a:rPr kumimoji="0" lang="en-GB" sz="2800" b="0" i="0" u="none" strike="noStrike" kern="1200" cap="none" spc="0" normalizeH="0" baseline="0" noProof="0" dirty="0" smtClean="0">
                <a:ln>
                  <a:noFill/>
                </a:ln>
                <a:solidFill>
                  <a:schemeClr val="tx1"/>
                </a:solidFill>
                <a:effectLst/>
                <a:uLnTx/>
                <a:uFillTx/>
                <a:latin typeface="Symbol" pitchFamily="18" charset="2"/>
                <a:ea typeface="+mn-ea"/>
                <a:cs typeface="+mn-cs"/>
              </a:rPr>
              <a:t></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L, </a:t>
            </a:r>
            <a:r>
              <a:rPr kumimoji="0" lang="en-GB" sz="2800" b="0" i="0" u="none" strike="noStrike" kern="1200" cap="none" spc="0" normalizeH="0" baseline="0" noProof="0" dirty="0" smtClean="0">
                <a:ln>
                  <a:noFill/>
                </a:ln>
                <a:solidFill>
                  <a:schemeClr val="tx1"/>
                </a:solidFill>
                <a:effectLst/>
                <a:uLnTx/>
                <a:uFillTx/>
                <a:latin typeface="Symbol" pitchFamily="18" charset="2"/>
                <a:ea typeface="+mn-ea"/>
                <a:cs typeface="+mn-cs"/>
              </a:rPr>
              <a:t></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 i:T(v</a:t>
            </a:r>
            <a:r>
              <a:rPr kumimoji="0" lang="en-GB" sz="2800" b="0" i="1" u="none" strike="noStrike" kern="1200" cap="none" spc="0" normalizeH="0" baseline="-25000" noProof="0" dirty="0" smtClean="0">
                <a:ln>
                  <a:noFill/>
                </a:ln>
                <a:solidFill>
                  <a:schemeClr val="tx1"/>
                </a:solidFill>
                <a:effectLst/>
                <a:uLnTx/>
                <a:uFillTx/>
                <a:latin typeface="+mn-lt"/>
                <a:ea typeface="+mn-ea"/>
                <a:cs typeface="+mn-cs"/>
              </a:rPr>
              <a:t>i</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a:t>
            </a:r>
            <a:r>
              <a:rPr kumimoji="0" lang="en-GB" sz="2800" b="0" i="1" u="none" strike="noStrike" kern="1200" cap="none" spc="0" normalizeH="0" baseline="0" noProof="0" dirty="0" err="1" smtClean="0">
                <a:ln>
                  <a:noFill/>
                </a:ln>
                <a:solidFill>
                  <a:schemeClr val="tx1"/>
                </a:solidFill>
                <a:effectLst/>
                <a:uLnTx/>
                <a:uFillTx/>
                <a:latin typeface="+mn-lt"/>
                <a:ea typeface="+mn-ea"/>
                <a:cs typeface="+mn-cs"/>
              </a:rPr>
              <a:t>c</a:t>
            </a:r>
            <a:r>
              <a:rPr kumimoji="0" lang="en-GB" sz="3200" b="0" i="1" u="none" strike="noStrike" kern="1200" cap="none" spc="0" normalizeH="0" baseline="-25000" noProof="0" dirty="0" err="1" smtClean="0">
                <a:ln>
                  <a:noFill/>
                </a:ln>
                <a:solidFill>
                  <a:schemeClr val="tx1"/>
                </a:solidFill>
                <a:effectLst/>
                <a:uLnTx/>
                <a:uFillTx/>
                <a:latin typeface="Times New Roman" pitchFamily="18" charset="0"/>
                <a:ea typeface="+mn-ea"/>
                <a:cs typeface="Times New Roman" pitchFamily="18" charset="0"/>
              </a:rPr>
              <a:t>ℓ</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 </a:t>
            </a:r>
            <a:r>
              <a:rPr kumimoji="0" lang="en-GB" sz="2800" b="0" i="0" u="none" strike="noStrike" kern="1200" cap="none" spc="0" normalizeH="0" baseline="0" noProof="0" dirty="0" smtClean="0">
                <a:ln>
                  <a:noFill/>
                </a:ln>
                <a:solidFill>
                  <a:schemeClr val="tx1"/>
                </a:solidFill>
                <a:effectLst/>
                <a:uLnTx/>
                <a:uFillTx/>
                <a:latin typeface="Symbol" pitchFamily="18" charset="2"/>
                <a:ea typeface="+mn-ea"/>
                <a:cs typeface="+mn-cs"/>
              </a:rPr>
              <a:t></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 k </a:t>
            </a:r>
            <a:r>
              <a:rPr kumimoji="0" lang="en-GB" sz="2800" b="0" i="0" u="none" strike="noStrike" kern="1200" cap="none" spc="0" normalizeH="0" baseline="0" noProof="0" dirty="0" smtClean="0">
                <a:ln>
                  <a:noFill/>
                </a:ln>
                <a:solidFill>
                  <a:schemeClr val="tx1"/>
                </a:solidFill>
                <a:effectLst/>
                <a:uLnTx/>
                <a:uFillTx/>
                <a:latin typeface="Symbol" pitchFamily="18" charset="2"/>
                <a:ea typeface="+mn-ea"/>
                <a:cs typeface="+mn-cs"/>
              </a:rPr>
              <a:t></a:t>
            </a:r>
            <a:r>
              <a:rPr kumimoji="0" lang="en-GB" sz="2800" b="0" i="1" u="none" strike="noStrike" kern="1200" cap="none" spc="0" normalizeH="0" baseline="0" noProof="0" dirty="0" smtClean="0">
                <a:ln>
                  <a:noFill/>
                </a:ln>
                <a:solidFill>
                  <a:schemeClr val="tx1"/>
                </a:solidFill>
                <a:effectLst/>
                <a:uLnTx/>
                <a:uFillTx/>
                <a:latin typeface="+mn-lt"/>
                <a:ea typeface="+mn-ea"/>
                <a:cs typeface="+mn-cs"/>
              </a:rPr>
              <a:t> KP: </a:t>
            </a:r>
            <a:r>
              <a:rPr kumimoji="0" lang="en-GB" sz="2800" b="0" i="1" u="none" strike="noStrike" kern="1200" cap="none" spc="0" normalizeH="0" baseline="0" noProof="0" dirty="0" err="1" smtClean="0">
                <a:ln>
                  <a:noFill/>
                </a:ln>
                <a:solidFill>
                  <a:schemeClr val="tx1"/>
                </a:solidFill>
                <a:effectLst/>
                <a:uLnTx/>
                <a:uFillTx/>
                <a:latin typeface="+mn-lt"/>
                <a:ea typeface="+mn-ea"/>
                <a:cs typeface="+mn-cs"/>
              </a:rPr>
              <a:t>NY</a:t>
            </a:r>
            <a:r>
              <a:rPr kumimoji="0" lang="en-GB" sz="3200" b="0" i="1" u="none" strike="noStrike" kern="1200" cap="none" spc="0" normalizeH="0" baseline="-25000" noProof="0" dirty="0" err="1" smtClean="0">
                <a:ln>
                  <a:noFill/>
                </a:ln>
                <a:solidFill>
                  <a:schemeClr val="tx1"/>
                </a:solidFill>
                <a:effectLst/>
                <a:uLnTx/>
                <a:uFillTx/>
                <a:latin typeface="Times New Roman" pitchFamily="18" charset="0"/>
                <a:ea typeface="+mn-ea"/>
                <a:cs typeface="Times New Roman" pitchFamily="18" charset="0"/>
              </a:rPr>
              <a:t>ℓ</a:t>
            </a:r>
            <a:r>
              <a:rPr kumimoji="0" lang="en-GB" sz="2800" b="0" i="1" u="none" strike="noStrike" kern="1200" cap="none" spc="0" normalizeH="0" baseline="-25000" noProof="0" dirty="0" err="1" smtClean="0">
                <a:ln>
                  <a:noFill/>
                </a:ln>
                <a:solidFill>
                  <a:schemeClr val="tx1"/>
                </a:solidFill>
                <a:effectLst/>
                <a:uLnTx/>
                <a:uFillTx/>
                <a:latin typeface="+mn-lt"/>
                <a:ea typeface="+mn-ea"/>
                <a:cs typeface="+mn-cs"/>
              </a:rPr>
              <a:t>,k</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2800" b="0" i="0" u="none" strike="noStrike" kern="1200" cap="none" spc="0" normalizeH="0" baseline="0" noProof="0" dirty="0" smtClean="0">
                <a:ln>
                  <a:noFill/>
                </a:ln>
                <a:solidFill>
                  <a:schemeClr val="tx1"/>
                </a:solidFill>
                <a:effectLst/>
                <a:uLnTx/>
                <a:uFillTx/>
                <a:latin typeface="Symbol" pitchFamily="18" charset="2"/>
                <a:ea typeface="+mn-ea"/>
                <a:cs typeface="+mn-cs"/>
              </a:rPr>
              <a:t></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2800" b="0" i="1" u="none" strike="noStrike" kern="1200" cap="none" spc="0" normalizeH="0" baseline="0" noProof="0" dirty="0" err="1" smtClean="0">
                <a:ln>
                  <a:noFill/>
                </a:ln>
                <a:solidFill>
                  <a:schemeClr val="tx1"/>
                </a:solidFill>
                <a:effectLst/>
                <a:uLnTx/>
                <a:uFillTx/>
                <a:latin typeface="+mn-lt"/>
                <a:ea typeface="+mn-ea"/>
                <a:cs typeface="+mn-cs"/>
              </a:rPr>
              <a:t>Y</a:t>
            </a:r>
            <a:r>
              <a:rPr kumimoji="0" lang="en-GB" sz="2800" b="0" i="1" u="none" strike="noStrike" kern="1200" cap="none" spc="0" normalizeH="0" baseline="-25000" noProof="0" dirty="0" err="1" smtClean="0">
                <a:ln>
                  <a:noFill/>
                </a:ln>
                <a:solidFill>
                  <a:schemeClr val="tx1"/>
                </a:solidFill>
                <a:effectLst/>
                <a:uLnTx/>
                <a:uFillTx/>
                <a:latin typeface="+mn-lt"/>
                <a:ea typeface="+mn-ea"/>
                <a:cs typeface="+mn-cs"/>
              </a:rPr>
              <a:t>i,k</a:t>
            </a:r>
            <a:endParaRPr kumimoji="0" lang="en-GB" sz="2800" b="0" i="1" u="none" strike="noStrike" kern="1200" cap="none" spc="0" normalizeH="0" baseline="-25000" noProof="0" dirty="0">
              <a:ln>
                <a:noFill/>
              </a:ln>
              <a:solidFill>
                <a:schemeClr val="tx1"/>
              </a:solidFill>
              <a:effectLst/>
              <a:uLnTx/>
              <a:uFillTx/>
              <a:latin typeface="+mn-lt"/>
              <a:ea typeface="+mn-ea"/>
              <a:cs typeface="+mn-cs"/>
            </a:endParaRPr>
          </a:p>
        </p:txBody>
      </p:sp>
      <p:pic>
        <p:nvPicPr>
          <p:cNvPr id="6" name="Picture 3"/>
          <p:cNvPicPr>
            <a:picLocks noChangeAspect="1" noChangeArrowheads="1"/>
          </p:cNvPicPr>
          <p:nvPr/>
        </p:nvPicPr>
        <p:blipFill>
          <a:blip r:embed="rId2" cstate="print"/>
          <a:srcRect l="33223" t="36916" r="45682" b="30147"/>
          <a:stretch>
            <a:fillRect/>
          </a:stretch>
        </p:blipFill>
        <p:spPr bwMode="auto">
          <a:xfrm>
            <a:off x="971550" y="3716338"/>
            <a:ext cx="2036763" cy="2384425"/>
          </a:xfrm>
          <a:prstGeom prst="rect">
            <a:avLst/>
          </a:prstGeom>
          <a:noFill/>
        </p:spPr>
      </p:pic>
      <p:grpSp>
        <p:nvGrpSpPr>
          <p:cNvPr id="7" name="Group 4"/>
          <p:cNvGrpSpPr>
            <a:grpSpLocks/>
          </p:cNvGrpSpPr>
          <p:nvPr/>
        </p:nvGrpSpPr>
        <p:grpSpPr bwMode="auto">
          <a:xfrm>
            <a:off x="2916239" y="3429000"/>
            <a:ext cx="3733800" cy="2016125"/>
            <a:chOff x="2245" y="2704"/>
            <a:chExt cx="2352" cy="1270"/>
          </a:xfrm>
        </p:grpSpPr>
        <p:sp>
          <p:nvSpPr>
            <p:cNvPr id="8" name="Freeform 5"/>
            <p:cNvSpPr>
              <a:spLocks noChangeArrowheads="1"/>
            </p:cNvSpPr>
            <p:nvPr/>
          </p:nvSpPr>
          <p:spPr bwMode="auto">
            <a:xfrm>
              <a:off x="2245" y="2704"/>
              <a:ext cx="2352" cy="1270"/>
            </a:xfrm>
            <a:custGeom>
              <a:avLst/>
              <a:gdLst/>
              <a:ahLst/>
              <a:cxnLst>
                <a:cxn ang="0">
                  <a:pos x="0" y="669"/>
                </a:cxn>
                <a:cxn ang="0">
                  <a:pos x="1488" y="0"/>
                </a:cxn>
                <a:cxn ang="0">
                  <a:pos x="8883" y="0"/>
                </a:cxn>
                <a:cxn ang="0">
                  <a:pos x="10372" y="669"/>
                </a:cxn>
                <a:cxn ang="0">
                  <a:pos x="10372" y="3996"/>
                </a:cxn>
                <a:cxn ang="0">
                  <a:pos x="8883" y="4666"/>
                </a:cxn>
                <a:cxn ang="0">
                  <a:pos x="4369" y="4666"/>
                </a:cxn>
                <a:cxn ang="0">
                  <a:pos x="624" y="5601"/>
                </a:cxn>
                <a:cxn ang="0">
                  <a:pos x="1680" y="4666"/>
                </a:cxn>
                <a:cxn ang="0">
                  <a:pos x="0" y="4017"/>
                </a:cxn>
                <a:cxn ang="0">
                  <a:pos x="0" y="669"/>
                </a:cxn>
              </a:cxnLst>
              <a:rect l="0" t="0" r="r" b="b"/>
              <a:pathLst>
                <a:path w="10373" h="5602">
                  <a:moveTo>
                    <a:pt x="0" y="669"/>
                  </a:moveTo>
                  <a:cubicBezTo>
                    <a:pt x="0" y="334"/>
                    <a:pt x="744" y="0"/>
                    <a:pt x="1488" y="0"/>
                  </a:cubicBezTo>
                  <a:lnTo>
                    <a:pt x="8883" y="0"/>
                  </a:lnTo>
                  <a:cubicBezTo>
                    <a:pt x="9627" y="0"/>
                    <a:pt x="10372" y="334"/>
                    <a:pt x="10372" y="669"/>
                  </a:cubicBezTo>
                  <a:lnTo>
                    <a:pt x="10372" y="3996"/>
                  </a:lnTo>
                  <a:cubicBezTo>
                    <a:pt x="10372" y="4331"/>
                    <a:pt x="9627" y="4666"/>
                    <a:pt x="8883" y="4666"/>
                  </a:cubicBezTo>
                  <a:lnTo>
                    <a:pt x="4369" y="4666"/>
                  </a:lnTo>
                  <a:lnTo>
                    <a:pt x="624" y="5601"/>
                  </a:lnTo>
                  <a:lnTo>
                    <a:pt x="1680" y="4666"/>
                  </a:lnTo>
                  <a:cubicBezTo>
                    <a:pt x="840" y="4666"/>
                    <a:pt x="0" y="4341"/>
                    <a:pt x="0" y="4017"/>
                  </a:cubicBezTo>
                  <a:lnTo>
                    <a:pt x="0" y="669"/>
                  </a:lnTo>
                </a:path>
              </a:pathLst>
            </a:custGeom>
            <a:solidFill>
              <a:srgbClr val="CCFFCC"/>
            </a:solidFill>
            <a:ln w="9360">
              <a:solidFill>
                <a:srgbClr val="000000"/>
              </a:solidFill>
              <a:round/>
              <a:headEnd/>
              <a:tailEnd/>
            </a:ln>
          </p:spPr>
          <p:txBody>
            <a:bodyPr wrap="none" anchor="ctr"/>
            <a:lstStyle/>
            <a:p>
              <a:endParaRPr lang="en-US" sz="2400"/>
            </a:p>
          </p:txBody>
        </p:sp>
        <p:sp>
          <p:nvSpPr>
            <p:cNvPr id="9" name="Text Box 6"/>
            <p:cNvSpPr txBox="1">
              <a:spLocks noChangeArrowheads="1"/>
            </p:cNvSpPr>
            <p:nvPr/>
          </p:nvSpPr>
          <p:spPr bwMode="auto">
            <a:xfrm>
              <a:off x="2332" y="2743"/>
              <a:ext cx="2178" cy="925"/>
            </a:xfrm>
            <a:prstGeom prst="rect">
              <a:avLst/>
            </a:prstGeom>
            <a:noFill/>
            <a:ln w="9525">
              <a:noFill/>
              <a:miter lim="800000"/>
              <a:headEnd/>
              <a:tailEnd/>
            </a:ln>
          </p:spPr>
          <p:txBody>
            <a:bodyPr lIns="90000" tIns="46800" rIns="90000" bIns="46800">
              <a:spAutoFit/>
            </a:bodyPr>
            <a:lstStyle/>
            <a:p>
              <a:pPr algn="ctr">
                <a:lnSpc>
                  <a:spcPct val="93000"/>
                </a:lnSpc>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Functionality 3 to be implemented on processor if node 4 is mapped to it.</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 used</a:t>
            </a:r>
            <a:endParaRPr lang="en-US" dirty="0"/>
          </a:p>
        </p:txBody>
      </p:sp>
      <p:sp>
        <p:nvSpPr>
          <p:cNvPr id="3" name="Content Placeholder 2"/>
          <p:cNvSpPr>
            <a:spLocks noGrp="1"/>
          </p:cNvSpPr>
          <p:nvPr>
            <p:ph idx="1"/>
          </p:nvPr>
        </p:nvSpPr>
        <p:spPr/>
        <p:txBody>
          <a:bodyPr>
            <a:normAutofit fontScale="85000" lnSpcReduction="10000"/>
          </a:bodyPr>
          <a:lstStyle/>
          <a:p>
            <a:pPr>
              <a:spcBef>
                <a:spcPct val="45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Index set </a:t>
            </a:r>
            <a:r>
              <a:rPr lang="en-GB" i="1" dirty="0" smtClean="0"/>
              <a:t>I</a:t>
            </a:r>
            <a:r>
              <a:rPr lang="en-GB" dirty="0" smtClean="0"/>
              <a:t> denotes task graph </a:t>
            </a:r>
            <a:r>
              <a:rPr lang="en-GB" dirty="0" smtClean="0"/>
              <a:t>nodes</a:t>
            </a:r>
            <a:endParaRPr lang="en-GB" dirty="0" smtClean="0"/>
          </a:p>
          <a:p>
            <a:pPr>
              <a:spcBef>
                <a:spcPct val="45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Index set </a:t>
            </a:r>
            <a:r>
              <a:rPr lang="en-GB" i="1" dirty="0" smtClean="0"/>
              <a:t>L</a:t>
            </a:r>
            <a:r>
              <a:rPr lang="en-GB" dirty="0" smtClean="0"/>
              <a:t> denotes task graph node </a:t>
            </a:r>
            <a:r>
              <a:rPr lang="en-GB" b="1" dirty="0" smtClean="0"/>
              <a:t>types</a:t>
            </a:r>
            <a:br>
              <a:rPr lang="en-GB" b="1" dirty="0" smtClean="0"/>
            </a:br>
            <a:r>
              <a:rPr lang="en-GB" dirty="0" smtClean="0"/>
              <a:t>e.g. square root, DCT or FFT</a:t>
            </a:r>
          </a:p>
          <a:p>
            <a:pPr>
              <a:spcBef>
                <a:spcPct val="45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Index set </a:t>
            </a:r>
            <a:r>
              <a:rPr lang="en-GB" i="1" dirty="0" smtClean="0"/>
              <a:t>KH</a:t>
            </a:r>
            <a:r>
              <a:rPr lang="en-GB" dirty="0" smtClean="0"/>
              <a:t> denotes hardware component </a:t>
            </a:r>
            <a:r>
              <a:rPr lang="en-GB" b="1" dirty="0" smtClean="0"/>
              <a:t>types</a:t>
            </a:r>
            <a:r>
              <a:rPr lang="en-GB" dirty="0" smtClean="0"/>
              <a:t>.</a:t>
            </a:r>
            <a:br>
              <a:rPr lang="en-GB" dirty="0" smtClean="0"/>
            </a:br>
            <a:r>
              <a:rPr lang="en-GB" dirty="0" smtClean="0"/>
              <a:t>e.g. hardware components for the DCT or the </a:t>
            </a:r>
            <a:r>
              <a:rPr lang="en-GB" dirty="0" smtClean="0"/>
              <a:t>FFT</a:t>
            </a:r>
            <a:endParaRPr lang="en-GB" dirty="0" smtClean="0"/>
          </a:p>
          <a:p>
            <a:pPr>
              <a:spcBef>
                <a:spcPct val="45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Index set </a:t>
            </a:r>
            <a:r>
              <a:rPr lang="en-GB" i="1" dirty="0" smtClean="0"/>
              <a:t>J </a:t>
            </a:r>
            <a:r>
              <a:rPr lang="en-GB" dirty="0" smtClean="0"/>
              <a:t>of hardware component instances</a:t>
            </a:r>
          </a:p>
          <a:p>
            <a:pPr>
              <a:spcBef>
                <a:spcPct val="45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Index set </a:t>
            </a:r>
            <a:r>
              <a:rPr lang="en-GB" i="1" dirty="0" smtClean="0"/>
              <a:t>KP</a:t>
            </a:r>
            <a:r>
              <a:rPr lang="en-GB" dirty="0" smtClean="0"/>
              <a:t> denotes </a:t>
            </a:r>
            <a:r>
              <a:rPr lang="en-GB" dirty="0" smtClean="0"/>
              <a:t>processors</a:t>
            </a:r>
            <a:r>
              <a:rPr lang="en-GB" dirty="0" smtClean="0"/>
              <a:t/>
            </a:r>
            <a:br>
              <a:rPr lang="en-GB" dirty="0" smtClean="0"/>
            </a:br>
            <a:r>
              <a:rPr lang="en-GB" dirty="0" smtClean="0"/>
              <a:t>All processors are assumed to be of the same type</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4062"/>
          </a:xfrm>
        </p:spPr>
        <p:txBody>
          <a:bodyPr>
            <a:normAutofit fontScale="90000"/>
          </a:bodyPr>
          <a:lstStyle/>
          <a:p>
            <a:r>
              <a:rPr lang="en-US" dirty="0" smtClean="0"/>
              <a:t>Other equations</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34</a:t>
            </a:fld>
            <a:endParaRPr lang="en-US" dirty="0"/>
          </a:p>
        </p:txBody>
      </p:sp>
      <p:sp>
        <p:nvSpPr>
          <p:cNvPr id="5" name="Rectangle 2"/>
          <p:cNvSpPr txBox="1">
            <a:spLocks noChangeArrowheads="1"/>
          </p:cNvSpPr>
          <p:nvPr/>
        </p:nvSpPr>
        <p:spPr>
          <a:xfrm>
            <a:off x="495300" y="1638300"/>
            <a:ext cx="7772400" cy="1111250"/>
          </a:xfrm>
          <a:prstGeom prst="rect">
            <a:avLst/>
          </a:prstGeom>
          <a:noFill/>
          <a:ln/>
        </p:spPr>
        <p:txBody>
          <a:bodyPr vert="horz" lIns="90000" tIns="46800" rIns="90000" bIns="46800" rtlCol="0">
            <a:normAutofit fontScale="85000" lnSpcReduction="20000"/>
          </a:bodyPr>
          <a:lstStyle/>
          <a:p>
            <a:pPr marL="342900" marR="0" lvl="0" indent="-342900" algn="l" defTabSz="914400" rtl="0" eaLnBrk="1" fontAlgn="auto" latinLnBrk="0" hangingPunct="1">
              <a:lnSpc>
                <a:spcPct val="93000"/>
              </a:lnSpc>
              <a:spcBef>
                <a:spcPct val="20000"/>
              </a:spcBef>
              <a:spcAft>
                <a:spcPts val="0"/>
              </a:spcAft>
              <a:buClrTx/>
              <a:buSzTx/>
              <a:buFont typeface="Arial" pitchFamily="34"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Time constraints leading to: Application specific hardware required for time constraints under 100 time units.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6" name="Group 3"/>
          <p:cNvGrpSpPr>
            <a:grpSpLocks/>
          </p:cNvGrpSpPr>
          <p:nvPr/>
        </p:nvGrpSpPr>
        <p:grpSpPr bwMode="auto">
          <a:xfrm>
            <a:off x="2400300" y="3009900"/>
            <a:ext cx="4189413" cy="1814512"/>
            <a:chOff x="476" y="1979"/>
            <a:chExt cx="2639" cy="1143"/>
          </a:xfrm>
        </p:grpSpPr>
        <p:sp>
          <p:nvSpPr>
            <p:cNvPr id="7" name="AutoShape 4"/>
            <p:cNvSpPr>
              <a:spLocks noChangeArrowheads="1"/>
            </p:cNvSpPr>
            <p:nvPr/>
          </p:nvSpPr>
          <p:spPr bwMode="auto">
            <a:xfrm>
              <a:off x="476" y="1979"/>
              <a:ext cx="2639" cy="1143"/>
            </a:xfrm>
            <a:prstGeom prst="roundRect">
              <a:avLst>
                <a:gd name="adj" fmla="val 83"/>
              </a:avLst>
            </a:prstGeom>
            <a:solidFill>
              <a:srgbClr val="FFFF99"/>
            </a:solidFill>
            <a:ln w="9360">
              <a:solidFill>
                <a:srgbClr val="000000"/>
              </a:solidFill>
              <a:round/>
              <a:headEnd/>
              <a:tailEnd/>
            </a:ln>
          </p:spPr>
          <p:txBody>
            <a:bodyPr wrap="none" anchor="ctr"/>
            <a:lstStyle/>
            <a:p>
              <a:endParaRPr lang="en-US"/>
            </a:p>
          </p:txBody>
        </p:sp>
        <p:sp>
          <p:nvSpPr>
            <p:cNvPr id="8" name="AutoShape 5"/>
            <p:cNvSpPr>
              <a:spLocks noChangeArrowheads="1"/>
            </p:cNvSpPr>
            <p:nvPr/>
          </p:nvSpPr>
          <p:spPr bwMode="auto">
            <a:xfrm>
              <a:off x="476" y="1979"/>
              <a:ext cx="2633" cy="1133"/>
            </a:xfrm>
            <a:prstGeom prst="roundRect">
              <a:avLst>
                <a:gd name="adj" fmla="val 83"/>
              </a:avLst>
            </a:prstGeom>
            <a:noFill/>
            <a:ln w="9525">
              <a:noFill/>
              <a:round/>
              <a:headEnd/>
              <a:tailEnd/>
            </a:ln>
          </p:spPr>
          <p:txBody>
            <a:bodyPr wrap="none" lIns="90000" tIns="46800" rIns="90000" bIns="46800">
              <a:spAutoFit/>
            </a:bodyPr>
            <a:lstStyle/>
            <a:p>
              <a:pPr>
                <a:lnSpc>
                  <a:spcPct val="93000"/>
                </a:lnSpc>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T	H1	H2	H3	P</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1	20			100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2		20		100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3			12	10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4			12	10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t>5	20			100</a:t>
              </a:r>
            </a:p>
          </p:txBody>
        </p:sp>
      </p:grpSp>
      <p:sp>
        <p:nvSpPr>
          <p:cNvPr id="9" name="Text Box 6"/>
          <p:cNvSpPr txBox="1">
            <a:spLocks noChangeArrowheads="1"/>
          </p:cNvSpPr>
          <p:nvPr/>
        </p:nvSpPr>
        <p:spPr bwMode="auto">
          <a:xfrm>
            <a:off x="900113" y="5157788"/>
            <a:ext cx="7559675" cy="688523"/>
          </a:xfrm>
          <a:prstGeom prst="rect">
            <a:avLst/>
          </a:prstGeom>
          <a:noFill/>
          <a:ln w="9525">
            <a:noFill/>
            <a:miter lim="800000"/>
            <a:headEnd/>
            <a:tailEnd/>
          </a:ln>
        </p:spPr>
        <p:txBody>
          <a:bodyPr lIns="90000" tIns="46800" rIns="90000" bIns="46800">
            <a:spAutoFit/>
          </a:bodyPr>
          <a:lstStyle/>
          <a:p>
            <a:pPr>
              <a:lnSpc>
                <a:spcPct val="93000"/>
              </a:lnSpc>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dirty="0"/>
              <a:t>Cost function:</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t>C</a:t>
            </a:r>
            <a:r>
              <a:rPr lang="en-GB" sz="2000" b="1" dirty="0"/>
              <a:t>=20 #(H1) + 25 #(H2) + 30 # (H3) + cost(processor) + cost(memory)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r>
              <a:rPr lang="en-US" dirty="0" smtClean="0"/>
              <a:t>Result</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35</a:t>
            </a:fld>
            <a:endParaRPr lang="en-US" dirty="0"/>
          </a:p>
        </p:txBody>
      </p:sp>
      <p:sp>
        <p:nvSpPr>
          <p:cNvPr id="5" name="Rectangle 2"/>
          <p:cNvSpPr txBox="1">
            <a:spLocks noChangeArrowheads="1"/>
          </p:cNvSpPr>
          <p:nvPr/>
        </p:nvSpPr>
        <p:spPr>
          <a:xfrm>
            <a:off x="395288" y="1268413"/>
            <a:ext cx="8569325" cy="431800"/>
          </a:xfrm>
          <a:prstGeom prst="rect">
            <a:avLst/>
          </a:prstGeom>
          <a:noFill/>
          <a:ln/>
        </p:spPr>
        <p:txBody>
          <a:bodyPr vert="horz" lIns="90000" tIns="46800" rIns="90000" bIns="46800" rtlCol="0">
            <a:normAutofit fontScale="77500" lnSpcReduction="20000"/>
          </a:bodyPr>
          <a:lstStyle/>
          <a:p>
            <a:pPr marL="342900" marR="0" lvl="0" indent="-342900" algn="l" defTabSz="914400" rtl="0" eaLnBrk="1" fontAlgn="auto" latinLnBrk="0" hangingPunct="1">
              <a:lnSpc>
                <a:spcPct val="93000"/>
              </a:lnSpc>
              <a:spcBef>
                <a:spcPct val="20000"/>
              </a:spcBef>
              <a:spcAft>
                <a:spcPts val="0"/>
              </a:spcAft>
              <a:buClrTx/>
              <a:buSzTx/>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For a time constraint of 100 time units and cost(P)&lt;cost(H3):</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6" name="Group 3"/>
          <p:cNvGrpSpPr>
            <a:grpSpLocks/>
          </p:cNvGrpSpPr>
          <p:nvPr/>
        </p:nvGrpSpPr>
        <p:grpSpPr bwMode="auto">
          <a:xfrm>
            <a:off x="684213" y="1916113"/>
            <a:ext cx="4189412" cy="1814512"/>
            <a:chOff x="431" y="1207"/>
            <a:chExt cx="2639" cy="1143"/>
          </a:xfrm>
        </p:grpSpPr>
        <p:sp>
          <p:nvSpPr>
            <p:cNvPr id="7" name="AutoShape 4"/>
            <p:cNvSpPr>
              <a:spLocks noChangeArrowheads="1"/>
            </p:cNvSpPr>
            <p:nvPr/>
          </p:nvSpPr>
          <p:spPr bwMode="auto">
            <a:xfrm>
              <a:off x="431" y="1207"/>
              <a:ext cx="2639" cy="1143"/>
            </a:xfrm>
            <a:prstGeom prst="roundRect">
              <a:avLst>
                <a:gd name="adj" fmla="val 83"/>
              </a:avLst>
            </a:prstGeom>
            <a:solidFill>
              <a:srgbClr val="FFFF99"/>
            </a:solidFill>
            <a:ln w="9360">
              <a:solidFill>
                <a:srgbClr val="000000"/>
              </a:solidFill>
              <a:round/>
              <a:headEnd/>
              <a:tailEnd/>
            </a:ln>
          </p:spPr>
          <p:txBody>
            <a:bodyPr wrap="none" anchor="ctr"/>
            <a:lstStyle/>
            <a:p>
              <a:endParaRPr lang="en-US"/>
            </a:p>
          </p:txBody>
        </p:sp>
        <p:sp>
          <p:nvSpPr>
            <p:cNvPr id="8" name="AutoShape 5"/>
            <p:cNvSpPr>
              <a:spLocks noChangeArrowheads="1"/>
            </p:cNvSpPr>
            <p:nvPr/>
          </p:nvSpPr>
          <p:spPr bwMode="auto">
            <a:xfrm>
              <a:off x="431" y="1207"/>
              <a:ext cx="2633" cy="1133"/>
            </a:xfrm>
            <a:prstGeom prst="roundRect">
              <a:avLst>
                <a:gd name="adj" fmla="val 83"/>
              </a:avLst>
            </a:prstGeom>
            <a:noFill/>
            <a:ln w="9525">
              <a:noFill/>
              <a:round/>
              <a:headEnd/>
              <a:tailEnd/>
            </a:ln>
          </p:spPr>
          <p:txBody>
            <a:bodyPr wrap="none" lIns="90000" tIns="46800" rIns="90000" bIns="46800">
              <a:spAutoFit/>
            </a:bodyPr>
            <a:lstStyle/>
            <a:p>
              <a:pPr>
                <a:lnSpc>
                  <a:spcPct val="93000"/>
                </a:lnSpc>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T	H1	H2	H3	P</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1	20			100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2		20		100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3			12	10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4			12	10</a:t>
              </a:r>
            </a:p>
            <a:p>
              <a:pPr>
                <a:spcBef>
                  <a:spcPts val="400"/>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t>5	20			100</a:t>
              </a:r>
            </a:p>
          </p:txBody>
        </p:sp>
      </p:grpSp>
      <p:grpSp>
        <p:nvGrpSpPr>
          <p:cNvPr id="9" name="Group 6"/>
          <p:cNvGrpSpPr>
            <a:grpSpLocks/>
          </p:cNvGrpSpPr>
          <p:nvPr/>
        </p:nvGrpSpPr>
        <p:grpSpPr bwMode="auto">
          <a:xfrm>
            <a:off x="684213" y="3933825"/>
            <a:ext cx="4230687" cy="1895475"/>
            <a:chOff x="431" y="2478"/>
            <a:chExt cx="2794" cy="1444"/>
          </a:xfrm>
        </p:grpSpPr>
        <p:sp>
          <p:nvSpPr>
            <p:cNvPr id="10" name="AutoShape 7"/>
            <p:cNvSpPr>
              <a:spLocks noChangeArrowheads="1"/>
            </p:cNvSpPr>
            <p:nvPr/>
          </p:nvSpPr>
          <p:spPr bwMode="auto">
            <a:xfrm>
              <a:off x="431" y="2478"/>
              <a:ext cx="2794" cy="1444"/>
            </a:xfrm>
            <a:prstGeom prst="roundRect">
              <a:avLst>
                <a:gd name="adj" fmla="val 65"/>
              </a:avLst>
            </a:prstGeom>
            <a:solidFill>
              <a:srgbClr val="CCFFFF"/>
            </a:solidFill>
            <a:ln w="9360">
              <a:solidFill>
                <a:srgbClr val="000000"/>
              </a:solidFill>
              <a:round/>
              <a:headEnd/>
              <a:tailEnd/>
            </a:ln>
            <a:effectLst>
              <a:outerShdw dist="107933" dir="2700000" algn="ctr" rotWithShape="0">
                <a:srgbClr val="808080"/>
              </a:outerShdw>
            </a:effectLst>
          </p:spPr>
          <p:txBody>
            <a:bodyPr wrap="none" anchor="ctr"/>
            <a:lstStyle/>
            <a:p>
              <a:endParaRPr lang="en-US"/>
            </a:p>
          </p:txBody>
        </p:sp>
        <p:sp>
          <p:nvSpPr>
            <p:cNvPr id="11" name="Text Box 8"/>
            <p:cNvSpPr txBox="1">
              <a:spLocks noChangeArrowheads="1"/>
            </p:cNvSpPr>
            <p:nvPr/>
          </p:nvSpPr>
          <p:spPr bwMode="auto">
            <a:xfrm>
              <a:off x="431" y="2478"/>
              <a:ext cx="2794" cy="1406"/>
            </a:xfrm>
            <a:prstGeom prst="rect">
              <a:avLst/>
            </a:prstGeom>
            <a:noFill/>
            <a:ln w="9525">
              <a:noFill/>
              <a:miter lim="800000"/>
              <a:headEnd/>
              <a:tailEnd/>
            </a:ln>
          </p:spPr>
          <p:txBody>
            <a:bodyPr lIns="90000" tIns="46800" rIns="90000" bIns="46800">
              <a:spAutoFit/>
            </a:bodyPr>
            <a:lstStyle/>
            <a:p>
              <a:pPr>
                <a:lnSpc>
                  <a:spcPct val="93000"/>
                </a:lnSpc>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Solution (educated guessing) :</a:t>
              </a:r>
              <a:br>
                <a:rPr lang="en-GB"/>
              </a:br>
              <a:r>
                <a:rPr lang="en-GB"/>
                <a:t>T1 </a:t>
              </a:r>
              <a:r>
                <a:rPr lang="en-GB">
                  <a:latin typeface="Symbol" pitchFamily="18" charset="2"/>
                </a:rPr>
                <a:t></a:t>
              </a:r>
              <a:r>
                <a:rPr lang="en-GB"/>
                <a:t> H1</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T2 </a:t>
              </a:r>
              <a:r>
                <a:rPr lang="en-GB">
                  <a:latin typeface="Symbol" pitchFamily="18" charset="2"/>
                </a:rPr>
                <a:t></a:t>
              </a:r>
              <a:r>
                <a:rPr lang="en-GB"/>
                <a:t> H2</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T3 </a:t>
              </a:r>
              <a:r>
                <a:rPr lang="en-GB">
                  <a:latin typeface="Symbol" pitchFamily="18" charset="2"/>
                </a:rPr>
                <a:t></a:t>
              </a:r>
              <a:r>
                <a:rPr lang="en-GB"/>
                <a:t> P</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T4 </a:t>
              </a:r>
              <a:r>
                <a:rPr lang="en-GB">
                  <a:latin typeface="Symbol" pitchFamily="18" charset="2"/>
                </a:rPr>
                <a:t></a:t>
              </a:r>
              <a:r>
                <a:rPr lang="en-GB"/>
                <a:t> P</a:t>
              </a:r>
            </a:p>
            <a:p>
              <a:pPr>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T5 </a:t>
              </a:r>
              <a:r>
                <a:rPr lang="en-GB">
                  <a:latin typeface="Symbol" pitchFamily="18" charset="2"/>
                </a:rPr>
                <a:t></a:t>
              </a:r>
              <a:r>
                <a:rPr lang="en-GB"/>
                <a:t> H1</a:t>
              </a:r>
            </a:p>
          </p:txBody>
        </p:sp>
      </p:grpSp>
      <p:pic>
        <p:nvPicPr>
          <p:cNvPr id="12" name="Picture 9"/>
          <p:cNvPicPr>
            <a:picLocks noChangeAspect="1" noChangeArrowheads="1"/>
          </p:cNvPicPr>
          <p:nvPr/>
        </p:nvPicPr>
        <p:blipFill>
          <a:blip r:embed="rId2" cstate="print"/>
          <a:srcRect l="3691" t="27071" r="53989" b="15381"/>
          <a:stretch>
            <a:fillRect/>
          </a:stretch>
        </p:blipFill>
        <p:spPr bwMode="auto">
          <a:xfrm>
            <a:off x="5508625" y="2420938"/>
            <a:ext cx="3303588" cy="337185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HW/SW Co-design</a:t>
            </a:r>
          </a:p>
          <a:p>
            <a:pPr lvl="1"/>
            <a:r>
              <a:rPr lang="en-US" dirty="0" smtClean="0"/>
              <a:t>Hardware/Software partitioning</a:t>
            </a:r>
          </a:p>
          <a:p>
            <a:pPr lvl="1"/>
            <a:r>
              <a:rPr lang="en-US" dirty="0" smtClean="0"/>
              <a:t>Scheduling</a:t>
            </a:r>
          </a:p>
          <a:p>
            <a:pPr lvl="1"/>
            <a:r>
              <a:rPr lang="en-US" dirty="0" smtClean="0">
                <a:solidFill>
                  <a:srgbClr val="FF0000"/>
                </a:solidFill>
              </a:rPr>
              <a:t>Hardware exploration</a:t>
            </a:r>
          </a:p>
          <a:p>
            <a:pPr lvl="1"/>
            <a:r>
              <a:rPr lang="en-US" dirty="0" smtClean="0">
                <a:solidFill>
                  <a:srgbClr val="FF0000"/>
                </a:solidFill>
              </a:rPr>
              <a:t>Software optimization</a:t>
            </a:r>
          </a:p>
          <a:p>
            <a:r>
              <a:rPr lang="en-US" dirty="0" smtClean="0"/>
              <a:t>HW/SW Co-synthesis</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t>Hardware exploration. Software optimization.</a:t>
            </a:r>
            <a:endParaRPr lang="en-US" sz="3200"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37</a:t>
            </a:fld>
            <a:endParaRPr lang="en-US" dirty="0"/>
          </a:p>
        </p:txBody>
      </p:sp>
      <p:sp>
        <p:nvSpPr>
          <p:cNvPr id="5" name="Rectangle 2"/>
          <p:cNvSpPr>
            <a:spLocks noChangeArrowheads="1"/>
          </p:cNvSpPr>
          <p:nvPr/>
        </p:nvSpPr>
        <p:spPr bwMode="auto">
          <a:xfrm>
            <a:off x="3614738" y="3144838"/>
            <a:ext cx="1271587" cy="1069975"/>
          </a:xfrm>
          <a:prstGeom prst="rect">
            <a:avLst/>
          </a:prstGeom>
          <a:solidFill>
            <a:schemeClr val="accent1"/>
          </a:solidFill>
          <a:ln w="38100">
            <a:solidFill>
              <a:srgbClr val="FF0000"/>
            </a:solidFill>
            <a:miter lim="800000"/>
            <a:headEnd/>
            <a:tailEnd/>
          </a:ln>
        </p:spPr>
        <p:txBody>
          <a:bodyPr wrap="none" anchor="ctr"/>
          <a:lstStyle/>
          <a:p>
            <a:endParaRPr lang="en-US"/>
          </a:p>
        </p:txBody>
      </p:sp>
      <p:pic>
        <p:nvPicPr>
          <p:cNvPr id="6" name="Picture 4" descr="j0299125"/>
          <p:cNvPicPr>
            <a:picLocks noGrp="1" noChangeAspect="1" noChangeArrowheads="1"/>
          </p:cNvPicPr>
          <p:nvPr>
            <p:ph sz="quarter" idx="4294967295"/>
          </p:nvPr>
        </p:nvPicPr>
        <p:blipFill>
          <a:blip r:embed="rId2" cstate="print"/>
          <a:srcRect/>
          <a:stretch>
            <a:fillRect/>
          </a:stretch>
        </p:blipFill>
        <p:spPr>
          <a:xfrm>
            <a:off x="184150" y="2744788"/>
            <a:ext cx="895350" cy="1527175"/>
          </a:xfrm>
          <a:noFill/>
        </p:spPr>
      </p:pic>
      <p:pic>
        <p:nvPicPr>
          <p:cNvPr id="7" name="Picture 5" descr="j0233018"/>
          <p:cNvPicPr>
            <a:picLocks noGrp="1" noChangeAspect="1" noChangeArrowheads="1"/>
          </p:cNvPicPr>
          <p:nvPr>
            <p:ph sz="quarter" idx="4294967295"/>
          </p:nvPr>
        </p:nvPicPr>
        <p:blipFill>
          <a:blip r:embed="rId3" cstate="print"/>
          <a:srcRect/>
          <a:stretch>
            <a:fillRect/>
          </a:stretch>
        </p:blipFill>
        <p:spPr>
          <a:xfrm>
            <a:off x="1655763" y="2938463"/>
            <a:ext cx="1019175" cy="1047750"/>
          </a:xfrm>
        </p:spPr>
      </p:pic>
      <p:pic>
        <p:nvPicPr>
          <p:cNvPr id="8" name="Picture 6" descr="j0199727"/>
          <p:cNvPicPr>
            <a:picLocks noGrp="1" noChangeAspect="1" noChangeArrowheads="1"/>
          </p:cNvPicPr>
          <p:nvPr>
            <p:ph sz="quarter" idx="4294967295"/>
          </p:nvPr>
        </p:nvPicPr>
        <p:blipFill>
          <a:blip r:embed="rId4" cstate="print"/>
          <a:srcRect/>
          <a:stretch>
            <a:fillRect/>
          </a:stretch>
        </p:blipFill>
        <p:spPr>
          <a:xfrm>
            <a:off x="6664325" y="3106738"/>
            <a:ext cx="646113" cy="657225"/>
          </a:xfrm>
          <a:noFill/>
        </p:spPr>
      </p:pic>
      <p:pic>
        <p:nvPicPr>
          <p:cNvPr id="9" name="Picture 7" descr="j0199805"/>
          <p:cNvPicPr>
            <a:picLocks noGrp="1" noChangeAspect="1" noChangeArrowheads="1"/>
          </p:cNvPicPr>
          <p:nvPr>
            <p:ph sz="quarter" idx="4294967295"/>
          </p:nvPr>
        </p:nvPicPr>
        <p:blipFill>
          <a:blip r:embed="rId5" cstate="print"/>
          <a:srcRect/>
          <a:stretch>
            <a:fillRect/>
          </a:stretch>
        </p:blipFill>
        <p:spPr>
          <a:xfrm>
            <a:off x="6440488" y="1273175"/>
            <a:ext cx="1038225" cy="1085850"/>
          </a:xfrm>
          <a:noFill/>
        </p:spPr>
      </p:pic>
      <p:pic>
        <p:nvPicPr>
          <p:cNvPr id="10" name="Picture 8" descr="j0205466"/>
          <p:cNvPicPr>
            <a:picLocks noChangeAspect="1" noChangeArrowheads="1"/>
          </p:cNvPicPr>
          <p:nvPr/>
        </p:nvPicPr>
        <p:blipFill>
          <a:blip r:embed="rId6" cstate="print"/>
          <a:srcRect/>
          <a:stretch>
            <a:fillRect/>
          </a:stretch>
        </p:blipFill>
        <p:spPr bwMode="auto">
          <a:xfrm>
            <a:off x="6653213" y="4598988"/>
            <a:ext cx="1087437" cy="1081087"/>
          </a:xfrm>
          <a:prstGeom prst="rect">
            <a:avLst/>
          </a:prstGeom>
          <a:noFill/>
          <a:ln w="9525">
            <a:noFill/>
            <a:miter lim="800000"/>
            <a:headEnd/>
            <a:tailEnd/>
          </a:ln>
        </p:spPr>
      </p:pic>
      <p:sp>
        <p:nvSpPr>
          <p:cNvPr id="11" name="AutoShape 9"/>
          <p:cNvSpPr>
            <a:spLocks noChangeArrowheads="1"/>
          </p:cNvSpPr>
          <p:nvPr/>
        </p:nvSpPr>
        <p:spPr bwMode="auto">
          <a:xfrm>
            <a:off x="1030288" y="3530600"/>
            <a:ext cx="523875" cy="160338"/>
          </a:xfrm>
          <a:prstGeom prst="rightArrow">
            <a:avLst>
              <a:gd name="adj1" fmla="val 50000"/>
              <a:gd name="adj2" fmla="val 81683"/>
            </a:avLst>
          </a:prstGeom>
          <a:solidFill>
            <a:srgbClr val="800000"/>
          </a:solidFill>
          <a:ln w="9525">
            <a:solidFill>
              <a:srgbClr val="800000"/>
            </a:solidFill>
            <a:miter lim="800000"/>
            <a:headEnd/>
            <a:tailEnd/>
          </a:ln>
        </p:spPr>
        <p:txBody>
          <a:bodyPr wrap="none" anchor="ctr"/>
          <a:lstStyle/>
          <a:p>
            <a:endParaRPr lang="en-US"/>
          </a:p>
        </p:txBody>
      </p:sp>
      <p:pic>
        <p:nvPicPr>
          <p:cNvPr id="12" name="Picture 10" descr="j0300840"/>
          <p:cNvPicPr>
            <a:picLocks noChangeAspect="1" noChangeArrowheads="1"/>
          </p:cNvPicPr>
          <p:nvPr/>
        </p:nvPicPr>
        <p:blipFill>
          <a:blip r:embed="rId7" cstate="print"/>
          <a:srcRect/>
          <a:stretch>
            <a:fillRect/>
          </a:stretch>
        </p:blipFill>
        <p:spPr bwMode="auto">
          <a:xfrm>
            <a:off x="3621088" y="3130550"/>
            <a:ext cx="1270000" cy="1069975"/>
          </a:xfrm>
          <a:prstGeom prst="rect">
            <a:avLst/>
          </a:prstGeom>
          <a:noFill/>
          <a:ln w="9525">
            <a:noFill/>
            <a:miter lim="800000"/>
            <a:headEnd/>
            <a:tailEnd/>
          </a:ln>
        </p:spPr>
      </p:pic>
      <p:pic>
        <p:nvPicPr>
          <p:cNvPr id="13" name="Picture 11" descr="j0205462"/>
          <p:cNvPicPr>
            <a:picLocks noChangeAspect="1" noChangeArrowheads="1"/>
          </p:cNvPicPr>
          <p:nvPr/>
        </p:nvPicPr>
        <p:blipFill>
          <a:blip r:embed="rId8" cstate="print"/>
          <a:srcRect/>
          <a:stretch>
            <a:fillRect/>
          </a:stretch>
        </p:blipFill>
        <p:spPr bwMode="auto">
          <a:xfrm>
            <a:off x="1600200" y="1295400"/>
            <a:ext cx="1179513" cy="1173163"/>
          </a:xfrm>
          <a:prstGeom prst="rect">
            <a:avLst/>
          </a:prstGeom>
          <a:noFill/>
          <a:ln w="9525">
            <a:noFill/>
            <a:miter lim="800000"/>
            <a:headEnd/>
            <a:tailEnd/>
          </a:ln>
        </p:spPr>
      </p:pic>
      <p:pic>
        <p:nvPicPr>
          <p:cNvPr id="14" name="Picture 12" descr="j0297185"/>
          <p:cNvPicPr>
            <a:picLocks noChangeAspect="1" noChangeArrowheads="1"/>
          </p:cNvPicPr>
          <p:nvPr/>
        </p:nvPicPr>
        <p:blipFill>
          <a:blip r:embed="rId9" cstate="print"/>
          <a:srcRect/>
          <a:stretch>
            <a:fillRect/>
          </a:stretch>
        </p:blipFill>
        <p:spPr bwMode="auto">
          <a:xfrm>
            <a:off x="1676400" y="4457700"/>
            <a:ext cx="1169988" cy="931863"/>
          </a:xfrm>
          <a:prstGeom prst="rect">
            <a:avLst/>
          </a:prstGeom>
          <a:noFill/>
          <a:ln w="9525">
            <a:noFill/>
            <a:miter lim="800000"/>
            <a:headEnd/>
            <a:tailEnd/>
          </a:ln>
        </p:spPr>
      </p:pic>
      <p:pic>
        <p:nvPicPr>
          <p:cNvPr id="15" name="Picture 13" descr="iPAQ-EP-Cradle"/>
          <p:cNvPicPr>
            <a:picLocks noChangeAspect="1" noChangeArrowheads="1"/>
          </p:cNvPicPr>
          <p:nvPr/>
        </p:nvPicPr>
        <p:blipFill>
          <a:blip r:embed="rId10" cstate="print"/>
          <a:srcRect/>
          <a:stretch>
            <a:fillRect/>
          </a:stretch>
        </p:blipFill>
        <p:spPr bwMode="auto">
          <a:xfrm>
            <a:off x="7988300" y="2782888"/>
            <a:ext cx="1155700" cy="1638300"/>
          </a:xfrm>
          <a:prstGeom prst="rect">
            <a:avLst/>
          </a:prstGeom>
          <a:noFill/>
          <a:ln w="9525">
            <a:noFill/>
            <a:miter lim="800000"/>
            <a:headEnd/>
            <a:tailEnd/>
          </a:ln>
        </p:spPr>
      </p:pic>
      <p:sp>
        <p:nvSpPr>
          <p:cNvPr id="16" name="AutoShape 14"/>
          <p:cNvSpPr>
            <a:spLocks noChangeArrowheads="1"/>
          </p:cNvSpPr>
          <p:nvPr/>
        </p:nvSpPr>
        <p:spPr bwMode="auto">
          <a:xfrm>
            <a:off x="2936875" y="3552825"/>
            <a:ext cx="523875" cy="160338"/>
          </a:xfrm>
          <a:prstGeom prst="rightArrow">
            <a:avLst>
              <a:gd name="adj1" fmla="val 50000"/>
              <a:gd name="adj2" fmla="val 81683"/>
            </a:avLst>
          </a:prstGeom>
          <a:solidFill>
            <a:srgbClr val="800000"/>
          </a:solidFill>
          <a:ln w="9525">
            <a:solidFill>
              <a:srgbClr val="800000"/>
            </a:solidFill>
            <a:miter lim="800000"/>
            <a:headEnd/>
            <a:tailEnd/>
          </a:ln>
        </p:spPr>
        <p:txBody>
          <a:bodyPr wrap="none" anchor="ctr"/>
          <a:lstStyle/>
          <a:p>
            <a:endParaRPr lang="en-US"/>
          </a:p>
        </p:txBody>
      </p:sp>
      <p:sp>
        <p:nvSpPr>
          <p:cNvPr id="17" name="AutoShape 15"/>
          <p:cNvSpPr>
            <a:spLocks noChangeArrowheads="1"/>
          </p:cNvSpPr>
          <p:nvPr/>
        </p:nvSpPr>
        <p:spPr bwMode="auto">
          <a:xfrm rot="20006097">
            <a:off x="4826000" y="2730500"/>
            <a:ext cx="1944688" cy="165100"/>
          </a:xfrm>
          <a:prstGeom prst="rightArrow">
            <a:avLst>
              <a:gd name="adj1" fmla="val 50000"/>
              <a:gd name="adj2" fmla="val 294471"/>
            </a:avLst>
          </a:prstGeom>
          <a:solidFill>
            <a:srgbClr val="800000"/>
          </a:solidFill>
          <a:ln w="9525">
            <a:solidFill>
              <a:srgbClr val="800000"/>
            </a:solidFill>
            <a:miter lim="800000"/>
            <a:headEnd/>
            <a:tailEnd/>
          </a:ln>
        </p:spPr>
        <p:txBody>
          <a:bodyPr wrap="none" anchor="ctr"/>
          <a:lstStyle/>
          <a:p>
            <a:endParaRPr lang="en-US"/>
          </a:p>
        </p:txBody>
      </p:sp>
      <p:sp>
        <p:nvSpPr>
          <p:cNvPr id="18" name="AutoShape 16"/>
          <p:cNvSpPr>
            <a:spLocks noChangeArrowheads="1"/>
          </p:cNvSpPr>
          <p:nvPr/>
        </p:nvSpPr>
        <p:spPr bwMode="auto">
          <a:xfrm rot="1739939">
            <a:off x="4832350" y="4643438"/>
            <a:ext cx="1965325" cy="174625"/>
          </a:xfrm>
          <a:prstGeom prst="rightArrow">
            <a:avLst>
              <a:gd name="adj1" fmla="val 50000"/>
              <a:gd name="adj2" fmla="val 281364"/>
            </a:avLst>
          </a:prstGeom>
          <a:solidFill>
            <a:srgbClr val="800000"/>
          </a:solidFill>
          <a:ln w="9525">
            <a:solidFill>
              <a:srgbClr val="800000"/>
            </a:solidFill>
            <a:miter lim="800000"/>
            <a:headEnd/>
            <a:tailEnd/>
          </a:ln>
        </p:spPr>
        <p:txBody>
          <a:bodyPr wrap="none" anchor="ctr"/>
          <a:lstStyle/>
          <a:p>
            <a:endParaRPr lang="en-US"/>
          </a:p>
        </p:txBody>
      </p:sp>
      <p:sp>
        <p:nvSpPr>
          <p:cNvPr id="19" name="AutoShape 17"/>
          <p:cNvSpPr>
            <a:spLocks noChangeArrowheads="1"/>
          </p:cNvSpPr>
          <p:nvPr/>
        </p:nvSpPr>
        <p:spPr bwMode="auto">
          <a:xfrm rot="16200000">
            <a:off x="6874669" y="4237832"/>
            <a:ext cx="523875" cy="160337"/>
          </a:xfrm>
          <a:prstGeom prst="rightArrow">
            <a:avLst>
              <a:gd name="adj1" fmla="val 50000"/>
              <a:gd name="adj2" fmla="val 81683"/>
            </a:avLst>
          </a:prstGeom>
          <a:solidFill>
            <a:srgbClr val="800000"/>
          </a:solidFill>
          <a:ln w="9525">
            <a:solidFill>
              <a:srgbClr val="800000"/>
            </a:solidFill>
            <a:miter lim="800000"/>
            <a:headEnd/>
            <a:tailEnd/>
          </a:ln>
        </p:spPr>
        <p:txBody>
          <a:bodyPr wrap="none" anchor="ctr"/>
          <a:lstStyle/>
          <a:p>
            <a:endParaRPr lang="en-US"/>
          </a:p>
        </p:txBody>
      </p:sp>
      <p:sp>
        <p:nvSpPr>
          <p:cNvPr id="20" name="AutoShape 18"/>
          <p:cNvSpPr>
            <a:spLocks noChangeArrowheads="1"/>
          </p:cNvSpPr>
          <p:nvPr/>
        </p:nvSpPr>
        <p:spPr bwMode="auto">
          <a:xfrm rot="5400000">
            <a:off x="6855619" y="2824957"/>
            <a:ext cx="523875" cy="160337"/>
          </a:xfrm>
          <a:prstGeom prst="rightArrow">
            <a:avLst>
              <a:gd name="adj1" fmla="val 50000"/>
              <a:gd name="adj2" fmla="val 81683"/>
            </a:avLst>
          </a:prstGeom>
          <a:solidFill>
            <a:srgbClr val="800000"/>
          </a:solidFill>
          <a:ln w="9525">
            <a:solidFill>
              <a:srgbClr val="800000"/>
            </a:solidFill>
            <a:miter lim="800000"/>
            <a:headEnd/>
            <a:tailEnd/>
          </a:ln>
        </p:spPr>
        <p:txBody>
          <a:bodyPr wrap="none" anchor="ctr"/>
          <a:lstStyle/>
          <a:p>
            <a:endParaRPr lang="en-US"/>
          </a:p>
        </p:txBody>
      </p:sp>
      <p:sp>
        <p:nvSpPr>
          <p:cNvPr id="21" name="AutoShape 19"/>
          <p:cNvSpPr>
            <a:spLocks noChangeArrowheads="1"/>
          </p:cNvSpPr>
          <p:nvPr/>
        </p:nvSpPr>
        <p:spPr bwMode="auto">
          <a:xfrm>
            <a:off x="7604125" y="3544888"/>
            <a:ext cx="523875" cy="160337"/>
          </a:xfrm>
          <a:prstGeom prst="rightArrow">
            <a:avLst>
              <a:gd name="adj1" fmla="val 50000"/>
              <a:gd name="adj2" fmla="val 81683"/>
            </a:avLst>
          </a:prstGeom>
          <a:solidFill>
            <a:srgbClr val="800000"/>
          </a:solidFill>
          <a:ln w="9525">
            <a:solidFill>
              <a:srgbClr val="800000"/>
            </a:solidFill>
            <a:miter lim="800000"/>
            <a:headEnd/>
            <a:tailEnd/>
          </a:ln>
        </p:spPr>
        <p:txBody>
          <a:bodyPr wrap="none" anchor="ctr"/>
          <a:lstStyle/>
          <a:p>
            <a:endParaRPr lang="en-US"/>
          </a:p>
        </p:txBody>
      </p:sp>
      <p:sp>
        <p:nvSpPr>
          <p:cNvPr id="22" name="Text Box 20"/>
          <p:cNvSpPr txBox="1">
            <a:spLocks noChangeArrowheads="1"/>
          </p:cNvSpPr>
          <p:nvPr/>
        </p:nvSpPr>
        <p:spPr bwMode="auto">
          <a:xfrm>
            <a:off x="0" y="2400300"/>
            <a:ext cx="1162050" cy="366713"/>
          </a:xfrm>
          <a:prstGeom prst="rect">
            <a:avLst/>
          </a:prstGeom>
          <a:noFill/>
          <a:ln w="9525">
            <a:noFill/>
            <a:miter lim="800000"/>
            <a:headEnd/>
            <a:tailEnd/>
          </a:ln>
          <a:effectLst/>
        </p:spPr>
        <p:txBody>
          <a:bodyPr wrap="none">
            <a:spAutoFit/>
          </a:bodyPr>
          <a:lstStyle/>
          <a:p>
            <a:pPr>
              <a:defRPr/>
            </a:pPr>
            <a:r>
              <a:rPr lang="en-US" dirty="0">
                <a:solidFill>
                  <a:srgbClr val="0000FF"/>
                </a:solidFill>
                <a:effectLst>
                  <a:outerShdw blurRad="38100" dist="38100" dir="2700000" algn="tl">
                    <a:srgbClr val="C0C0C0"/>
                  </a:outerShdw>
                </a:effectLst>
                <a:latin typeface="Arial" charset="0"/>
              </a:rPr>
              <a:t> Concept</a:t>
            </a:r>
          </a:p>
        </p:txBody>
      </p:sp>
      <p:sp>
        <p:nvSpPr>
          <p:cNvPr id="23" name="AutoShape 21"/>
          <p:cNvSpPr>
            <a:spLocks noChangeArrowheads="1"/>
          </p:cNvSpPr>
          <p:nvPr/>
        </p:nvSpPr>
        <p:spPr bwMode="auto">
          <a:xfrm rot="16200000">
            <a:off x="2022475" y="4187825"/>
            <a:ext cx="374650" cy="152400"/>
          </a:xfrm>
          <a:prstGeom prst="rightArrow">
            <a:avLst>
              <a:gd name="adj1" fmla="val 50000"/>
              <a:gd name="adj2" fmla="val 61458"/>
            </a:avLst>
          </a:prstGeom>
          <a:solidFill>
            <a:srgbClr val="777777"/>
          </a:solidFill>
          <a:ln w="9525">
            <a:noFill/>
            <a:miter lim="800000"/>
            <a:headEnd/>
            <a:tailEnd/>
          </a:ln>
        </p:spPr>
        <p:txBody>
          <a:bodyPr wrap="none" anchor="ctr"/>
          <a:lstStyle/>
          <a:p>
            <a:endParaRPr lang="en-US"/>
          </a:p>
        </p:txBody>
      </p:sp>
      <p:sp>
        <p:nvSpPr>
          <p:cNvPr id="24" name="AutoShape 22"/>
          <p:cNvSpPr>
            <a:spLocks noChangeArrowheads="1"/>
          </p:cNvSpPr>
          <p:nvPr/>
        </p:nvSpPr>
        <p:spPr bwMode="auto">
          <a:xfrm rot="5400000">
            <a:off x="2067719" y="2428081"/>
            <a:ext cx="314325" cy="182563"/>
          </a:xfrm>
          <a:prstGeom prst="rightArrow">
            <a:avLst>
              <a:gd name="adj1" fmla="val 50000"/>
              <a:gd name="adj2" fmla="val 43043"/>
            </a:avLst>
          </a:prstGeom>
          <a:solidFill>
            <a:srgbClr val="777777"/>
          </a:solidFill>
          <a:ln w="9525">
            <a:noFill/>
            <a:miter lim="800000"/>
            <a:headEnd/>
            <a:tailEnd/>
          </a:ln>
        </p:spPr>
        <p:txBody>
          <a:bodyPr wrap="none" anchor="ctr"/>
          <a:lstStyle/>
          <a:p>
            <a:endParaRPr lang="en-US"/>
          </a:p>
        </p:txBody>
      </p:sp>
      <p:sp>
        <p:nvSpPr>
          <p:cNvPr id="25" name="Text Box 23"/>
          <p:cNvSpPr txBox="1">
            <a:spLocks noChangeArrowheads="1"/>
          </p:cNvSpPr>
          <p:nvPr/>
        </p:nvSpPr>
        <p:spPr bwMode="auto">
          <a:xfrm>
            <a:off x="1371600" y="2628900"/>
            <a:ext cx="1606550" cy="366713"/>
          </a:xfrm>
          <a:prstGeom prst="rect">
            <a:avLst/>
          </a:prstGeom>
          <a:noFill/>
          <a:ln w="9525">
            <a:noFill/>
            <a:miter lim="800000"/>
            <a:headEnd/>
            <a:tailEnd/>
          </a:ln>
          <a:effectLst/>
        </p:spPr>
        <p:txBody>
          <a:bodyPr wrap="none">
            <a:spAutoFit/>
          </a:bodyPr>
          <a:lstStyle/>
          <a:p>
            <a:pPr>
              <a:defRPr/>
            </a:pPr>
            <a:r>
              <a:rPr lang="en-US" dirty="0">
                <a:solidFill>
                  <a:srgbClr val="0000FF"/>
                </a:solidFill>
                <a:effectLst>
                  <a:outerShdw blurRad="38100" dist="38100" dir="2700000" algn="tl">
                    <a:srgbClr val="C0C0C0"/>
                  </a:outerShdw>
                </a:effectLst>
                <a:latin typeface="Arial" charset="0"/>
              </a:rPr>
              <a:t>Specification</a:t>
            </a:r>
          </a:p>
        </p:txBody>
      </p:sp>
      <p:sp>
        <p:nvSpPr>
          <p:cNvPr id="26" name="Text Box 24"/>
          <p:cNvSpPr txBox="1">
            <a:spLocks noChangeArrowheads="1"/>
          </p:cNvSpPr>
          <p:nvPr/>
        </p:nvSpPr>
        <p:spPr bwMode="auto">
          <a:xfrm>
            <a:off x="3467100" y="2400300"/>
            <a:ext cx="1468671" cy="707886"/>
          </a:xfrm>
          <a:prstGeom prst="rect">
            <a:avLst/>
          </a:prstGeom>
          <a:noFill/>
          <a:ln w="9525">
            <a:noFill/>
            <a:miter lim="800000"/>
            <a:headEnd/>
            <a:tailEnd/>
          </a:ln>
          <a:effectLst/>
        </p:spPr>
        <p:txBody>
          <a:bodyPr wrap="none">
            <a:spAutoFit/>
          </a:bodyPr>
          <a:lstStyle/>
          <a:p>
            <a:pPr algn="ctr">
              <a:defRPr/>
            </a:pPr>
            <a:r>
              <a:rPr lang="en-US" sz="2000" dirty="0">
                <a:solidFill>
                  <a:srgbClr val="3333FF"/>
                </a:solidFill>
                <a:effectLst>
                  <a:outerShdw blurRad="38100" dist="38100" dir="2700000" algn="tl">
                    <a:srgbClr val="C0C0C0"/>
                  </a:outerShdw>
                </a:effectLst>
                <a:latin typeface="Arial" charset="0"/>
              </a:rPr>
              <a:t>HW/SW</a:t>
            </a:r>
          </a:p>
          <a:p>
            <a:pPr algn="ctr">
              <a:defRPr/>
            </a:pPr>
            <a:r>
              <a:rPr lang="en-US" sz="2000" dirty="0">
                <a:solidFill>
                  <a:srgbClr val="3333FF"/>
                </a:solidFill>
                <a:effectLst>
                  <a:outerShdw blurRad="38100" dist="38100" dir="2700000" algn="tl">
                    <a:srgbClr val="C0C0C0"/>
                  </a:outerShdw>
                </a:effectLst>
                <a:latin typeface="Arial" charset="0"/>
              </a:rPr>
              <a:t>Partitioning</a:t>
            </a:r>
          </a:p>
        </p:txBody>
      </p:sp>
      <p:sp>
        <p:nvSpPr>
          <p:cNvPr id="27" name="Text Box 25"/>
          <p:cNvSpPr txBox="1">
            <a:spLocks noChangeArrowheads="1"/>
          </p:cNvSpPr>
          <p:nvPr/>
        </p:nvSpPr>
        <p:spPr bwMode="auto">
          <a:xfrm>
            <a:off x="1143000" y="990600"/>
            <a:ext cx="2686050" cy="366713"/>
          </a:xfrm>
          <a:prstGeom prst="rect">
            <a:avLst/>
          </a:prstGeom>
          <a:noFill/>
          <a:ln w="9525">
            <a:noFill/>
            <a:miter lim="800000"/>
            <a:headEnd/>
            <a:tailEnd/>
          </a:ln>
          <a:effectLst/>
        </p:spPr>
        <p:txBody>
          <a:bodyPr wrap="none">
            <a:spAutoFit/>
          </a:bodyPr>
          <a:lstStyle/>
          <a:p>
            <a:pPr>
              <a:defRPr/>
            </a:pPr>
            <a:r>
              <a:rPr lang="en-US" dirty="0">
                <a:solidFill>
                  <a:srgbClr val="0000FF"/>
                </a:solidFill>
                <a:effectLst>
                  <a:outerShdw blurRad="38100" dist="38100" dir="2700000" algn="tl">
                    <a:srgbClr val="C0C0C0"/>
                  </a:outerShdw>
                </a:effectLst>
                <a:latin typeface="Arial" charset="0"/>
              </a:rPr>
              <a:t>Hardware Components</a:t>
            </a:r>
          </a:p>
        </p:txBody>
      </p:sp>
      <p:sp>
        <p:nvSpPr>
          <p:cNvPr id="28" name="Text Box 26"/>
          <p:cNvSpPr txBox="1">
            <a:spLocks noChangeArrowheads="1"/>
          </p:cNvSpPr>
          <p:nvPr/>
        </p:nvSpPr>
        <p:spPr bwMode="auto">
          <a:xfrm>
            <a:off x="1066800" y="5372100"/>
            <a:ext cx="2609850" cy="366712"/>
          </a:xfrm>
          <a:prstGeom prst="rect">
            <a:avLst/>
          </a:prstGeom>
          <a:noFill/>
          <a:ln w="9525">
            <a:noFill/>
            <a:miter lim="800000"/>
            <a:headEnd/>
            <a:tailEnd/>
          </a:ln>
          <a:effectLst/>
        </p:spPr>
        <p:txBody>
          <a:bodyPr wrap="none">
            <a:spAutoFit/>
          </a:bodyPr>
          <a:lstStyle/>
          <a:p>
            <a:pPr>
              <a:defRPr/>
            </a:pPr>
            <a:r>
              <a:rPr lang="en-US" dirty="0">
                <a:solidFill>
                  <a:srgbClr val="0000FF"/>
                </a:solidFill>
                <a:effectLst>
                  <a:outerShdw blurRad="38100" dist="38100" dir="2700000" algn="tl">
                    <a:srgbClr val="C0C0C0"/>
                  </a:outerShdw>
                </a:effectLst>
                <a:latin typeface="Arial" charset="0"/>
              </a:rPr>
              <a:t>Software Components</a:t>
            </a:r>
          </a:p>
        </p:txBody>
      </p:sp>
      <p:sp>
        <p:nvSpPr>
          <p:cNvPr id="29" name="AutoShape 27"/>
          <p:cNvSpPr>
            <a:spLocks noChangeArrowheads="1"/>
          </p:cNvSpPr>
          <p:nvPr/>
        </p:nvSpPr>
        <p:spPr bwMode="auto">
          <a:xfrm>
            <a:off x="3671888" y="4194175"/>
            <a:ext cx="1277937" cy="349250"/>
          </a:xfrm>
          <a:prstGeom prst="curvedUpArrow">
            <a:avLst>
              <a:gd name="adj1" fmla="val 73182"/>
              <a:gd name="adj2" fmla="val 146364"/>
              <a:gd name="adj3" fmla="val 33333"/>
            </a:avLst>
          </a:prstGeom>
          <a:solidFill>
            <a:srgbClr val="800000"/>
          </a:solidFill>
          <a:ln w="9525">
            <a:solidFill>
              <a:schemeClr val="tx1"/>
            </a:solidFill>
            <a:miter lim="800000"/>
            <a:headEnd/>
            <a:tailEnd/>
          </a:ln>
        </p:spPr>
        <p:txBody>
          <a:bodyPr wrap="none" anchor="ctr"/>
          <a:lstStyle/>
          <a:p>
            <a:endParaRPr lang="en-US"/>
          </a:p>
        </p:txBody>
      </p:sp>
      <p:sp>
        <p:nvSpPr>
          <p:cNvPr id="30" name="Text Box 28"/>
          <p:cNvSpPr txBox="1">
            <a:spLocks noChangeArrowheads="1"/>
          </p:cNvSpPr>
          <p:nvPr/>
        </p:nvSpPr>
        <p:spPr bwMode="auto">
          <a:xfrm>
            <a:off x="3429000" y="4532313"/>
            <a:ext cx="1649811" cy="707886"/>
          </a:xfrm>
          <a:prstGeom prst="rect">
            <a:avLst/>
          </a:prstGeom>
          <a:noFill/>
          <a:ln w="9525">
            <a:noFill/>
            <a:miter lim="800000"/>
            <a:headEnd/>
            <a:tailEnd/>
          </a:ln>
          <a:effectLst/>
        </p:spPr>
        <p:txBody>
          <a:bodyPr wrap="none">
            <a:spAutoFit/>
          </a:bodyPr>
          <a:lstStyle/>
          <a:p>
            <a:pPr>
              <a:defRPr/>
            </a:pPr>
            <a:r>
              <a:rPr lang="en-US" sz="2000" b="1" dirty="0">
                <a:solidFill>
                  <a:srgbClr val="FF0000"/>
                </a:solidFill>
                <a:latin typeface="Arial" charset="0"/>
              </a:rPr>
              <a:t>Estimation -</a:t>
            </a:r>
          </a:p>
          <a:p>
            <a:pPr>
              <a:defRPr/>
            </a:pPr>
            <a:r>
              <a:rPr lang="en-US" sz="2000" b="1" dirty="0">
                <a:solidFill>
                  <a:srgbClr val="FF0000"/>
                </a:solidFill>
                <a:latin typeface="Arial" charset="0"/>
              </a:rPr>
              <a:t>Exploration</a:t>
            </a:r>
          </a:p>
        </p:txBody>
      </p:sp>
      <p:sp>
        <p:nvSpPr>
          <p:cNvPr id="31" name="Text Box 29"/>
          <p:cNvSpPr txBox="1">
            <a:spLocks noChangeArrowheads="1"/>
          </p:cNvSpPr>
          <p:nvPr/>
        </p:nvSpPr>
        <p:spPr bwMode="auto">
          <a:xfrm>
            <a:off x="6356350" y="1138238"/>
            <a:ext cx="1225550" cy="366712"/>
          </a:xfrm>
          <a:prstGeom prst="rect">
            <a:avLst/>
          </a:prstGeom>
          <a:noFill/>
          <a:ln w="9525">
            <a:noFill/>
            <a:miter lim="800000"/>
            <a:headEnd/>
            <a:tailEnd/>
          </a:ln>
          <a:effectLst/>
        </p:spPr>
        <p:txBody>
          <a:bodyPr wrap="none">
            <a:spAutoFit/>
          </a:bodyPr>
          <a:lstStyle/>
          <a:p>
            <a:pPr>
              <a:defRPr/>
            </a:pPr>
            <a:r>
              <a:rPr lang="en-US" b="1" dirty="0">
                <a:solidFill>
                  <a:srgbClr val="3333FF"/>
                </a:solidFill>
                <a:latin typeface="Arial" charset="0"/>
              </a:rPr>
              <a:t>Hardware</a:t>
            </a:r>
          </a:p>
        </p:txBody>
      </p:sp>
      <p:sp>
        <p:nvSpPr>
          <p:cNvPr id="32" name="Text Box 30"/>
          <p:cNvSpPr txBox="1">
            <a:spLocks noChangeArrowheads="1"/>
          </p:cNvSpPr>
          <p:nvPr/>
        </p:nvSpPr>
        <p:spPr bwMode="auto">
          <a:xfrm>
            <a:off x="6640513" y="5527675"/>
            <a:ext cx="1159292" cy="369332"/>
          </a:xfrm>
          <a:prstGeom prst="rect">
            <a:avLst/>
          </a:prstGeom>
          <a:noFill/>
          <a:ln w="9525">
            <a:noFill/>
            <a:miter lim="800000"/>
            <a:headEnd/>
            <a:tailEnd/>
          </a:ln>
          <a:effectLst/>
        </p:spPr>
        <p:txBody>
          <a:bodyPr wrap="none">
            <a:spAutoFit/>
          </a:bodyPr>
          <a:lstStyle/>
          <a:p>
            <a:pPr>
              <a:defRPr/>
            </a:pPr>
            <a:r>
              <a:rPr lang="en-US" b="1" dirty="0">
                <a:solidFill>
                  <a:srgbClr val="3333FF"/>
                </a:solidFill>
                <a:latin typeface="Arial" charset="0"/>
              </a:rPr>
              <a:t>Software</a:t>
            </a:r>
          </a:p>
        </p:txBody>
      </p:sp>
      <p:sp>
        <p:nvSpPr>
          <p:cNvPr id="33" name="Text Box 31"/>
          <p:cNvSpPr txBox="1">
            <a:spLocks noChangeArrowheads="1"/>
          </p:cNvSpPr>
          <p:nvPr/>
        </p:nvSpPr>
        <p:spPr bwMode="auto">
          <a:xfrm rot="20021241">
            <a:off x="4725988" y="2359025"/>
            <a:ext cx="2092325" cy="854075"/>
          </a:xfrm>
          <a:prstGeom prst="rect">
            <a:avLst/>
          </a:prstGeom>
          <a:noFill/>
          <a:ln w="9525">
            <a:noFill/>
            <a:miter lim="800000"/>
            <a:headEnd/>
            <a:tailEnd/>
          </a:ln>
          <a:effectLst/>
        </p:spPr>
        <p:txBody>
          <a:bodyPr wrap="none">
            <a:spAutoFit/>
          </a:bodyPr>
          <a:lstStyle/>
          <a:p>
            <a:pPr algn="ctr">
              <a:defRPr/>
            </a:pPr>
            <a:r>
              <a:rPr lang="en-US">
                <a:solidFill>
                  <a:srgbClr val="0000FF"/>
                </a:solidFill>
                <a:effectLst>
                  <a:outerShdw blurRad="38100" dist="38100" dir="2700000" algn="tl">
                    <a:srgbClr val="C0C0C0"/>
                  </a:outerShdw>
                </a:effectLst>
                <a:latin typeface="Arial" charset="0"/>
              </a:rPr>
              <a:t>Design</a:t>
            </a:r>
          </a:p>
          <a:p>
            <a:pPr algn="ctr">
              <a:defRPr/>
            </a:pPr>
            <a:endParaRPr lang="en-US">
              <a:solidFill>
                <a:srgbClr val="0000FF"/>
              </a:solidFill>
              <a:effectLst>
                <a:outerShdw blurRad="38100" dist="38100" dir="2700000" algn="tl">
                  <a:srgbClr val="C0C0C0"/>
                </a:outerShdw>
              </a:effectLst>
              <a:latin typeface="Arial" charset="0"/>
            </a:endParaRPr>
          </a:p>
          <a:p>
            <a:pPr algn="ctr">
              <a:defRPr/>
            </a:pPr>
            <a:r>
              <a:rPr lang="en-US">
                <a:solidFill>
                  <a:srgbClr val="0000FF"/>
                </a:solidFill>
                <a:effectLst>
                  <a:outerShdw blurRad="38100" dist="38100" dir="2700000" algn="tl">
                    <a:srgbClr val="C0C0C0"/>
                  </a:outerShdw>
                </a:effectLst>
                <a:latin typeface="Arial" charset="0"/>
              </a:rPr>
              <a:t>(Synthesis, Layout, …)</a:t>
            </a:r>
          </a:p>
        </p:txBody>
      </p:sp>
      <p:sp>
        <p:nvSpPr>
          <p:cNvPr id="34" name="Text Box 32"/>
          <p:cNvSpPr txBox="1">
            <a:spLocks noChangeArrowheads="1"/>
          </p:cNvSpPr>
          <p:nvPr/>
        </p:nvSpPr>
        <p:spPr bwMode="auto">
          <a:xfrm rot="1739361">
            <a:off x="5145088" y="4373563"/>
            <a:ext cx="1601787" cy="854075"/>
          </a:xfrm>
          <a:prstGeom prst="rect">
            <a:avLst/>
          </a:prstGeom>
          <a:noFill/>
          <a:ln w="9525">
            <a:noFill/>
            <a:miter lim="800000"/>
            <a:headEnd/>
            <a:tailEnd/>
          </a:ln>
          <a:effectLst/>
        </p:spPr>
        <p:txBody>
          <a:bodyPr wrap="none">
            <a:spAutoFit/>
          </a:bodyPr>
          <a:lstStyle/>
          <a:p>
            <a:pPr algn="ctr">
              <a:defRPr/>
            </a:pPr>
            <a:r>
              <a:rPr lang="en-US">
                <a:solidFill>
                  <a:srgbClr val="0000FF"/>
                </a:solidFill>
                <a:effectLst>
                  <a:outerShdw blurRad="38100" dist="38100" dir="2700000" algn="tl">
                    <a:srgbClr val="C0C0C0"/>
                  </a:outerShdw>
                </a:effectLst>
                <a:latin typeface="Arial" charset="0"/>
              </a:rPr>
              <a:t>Design</a:t>
            </a:r>
          </a:p>
          <a:p>
            <a:pPr algn="ctr">
              <a:defRPr/>
            </a:pPr>
            <a:endParaRPr lang="en-US">
              <a:solidFill>
                <a:srgbClr val="0000FF"/>
              </a:solidFill>
              <a:effectLst>
                <a:outerShdw blurRad="38100" dist="38100" dir="2700000" algn="tl">
                  <a:srgbClr val="C0C0C0"/>
                </a:outerShdw>
              </a:effectLst>
              <a:latin typeface="Arial" charset="0"/>
            </a:endParaRPr>
          </a:p>
          <a:p>
            <a:pPr algn="ctr">
              <a:defRPr/>
            </a:pPr>
            <a:r>
              <a:rPr lang="en-US">
                <a:solidFill>
                  <a:srgbClr val="0000FF"/>
                </a:solidFill>
                <a:effectLst>
                  <a:outerShdw blurRad="38100" dist="38100" dir="2700000" algn="tl">
                    <a:srgbClr val="C0C0C0"/>
                  </a:outerShdw>
                </a:effectLst>
                <a:latin typeface="Arial" charset="0"/>
              </a:rPr>
              <a:t>(Compilation, …)</a:t>
            </a:r>
          </a:p>
        </p:txBody>
      </p:sp>
      <p:sp>
        <p:nvSpPr>
          <p:cNvPr id="35" name="Text Box 33"/>
          <p:cNvSpPr txBox="1">
            <a:spLocks noChangeArrowheads="1"/>
          </p:cNvSpPr>
          <p:nvPr/>
        </p:nvSpPr>
        <p:spPr bwMode="auto">
          <a:xfrm>
            <a:off x="2060575" y="6491288"/>
            <a:ext cx="6318250" cy="366712"/>
          </a:xfrm>
          <a:prstGeom prst="rect">
            <a:avLst/>
          </a:prstGeom>
          <a:noFill/>
          <a:ln w="9525">
            <a:noFill/>
            <a:miter lim="800000"/>
            <a:headEnd/>
            <a:tailEnd/>
          </a:ln>
          <a:effectLst/>
        </p:spPr>
        <p:txBody>
          <a:bodyPr wrap="none">
            <a:spAutoFit/>
          </a:bodyPr>
          <a:lstStyle/>
          <a:p>
            <a:pPr>
              <a:defRPr/>
            </a:pPr>
            <a:r>
              <a:rPr lang="en-US">
                <a:solidFill>
                  <a:srgbClr val="0000FF"/>
                </a:solidFill>
                <a:effectLst>
                  <a:outerShdw blurRad="38100" dist="38100" dir="2700000" algn="tl">
                    <a:srgbClr val="C0C0C0"/>
                  </a:outerShdw>
                </a:effectLst>
                <a:latin typeface="Arial" charset="0"/>
              </a:rPr>
              <a:t>Validation and Evaluation (area, power, performance, …)</a:t>
            </a:r>
          </a:p>
        </p:txBody>
      </p:sp>
      <p:pic>
        <p:nvPicPr>
          <p:cNvPr id="36" name="Picture 34" descr="j0305257"/>
          <p:cNvPicPr>
            <a:picLocks noChangeAspect="1" noChangeArrowheads="1"/>
          </p:cNvPicPr>
          <p:nvPr/>
        </p:nvPicPr>
        <p:blipFill>
          <a:blip r:embed="rId11" cstate="print"/>
          <a:srcRect/>
          <a:stretch>
            <a:fillRect/>
          </a:stretch>
        </p:blipFill>
        <p:spPr bwMode="auto">
          <a:xfrm>
            <a:off x="4622800" y="5629275"/>
            <a:ext cx="566738" cy="909638"/>
          </a:xfrm>
          <a:prstGeom prst="rect">
            <a:avLst/>
          </a:prstGeom>
          <a:noFill/>
          <a:ln w="9525">
            <a:noFill/>
            <a:miter lim="800000"/>
            <a:headEnd/>
            <a:tailEnd/>
          </a:ln>
        </p:spPr>
      </p:pic>
      <p:sp>
        <p:nvSpPr>
          <p:cNvPr id="37" name="AutoShape 35"/>
          <p:cNvSpPr>
            <a:spLocks noChangeArrowheads="1"/>
          </p:cNvSpPr>
          <p:nvPr/>
        </p:nvSpPr>
        <p:spPr bwMode="auto">
          <a:xfrm rot="5400000">
            <a:off x="4773613" y="5299075"/>
            <a:ext cx="363538" cy="160337"/>
          </a:xfrm>
          <a:prstGeom prst="rightArrow">
            <a:avLst>
              <a:gd name="adj1" fmla="val 50000"/>
              <a:gd name="adj2" fmla="val 56683"/>
            </a:avLst>
          </a:prstGeom>
          <a:solidFill>
            <a:srgbClr val="800000"/>
          </a:solidFill>
          <a:ln w="9525">
            <a:noFill/>
            <a:miter lim="800000"/>
            <a:headEnd/>
            <a:tailEnd/>
          </a:ln>
        </p:spPr>
        <p:txBody>
          <a:bodyPr wrap="none" anchor="ctr"/>
          <a:lstStyle/>
          <a:p>
            <a:endParaRPr lang="en-US"/>
          </a:p>
        </p:txBody>
      </p:sp>
      <p:sp>
        <p:nvSpPr>
          <p:cNvPr id="38" name="AutoShape 36"/>
          <p:cNvSpPr>
            <a:spLocks noChangeArrowheads="1"/>
          </p:cNvSpPr>
          <p:nvPr/>
        </p:nvSpPr>
        <p:spPr bwMode="auto">
          <a:xfrm rot="8516314">
            <a:off x="5259388" y="5494338"/>
            <a:ext cx="363537" cy="160337"/>
          </a:xfrm>
          <a:prstGeom prst="rightArrow">
            <a:avLst>
              <a:gd name="adj1" fmla="val 50000"/>
              <a:gd name="adj2" fmla="val 56683"/>
            </a:avLst>
          </a:prstGeom>
          <a:solidFill>
            <a:srgbClr val="800000"/>
          </a:solidFill>
          <a:ln w="9525">
            <a:noFill/>
            <a:miter lim="800000"/>
            <a:headEnd/>
            <a:tailEnd/>
          </a:ln>
        </p:spPr>
        <p:txBody>
          <a:bodyPr wrap="none" anchor="ctr"/>
          <a:lstStyle/>
          <a:p>
            <a:endParaRPr lang="en-US"/>
          </a:p>
        </p:txBody>
      </p:sp>
      <p:sp>
        <p:nvSpPr>
          <p:cNvPr id="39" name="AutoShape 37"/>
          <p:cNvSpPr>
            <a:spLocks noChangeArrowheads="1"/>
          </p:cNvSpPr>
          <p:nvPr/>
        </p:nvSpPr>
        <p:spPr bwMode="auto">
          <a:xfrm rot="1618318">
            <a:off x="4279900" y="5500688"/>
            <a:ext cx="363538" cy="160337"/>
          </a:xfrm>
          <a:prstGeom prst="rightArrow">
            <a:avLst>
              <a:gd name="adj1" fmla="val 50000"/>
              <a:gd name="adj2" fmla="val 56683"/>
            </a:avLst>
          </a:prstGeom>
          <a:solidFill>
            <a:srgbClr val="800000"/>
          </a:solidFill>
          <a:ln w="9525">
            <a:noFill/>
            <a:miter lim="800000"/>
            <a:headEnd/>
            <a:tailEnd/>
          </a:ln>
        </p:spPr>
        <p:txBody>
          <a:bodyPr wrap="none" anchor="ct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5462"/>
          </a:xfrm>
        </p:spPr>
        <p:txBody>
          <a:bodyPr>
            <a:noAutofit/>
          </a:bodyPr>
          <a:lstStyle/>
          <a:p>
            <a:r>
              <a:rPr lang="en-US" sz="3200" dirty="0" smtClean="0"/>
              <a:t>Hardware exploration. Software optimization.</a:t>
            </a:r>
            <a:endParaRPr lang="en-US" sz="3200" dirty="0"/>
          </a:p>
        </p:txBody>
      </p:sp>
      <p:sp>
        <p:nvSpPr>
          <p:cNvPr id="3" name="Content Placeholder 2"/>
          <p:cNvSpPr>
            <a:spLocks noGrp="1"/>
          </p:cNvSpPr>
          <p:nvPr>
            <p:ph idx="1"/>
          </p:nvPr>
        </p:nvSpPr>
        <p:spPr>
          <a:xfrm>
            <a:off x="228600" y="1143000"/>
            <a:ext cx="8648700" cy="5486400"/>
          </a:xfrm>
        </p:spPr>
        <p:txBody>
          <a:bodyPr>
            <a:normAutofit fontScale="77500" lnSpcReduction="20000"/>
          </a:bodyPr>
          <a:lstStyle/>
          <a:p>
            <a:r>
              <a:rPr lang="en-US" b="1" dirty="0" smtClean="0"/>
              <a:t>Hardware exploration</a:t>
            </a:r>
          </a:p>
          <a:p>
            <a:pPr lvl="1">
              <a:lnSpc>
                <a:spcPct val="85000"/>
              </a:lnSpc>
              <a:spcBef>
                <a:spcPct val="50000"/>
              </a:spcBef>
            </a:pPr>
            <a:r>
              <a:rPr lang="en-US" dirty="0" smtClean="0"/>
              <a:t>Architecture Description Language (ADL) driven processor memory exploration. EXPRESSION toolkit:</a:t>
            </a:r>
          </a:p>
          <a:p>
            <a:pPr lvl="2">
              <a:lnSpc>
                <a:spcPct val="85000"/>
              </a:lnSpc>
              <a:spcBef>
                <a:spcPct val="50000"/>
              </a:spcBef>
            </a:pPr>
            <a:r>
              <a:rPr lang="en-US" dirty="0" smtClean="0">
                <a:hlinkClick r:id="rId2"/>
              </a:rPr>
              <a:t>http://www.ics.uci.edu/~express/index.htm</a:t>
            </a:r>
            <a:endParaRPr lang="en-US" dirty="0" smtClean="0"/>
          </a:p>
          <a:p>
            <a:pPr lvl="1"/>
            <a:r>
              <a:rPr lang="en-US" dirty="0" smtClean="0"/>
              <a:t>Communication architecture exploration (point to point, bus, hierarchical bus, bus matrix, </a:t>
            </a:r>
            <a:r>
              <a:rPr lang="en-US" dirty="0" err="1" smtClean="0"/>
              <a:t>NoC</a:t>
            </a:r>
            <a:r>
              <a:rPr lang="en-US" dirty="0" smtClean="0"/>
              <a:t>, etc.)</a:t>
            </a:r>
          </a:p>
          <a:p>
            <a:pPr lvl="1"/>
            <a:r>
              <a:rPr lang="en-US" dirty="0" smtClean="0"/>
              <a:t>More info:</a:t>
            </a:r>
          </a:p>
          <a:p>
            <a:pPr lvl="2"/>
            <a:r>
              <a:rPr lang="en-US" dirty="0" smtClean="0">
                <a:hlinkClick r:id="rId3"/>
              </a:rPr>
              <a:t>http://www.engr.colostate.edu/~sudeep/teaching/ppt/lec10_hw_explore.ppt</a:t>
            </a:r>
            <a:endParaRPr lang="en-US" dirty="0" smtClean="0"/>
          </a:p>
          <a:p>
            <a:r>
              <a:rPr lang="en-US" b="1" dirty="0" smtClean="0"/>
              <a:t>Software optimization</a:t>
            </a:r>
          </a:p>
          <a:p>
            <a:pPr lvl="1"/>
            <a:r>
              <a:rPr lang="en-US" dirty="0" smtClean="0"/>
              <a:t>Floating-point, fixed-point conversions</a:t>
            </a:r>
          </a:p>
          <a:p>
            <a:pPr lvl="1"/>
            <a:r>
              <a:rPr lang="en-US" dirty="0" smtClean="0"/>
              <a:t>Loop transformations, Array folding, Function </a:t>
            </a:r>
            <a:r>
              <a:rPr lang="en-US" dirty="0" err="1" smtClean="0"/>
              <a:t>inlining</a:t>
            </a:r>
            <a:endParaRPr lang="en-US" dirty="0" smtClean="0"/>
          </a:p>
          <a:p>
            <a:pPr lvl="1"/>
            <a:r>
              <a:rPr lang="en-US" dirty="0" smtClean="0"/>
              <a:t>Compiler optimizations (low energy), exploiting memory hierarchies</a:t>
            </a:r>
          </a:p>
          <a:p>
            <a:pPr lvl="1"/>
            <a:r>
              <a:rPr lang="en-US" dirty="0" smtClean="0"/>
              <a:t>More info:</a:t>
            </a:r>
          </a:p>
          <a:p>
            <a:pPr lvl="2"/>
            <a:r>
              <a:rPr lang="en-US" dirty="0" smtClean="0">
                <a:hlinkClick r:id="rId4"/>
              </a:rPr>
              <a:t>http://www.engr.colostate.edu/~sudeep/teaching/ppt/lec11_sw_optimizations.ppt</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HW/SW Co-design</a:t>
            </a:r>
          </a:p>
          <a:p>
            <a:pPr lvl="1"/>
            <a:r>
              <a:rPr lang="en-US" dirty="0" smtClean="0"/>
              <a:t>Hardware/Software partitioning</a:t>
            </a:r>
          </a:p>
          <a:p>
            <a:pPr lvl="1"/>
            <a:r>
              <a:rPr lang="en-US" dirty="0" smtClean="0"/>
              <a:t>Scheduling</a:t>
            </a:r>
          </a:p>
          <a:p>
            <a:pPr lvl="1"/>
            <a:r>
              <a:rPr lang="en-US" dirty="0" smtClean="0"/>
              <a:t>Hardware exploration</a:t>
            </a:r>
          </a:p>
          <a:p>
            <a:pPr lvl="1"/>
            <a:r>
              <a:rPr lang="en-US" dirty="0" smtClean="0"/>
              <a:t>Software optimization</a:t>
            </a:r>
          </a:p>
          <a:p>
            <a:r>
              <a:rPr lang="en-US" dirty="0" smtClean="0">
                <a:solidFill>
                  <a:srgbClr val="FF0000"/>
                </a:solidFill>
              </a:rPr>
              <a:t>HW/SW Co-synthesis</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HW/SW Co-design</a:t>
            </a:r>
          </a:p>
          <a:p>
            <a:pPr lvl="1"/>
            <a:r>
              <a:rPr lang="en-US" dirty="0" smtClean="0">
                <a:solidFill>
                  <a:srgbClr val="FF0000"/>
                </a:solidFill>
              </a:rPr>
              <a:t>Hardware/Software partitioning</a:t>
            </a:r>
          </a:p>
          <a:p>
            <a:pPr lvl="1"/>
            <a:r>
              <a:rPr lang="en-US" dirty="0" smtClean="0"/>
              <a:t>Scheduling</a:t>
            </a:r>
          </a:p>
          <a:p>
            <a:pPr lvl="1"/>
            <a:r>
              <a:rPr lang="en-US" dirty="0" smtClean="0"/>
              <a:t>Hardware exploration</a:t>
            </a:r>
          </a:p>
          <a:p>
            <a:pPr lvl="1"/>
            <a:r>
              <a:rPr lang="en-US" dirty="0" smtClean="0"/>
              <a:t>Software optimization</a:t>
            </a:r>
          </a:p>
          <a:p>
            <a:r>
              <a:rPr lang="en-US" dirty="0" smtClean="0"/>
              <a:t>HW/SW Co-synthesis</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24900" cy="1143000"/>
          </a:xfrm>
        </p:spPr>
        <p:txBody>
          <a:bodyPr>
            <a:noAutofit/>
          </a:bodyPr>
          <a:lstStyle/>
          <a:p>
            <a:r>
              <a:rPr lang="en-US" sz="3200" b="1" dirty="0" smtClean="0">
                <a:solidFill>
                  <a:srgbClr val="3333FF"/>
                </a:solidFill>
              </a:rPr>
              <a:t>From HW/SW Co-design to HW/SW </a:t>
            </a:r>
            <a:r>
              <a:rPr lang="en-US" sz="3200" b="1" dirty="0" smtClean="0">
                <a:solidFill>
                  <a:srgbClr val="3333FF"/>
                </a:solidFill>
              </a:rPr>
              <a:t>Co-synthesis!</a:t>
            </a:r>
            <a:endParaRPr lang="en-US" sz="3200" b="1" dirty="0">
              <a:solidFill>
                <a:srgbClr val="3333FF"/>
              </a:solidFill>
            </a:endParaRPr>
          </a:p>
        </p:txBody>
      </p:sp>
      <p:sp>
        <p:nvSpPr>
          <p:cNvPr id="3" name="Content Placeholder 2"/>
          <p:cNvSpPr>
            <a:spLocks noGrp="1"/>
          </p:cNvSpPr>
          <p:nvPr>
            <p:ph idx="1"/>
          </p:nvPr>
        </p:nvSpPr>
        <p:spPr>
          <a:xfrm>
            <a:off x="457200" y="1257300"/>
            <a:ext cx="8229600" cy="5219700"/>
          </a:xfrm>
        </p:spPr>
        <p:txBody>
          <a:bodyPr>
            <a:normAutofit lnSpcReduction="10000"/>
          </a:bodyPr>
          <a:lstStyle/>
          <a:p>
            <a:r>
              <a:rPr lang="en-US" dirty="0" smtClean="0"/>
              <a:t>Early approaches: HW/SW partitioning would be done first and then HW/SW blocks would be synthesized separately</a:t>
            </a:r>
          </a:p>
          <a:p>
            <a:r>
              <a:rPr lang="en-US" dirty="0" smtClean="0"/>
              <a:t>Ideally system synthesis would do HW/SW partitioning, mapping, and scheduling in a unified fashion – very difficult</a:t>
            </a:r>
          </a:p>
          <a:p>
            <a:r>
              <a:rPr lang="en-US" dirty="0" smtClean="0"/>
              <a:t>Design space exploration (estimation and refinement) would also be done in a unified fashion; by working at the same time with both HW and SW modules </a:t>
            </a:r>
            <a:r>
              <a:rPr lang="en-US" dirty="0" smtClean="0">
                <a:sym typeface="Wingdings" pitchFamily="2" charset="2"/>
              </a:rPr>
              <a:t></a:t>
            </a:r>
            <a:r>
              <a:rPr lang="en-US" dirty="0" smtClean="0"/>
              <a:t> Co-synthesis</a:t>
            </a:r>
          </a:p>
          <a:p>
            <a:r>
              <a:rPr lang="en-US" dirty="0" smtClean="0"/>
              <a:t>Key: communication models</a:t>
            </a:r>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Co-synthesis</a:t>
            </a:r>
            <a:endParaRPr lang="en-US" dirty="0"/>
          </a:p>
        </p:txBody>
      </p:sp>
      <p:sp>
        <p:nvSpPr>
          <p:cNvPr id="10" name="Content Placeholder 9"/>
          <p:cNvSpPr>
            <a:spLocks noGrp="1"/>
          </p:cNvSpPr>
          <p:nvPr>
            <p:ph sz="half" idx="1"/>
          </p:nvPr>
        </p:nvSpPr>
        <p:spPr/>
        <p:txBody>
          <a:bodyPr/>
          <a:lstStyle/>
          <a:p>
            <a:r>
              <a:rPr lang="en-US" dirty="0" smtClean="0">
                <a:solidFill>
                  <a:srgbClr val="3333FF"/>
                </a:solidFill>
              </a:rPr>
              <a:t>Co-synthesis:  Synthesize the software, hardware and interface implementation in a unified fashion. This is done concurrently with as much interaction as possible between the three implementations.</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41</a:t>
            </a:fld>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4572000" y="1371600"/>
            <a:ext cx="4305880" cy="479242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5462"/>
          </a:xfrm>
        </p:spPr>
        <p:txBody>
          <a:bodyPr>
            <a:normAutofit fontScale="90000"/>
          </a:bodyPr>
          <a:lstStyle/>
          <a:p>
            <a:r>
              <a:rPr lang="en-US" dirty="0" smtClean="0"/>
              <a:t>Tools</a:t>
            </a:r>
            <a:endParaRPr lang="en-US" dirty="0"/>
          </a:p>
        </p:txBody>
      </p:sp>
      <p:sp>
        <p:nvSpPr>
          <p:cNvPr id="3" name="Content Placeholder 2"/>
          <p:cNvSpPr>
            <a:spLocks noGrp="1"/>
          </p:cNvSpPr>
          <p:nvPr>
            <p:ph idx="1"/>
          </p:nvPr>
        </p:nvSpPr>
        <p:spPr>
          <a:xfrm>
            <a:off x="190500" y="914400"/>
            <a:ext cx="8724900" cy="5676900"/>
          </a:xfrm>
        </p:spPr>
        <p:txBody>
          <a:bodyPr>
            <a:normAutofit lnSpcReduction="10000"/>
          </a:bodyPr>
          <a:lstStyle/>
          <a:p>
            <a:r>
              <a:rPr lang="en-US" dirty="0" smtClean="0"/>
              <a:t>POLIS – a framework for HW/SW co-design</a:t>
            </a:r>
          </a:p>
          <a:p>
            <a:pPr lvl="1"/>
            <a:r>
              <a:rPr lang="en-US" dirty="0" smtClean="0">
                <a:hlinkClick r:id="rId2"/>
              </a:rPr>
              <a:t>http://embedded.eecs.berkeley.edu/research/hsc</a:t>
            </a:r>
            <a:endParaRPr lang="en-US" dirty="0" smtClean="0"/>
          </a:p>
          <a:p>
            <a:pPr>
              <a:lnSpc>
                <a:spcPct val="85000"/>
              </a:lnSpc>
              <a:spcBef>
                <a:spcPct val="50000"/>
              </a:spcBef>
            </a:pPr>
            <a:r>
              <a:rPr lang="en-US" dirty="0" smtClean="0"/>
              <a:t>Hardware exploration: EXPRESSION toolkit</a:t>
            </a:r>
          </a:p>
          <a:p>
            <a:pPr lvl="1">
              <a:lnSpc>
                <a:spcPct val="85000"/>
              </a:lnSpc>
              <a:spcBef>
                <a:spcPct val="50000"/>
              </a:spcBef>
            </a:pPr>
            <a:r>
              <a:rPr lang="en-US" dirty="0" smtClean="0">
                <a:hlinkClick r:id="rId3"/>
              </a:rPr>
              <a:t>http://www.ics.uci.edu/~express/index.htm</a:t>
            </a:r>
            <a:endParaRPr lang="en-US" dirty="0" smtClean="0"/>
          </a:p>
          <a:p>
            <a:r>
              <a:rPr lang="en-US" dirty="0" smtClean="0"/>
              <a:t>COOL - a HW/SW co-design tool</a:t>
            </a:r>
          </a:p>
          <a:p>
            <a:pPr lvl="1"/>
            <a:r>
              <a:rPr lang="en-US" dirty="0" smtClean="0">
                <a:hlinkClick r:id="rId4"/>
              </a:rPr>
              <a:t>http://ls12-www.cs.tu-dortmund.de/research/activities/codesign/cool/index.html</a:t>
            </a:r>
            <a:endParaRPr lang="en-US" dirty="0" smtClean="0"/>
          </a:p>
          <a:p>
            <a:r>
              <a:rPr lang="en-US" dirty="0" smtClean="0"/>
              <a:t>More tools:</a:t>
            </a:r>
          </a:p>
          <a:p>
            <a:pPr lvl="1"/>
            <a:r>
              <a:rPr lang="en-US" dirty="0" smtClean="0">
                <a:hlinkClick r:id="rId5"/>
              </a:rPr>
              <a:t>http://www.cs.hongik.ac.kr/~dspark/codesign-link.htm</a:t>
            </a:r>
            <a:endParaRPr lang="en-US" dirty="0" smtClean="0"/>
          </a:p>
        </p:txBody>
      </p:sp>
      <p:sp>
        <p:nvSpPr>
          <p:cNvPr id="4" name="Slide Number Placeholder 3"/>
          <p:cNvSpPr>
            <a:spLocks noGrp="1"/>
          </p:cNvSpPr>
          <p:nvPr>
            <p:ph type="sldNum" sz="quarter" idx="12"/>
          </p:nvPr>
        </p:nvSpPr>
        <p:spPr/>
        <p:txBody>
          <a:bodyPr/>
          <a:lstStyle/>
          <a:p>
            <a:fld id="{A13A2B9E-B16C-4C43-A38A-022099A1C25F}" type="slidenum">
              <a:rPr lang="en-US" smtClean="0"/>
              <a:pPr/>
              <a:t>42</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ounded Rectangle 105"/>
          <p:cNvSpPr/>
          <p:nvPr/>
        </p:nvSpPr>
        <p:spPr>
          <a:xfrm>
            <a:off x="190500" y="381000"/>
            <a:ext cx="6096000" cy="5715000"/>
          </a:xfrm>
          <a:prstGeom prst="roundRect">
            <a:avLst>
              <a:gd name="adj" fmla="val 353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A13A2B9E-B16C-4C43-A38A-022099A1C25F}" type="slidenum">
              <a:rPr lang="en-US" smtClean="0"/>
              <a:pPr/>
              <a:t>5</a:t>
            </a:fld>
            <a:endParaRPr lang="en-US" dirty="0"/>
          </a:p>
        </p:txBody>
      </p:sp>
      <p:sp>
        <p:nvSpPr>
          <p:cNvPr id="5" name="Title 4"/>
          <p:cNvSpPr>
            <a:spLocks noGrp="1"/>
          </p:cNvSpPr>
          <p:nvPr>
            <p:ph type="title"/>
          </p:nvPr>
        </p:nvSpPr>
        <p:spPr>
          <a:xfrm>
            <a:off x="6819900" y="266700"/>
            <a:ext cx="2324100" cy="449262"/>
          </a:xfrm>
        </p:spPr>
        <p:txBody>
          <a:bodyPr>
            <a:noAutofit/>
          </a:bodyPr>
          <a:lstStyle/>
          <a:p>
            <a:r>
              <a:rPr lang="en-US" sz="3200" b="1" dirty="0" smtClean="0"/>
              <a:t>Design flow</a:t>
            </a:r>
            <a:endParaRPr lang="en-US" sz="3200" b="1" dirty="0"/>
          </a:p>
        </p:txBody>
      </p:sp>
      <p:sp>
        <p:nvSpPr>
          <p:cNvPr id="6" name="Oval 8"/>
          <p:cNvSpPr>
            <a:spLocks noChangeArrowheads="1"/>
          </p:cNvSpPr>
          <p:nvPr/>
        </p:nvSpPr>
        <p:spPr bwMode="auto">
          <a:xfrm>
            <a:off x="2559449" y="463640"/>
            <a:ext cx="1185884" cy="548961"/>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dirty="0"/>
              <a:t>System</a:t>
            </a:r>
          </a:p>
          <a:p>
            <a:pPr algn="ctr"/>
            <a:r>
              <a:rPr lang="en-US" sz="1400" b="1" dirty="0"/>
              <a:t>Model</a:t>
            </a:r>
            <a:endParaRPr lang="en-US" sz="1600" b="1" dirty="0"/>
          </a:p>
        </p:txBody>
      </p:sp>
      <p:cxnSp>
        <p:nvCxnSpPr>
          <p:cNvPr id="7" name="AutoShape 10"/>
          <p:cNvCxnSpPr>
            <a:cxnSpLocks noChangeShapeType="1"/>
            <a:stCxn id="9" idx="3"/>
            <a:endCxn id="6" idx="2"/>
          </p:cNvCxnSpPr>
          <p:nvPr/>
        </p:nvCxnSpPr>
        <p:spPr bwMode="auto">
          <a:xfrm flipV="1">
            <a:off x="2183244" y="738120"/>
            <a:ext cx="376204" cy="19754"/>
          </a:xfrm>
          <a:prstGeom prst="straightConnector1">
            <a:avLst/>
          </a:prstGeom>
          <a:noFill/>
          <a:ln w="12700" cap="sq">
            <a:solidFill>
              <a:schemeClr val="tx1"/>
            </a:solidFill>
            <a:round/>
            <a:headEnd type="none" w="sm" len="sm"/>
            <a:tailEnd type="triangle" w="lg" len="lg"/>
          </a:ln>
        </p:spPr>
      </p:cxnSp>
      <p:sp>
        <p:nvSpPr>
          <p:cNvPr id="8" name="Rectangle 11"/>
          <p:cNvSpPr>
            <a:spLocks noChangeArrowheads="1"/>
          </p:cNvSpPr>
          <p:nvPr/>
        </p:nvSpPr>
        <p:spPr bwMode="auto">
          <a:xfrm>
            <a:off x="4004744" y="563451"/>
            <a:ext cx="1726045" cy="388848"/>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System Simulation</a:t>
            </a:r>
          </a:p>
        </p:txBody>
      </p:sp>
      <p:sp>
        <p:nvSpPr>
          <p:cNvPr id="9" name="Rectangle 12"/>
          <p:cNvSpPr>
            <a:spLocks noChangeArrowheads="1"/>
          </p:cNvSpPr>
          <p:nvPr/>
        </p:nvSpPr>
        <p:spPr bwMode="auto">
          <a:xfrm>
            <a:off x="457200" y="563451"/>
            <a:ext cx="1726044" cy="388848"/>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Informal Specification</a:t>
            </a:r>
          </a:p>
        </p:txBody>
      </p:sp>
      <p:sp>
        <p:nvSpPr>
          <p:cNvPr id="10" name="Rectangle 14"/>
          <p:cNvSpPr>
            <a:spLocks noChangeArrowheads="1"/>
          </p:cNvSpPr>
          <p:nvPr/>
        </p:nvSpPr>
        <p:spPr bwMode="auto">
          <a:xfrm>
            <a:off x="1589180" y="1561564"/>
            <a:ext cx="3126421" cy="239131"/>
          </a:xfrm>
          <a:prstGeom prst="rect">
            <a:avLst/>
          </a:prstGeom>
          <a:solidFill>
            <a:srgbClr val="FFFF00"/>
          </a:solidFill>
          <a:ln w="12700" cap="sq">
            <a:solidFill>
              <a:schemeClr val="tx1"/>
            </a:solidFill>
            <a:miter lim="800000"/>
            <a:headEnd type="none" w="sm" len="sm"/>
            <a:tailEnd type="none" w="sm" len="sm"/>
          </a:ln>
        </p:spPr>
        <p:txBody>
          <a:bodyPr wrap="none" anchor="ctr"/>
          <a:lstStyle/>
          <a:p>
            <a:pPr algn="ctr"/>
            <a:r>
              <a:rPr lang="en-US" sz="1600" b="1"/>
              <a:t>Hardware/Software Partitioning</a:t>
            </a:r>
          </a:p>
        </p:txBody>
      </p:sp>
      <p:sp>
        <p:nvSpPr>
          <p:cNvPr id="11" name="Oval 17"/>
          <p:cNvSpPr>
            <a:spLocks noChangeArrowheads="1"/>
          </p:cNvSpPr>
          <p:nvPr/>
        </p:nvSpPr>
        <p:spPr bwMode="auto">
          <a:xfrm>
            <a:off x="2505544" y="1910902"/>
            <a:ext cx="1293691" cy="49905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Partitioned</a:t>
            </a:r>
          </a:p>
          <a:p>
            <a:pPr algn="ctr"/>
            <a:r>
              <a:rPr lang="en-US" sz="1400" b="1"/>
              <a:t>Model</a:t>
            </a:r>
            <a:endParaRPr lang="en-US" sz="1600" b="1"/>
          </a:p>
        </p:txBody>
      </p:sp>
      <p:cxnSp>
        <p:nvCxnSpPr>
          <p:cNvPr id="12" name="AutoShape 18"/>
          <p:cNvCxnSpPr>
            <a:cxnSpLocks noChangeShapeType="1"/>
            <a:stCxn id="10" idx="2"/>
            <a:endCxn id="11" idx="0"/>
          </p:cNvCxnSpPr>
          <p:nvPr/>
        </p:nvCxnSpPr>
        <p:spPr bwMode="auto">
          <a:xfrm>
            <a:off x="3152390" y="1800694"/>
            <a:ext cx="0" cy="110208"/>
          </a:xfrm>
          <a:prstGeom prst="straightConnector1">
            <a:avLst/>
          </a:prstGeom>
          <a:noFill/>
          <a:ln w="12700" cap="sq">
            <a:solidFill>
              <a:schemeClr val="tx1"/>
            </a:solidFill>
            <a:round/>
            <a:headEnd type="none" w="sm" len="sm"/>
            <a:tailEnd type="triangle" w="lg" len="lg"/>
          </a:ln>
        </p:spPr>
      </p:cxnSp>
      <p:sp>
        <p:nvSpPr>
          <p:cNvPr id="13" name="Rectangle 19"/>
          <p:cNvSpPr>
            <a:spLocks noChangeArrowheads="1"/>
          </p:cNvSpPr>
          <p:nvPr/>
        </p:nvSpPr>
        <p:spPr bwMode="auto">
          <a:xfrm>
            <a:off x="2236026" y="2559676"/>
            <a:ext cx="1832729" cy="199623"/>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Schedule</a:t>
            </a:r>
          </a:p>
        </p:txBody>
      </p:sp>
      <p:cxnSp>
        <p:nvCxnSpPr>
          <p:cNvPr id="14" name="AutoShape 20"/>
          <p:cNvCxnSpPr>
            <a:cxnSpLocks noChangeShapeType="1"/>
            <a:stCxn id="11" idx="4"/>
            <a:endCxn id="13" idx="0"/>
          </p:cNvCxnSpPr>
          <p:nvPr/>
        </p:nvCxnSpPr>
        <p:spPr bwMode="auto">
          <a:xfrm>
            <a:off x="3152390" y="2409959"/>
            <a:ext cx="0" cy="149717"/>
          </a:xfrm>
          <a:prstGeom prst="straightConnector1">
            <a:avLst/>
          </a:prstGeom>
          <a:noFill/>
          <a:ln w="12700" cap="sq">
            <a:solidFill>
              <a:schemeClr val="tx1"/>
            </a:solidFill>
            <a:round/>
            <a:headEnd type="none" w="sm" len="sm"/>
            <a:tailEnd type="triangle" w="lg" len="lg"/>
          </a:ln>
        </p:spPr>
      </p:cxnSp>
      <p:sp>
        <p:nvSpPr>
          <p:cNvPr id="15" name="Oval 21"/>
          <p:cNvSpPr>
            <a:spLocks noChangeArrowheads="1"/>
          </p:cNvSpPr>
          <p:nvPr/>
        </p:nvSpPr>
        <p:spPr bwMode="auto">
          <a:xfrm>
            <a:off x="2559449" y="2909016"/>
            <a:ext cx="1185884" cy="548961"/>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dirty="0"/>
              <a:t>Partitioned</a:t>
            </a:r>
          </a:p>
          <a:p>
            <a:pPr algn="ctr"/>
            <a:r>
              <a:rPr lang="en-US" sz="1400" b="1" dirty="0"/>
              <a:t>Model &amp; Sch.</a:t>
            </a:r>
            <a:endParaRPr lang="en-US" sz="1600" b="1" dirty="0"/>
          </a:p>
        </p:txBody>
      </p:sp>
      <p:cxnSp>
        <p:nvCxnSpPr>
          <p:cNvPr id="16" name="AutoShape 22"/>
          <p:cNvCxnSpPr>
            <a:cxnSpLocks noChangeShapeType="1"/>
            <a:stCxn id="13" idx="2"/>
            <a:endCxn id="15" idx="0"/>
          </p:cNvCxnSpPr>
          <p:nvPr/>
        </p:nvCxnSpPr>
        <p:spPr bwMode="auto">
          <a:xfrm>
            <a:off x="3152390" y="2759299"/>
            <a:ext cx="0" cy="149717"/>
          </a:xfrm>
          <a:prstGeom prst="straightConnector1">
            <a:avLst/>
          </a:prstGeom>
          <a:noFill/>
          <a:ln w="12700" cap="sq">
            <a:solidFill>
              <a:schemeClr val="tx1"/>
            </a:solidFill>
            <a:round/>
            <a:headEnd type="none" w="sm" len="sm"/>
            <a:tailEnd type="triangle" w="lg" len="lg"/>
          </a:ln>
        </p:spPr>
      </p:cxnSp>
      <p:cxnSp>
        <p:nvCxnSpPr>
          <p:cNvPr id="17" name="AutoShape 23"/>
          <p:cNvCxnSpPr>
            <a:cxnSpLocks noChangeShapeType="1"/>
            <a:stCxn id="15" idx="4"/>
          </p:cNvCxnSpPr>
          <p:nvPr/>
        </p:nvCxnSpPr>
        <p:spPr bwMode="auto">
          <a:xfrm>
            <a:off x="3152390" y="3457977"/>
            <a:ext cx="0" cy="199623"/>
          </a:xfrm>
          <a:prstGeom prst="straightConnector1">
            <a:avLst/>
          </a:prstGeom>
          <a:noFill/>
          <a:ln w="12700" cap="sq">
            <a:solidFill>
              <a:schemeClr val="tx1"/>
            </a:solidFill>
            <a:round/>
            <a:headEnd type="none" w="sm" len="sm"/>
            <a:tailEnd type="triangle" w="lg" len="lg"/>
          </a:ln>
        </p:spPr>
      </p:cxnSp>
      <p:cxnSp>
        <p:nvCxnSpPr>
          <p:cNvPr id="19" name="AutoShape 25"/>
          <p:cNvCxnSpPr>
            <a:cxnSpLocks noChangeShapeType="1"/>
            <a:stCxn id="6" idx="6"/>
            <a:endCxn id="8" idx="1"/>
          </p:cNvCxnSpPr>
          <p:nvPr/>
        </p:nvCxnSpPr>
        <p:spPr bwMode="auto">
          <a:xfrm>
            <a:off x="3745332" y="738120"/>
            <a:ext cx="259412" cy="19754"/>
          </a:xfrm>
          <a:prstGeom prst="straightConnector1">
            <a:avLst/>
          </a:prstGeom>
          <a:noFill/>
          <a:ln w="12700" cap="sq">
            <a:solidFill>
              <a:schemeClr val="tx1"/>
            </a:solidFill>
            <a:round/>
            <a:headEnd type="none" w="sm" len="sm"/>
            <a:tailEnd type="triangle" w="lg" len="lg"/>
          </a:ln>
        </p:spPr>
      </p:cxnSp>
      <p:cxnSp>
        <p:nvCxnSpPr>
          <p:cNvPr id="22" name="AutoShape 33"/>
          <p:cNvCxnSpPr>
            <a:cxnSpLocks noChangeShapeType="1"/>
            <a:stCxn id="8" idx="3"/>
            <a:endCxn id="92" idx="1"/>
          </p:cNvCxnSpPr>
          <p:nvPr/>
        </p:nvCxnSpPr>
        <p:spPr bwMode="auto">
          <a:xfrm>
            <a:off x="5730789" y="757875"/>
            <a:ext cx="1355811" cy="2042475"/>
          </a:xfrm>
          <a:prstGeom prst="bentConnector3">
            <a:avLst>
              <a:gd name="adj1" fmla="val 20808"/>
            </a:avLst>
          </a:prstGeom>
          <a:noFill/>
          <a:ln w="31750" cap="rnd">
            <a:solidFill>
              <a:schemeClr val="tx1"/>
            </a:solidFill>
            <a:prstDash val="sysDot"/>
            <a:miter lim="800000"/>
            <a:headEnd type="none" w="sm" len="sm"/>
            <a:tailEnd type="triangle" w="lg" len="lg"/>
          </a:ln>
        </p:spPr>
      </p:cxnSp>
      <p:sp>
        <p:nvSpPr>
          <p:cNvPr id="24" name="Rectangle 35"/>
          <p:cNvSpPr>
            <a:spLocks noChangeArrowheads="1"/>
          </p:cNvSpPr>
          <p:nvPr/>
        </p:nvSpPr>
        <p:spPr bwMode="auto">
          <a:xfrm>
            <a:off x="2236026" y="1162318"/>
            <a:ext cx="1832729" cy="239131"/>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Algorithmic Design</a:t>
            </a:r>
          </a:p>
        </p:txBody>
      </p:sp>
      <p:cxnSp>
        <p:nvCxnSpPr>
          <p:cNvPr id="25" name="AutoShape 37"/>
          <p:cNvCxnSpPr>
            <a:cxnSpLocks noChangeShapeType="1"/>
            <a:stCxn id="6" idx="3"/>
            <a:endCxn id="10" idx="1"/>
          </p:cNvCxnSpPr>
          <p:nvPr/>
        </p:nvCxnSpPr>
        <p:spPr bwMode="auto">
          <a:xfrm rot="5400000">
            <a:off x="1787054" y="734670"/>
            <a:ext cx="748584" cy="1144333"/>
          </a:xfrm>
          <a:prstGeom prst="curvedConnector4">
            <a:avLst>
              <a:gd name="adj1" fmla="val 21111"/>
              <a:gd name="adj2" fmla="val 114130"/>
            </a:avLst>
          </a:prstGeom>
          <a:noFill/>
          <a:ln w="12700" cap="sq">
            <a:solidFill>
              <a:schemeClr val="tx1"/>
            </a:solidFill>
            <a:round/>
            <a:headEnd type="none" w="sm" len="sm"/>
            <a:tailEnd type="triangle" w="lg" len="lg"/>
          </a:ln>
        </p:spPr>
      </p:cxnSp>
      <p:cxnSp>
        <p:nvCxnSpPr>
          <p:cNvPr id="26" name="AutoShape 38"/>
          <p:cNvCxnSpPr>
            <a:cxnSpLocks noChangeShapeType="1"/>
            <a:stCxn id="24" idx="3"/>
            <a:endCxn id="6" idx="5"/>
          </p:cNvCxnSpPr>
          <p:nvPr/>
        </p:nvCxnSpPr>
        <p:spPr bwMode="auto">
          <a:xfrm flipH="1" flipV="1">
            <a:off x="3571268" y="932545"/>
            <a:ext cx="497487" cy="349340"/>
          </a:xfrm>
          <a:prstGeom prst="curvedConnector4">
            <a:avLst>
              <a:gd name="adj1" fmla="val -32505"/>
              <a:gd name="adj2" fmla="val 55653"/>
            </a:avLst>
          </a:prstGeom>
          <a:noFill/>
          <a:ln w="12700" cap="sq">
            <a:solidFill>
              <a:schemeClr val="tx1"/>
            </a:solidFill>
            <a:round/>
            <a:headEnd type="none" w="sm" len="sm"/>
            <a:tailEnd type="triangle" w="lg" len="lg"/>
          </a:ln>
        </p:spPr>
      </p:cxnSp>
      <p:cxnSp>
        <p:nvCxnSpPr>
          <p:cNvPr id="27" name="AutoShape 41"/>
          <p:cNvCxnSpPr>
            <a:cxnSpLocks noChangeShapeType="1"/>
            <a:stCxn id="6" idx="4"/>
            <a:endCxn id="24" idx="0"/>
          </p:cNvCxnSpPr>
          <p:nvPr/>
        </p:nvCxnSpPr>
        <p:spPr bwMode="auto">
          <a:xfrm>
            <a:off x="3152390" y="1012601"/>
            <a:ext cx="0" cy="149717"/>
          </a:xfrm>
          <a:prstGeom prst="straightConnector1">
            <a:avLst/>
          </a:prstGeom>
          <a:noFill/>
          <a:ln w="12700" cap="sq">
            <a:solidFill>
              <a:schemeClr val="tx1"/>
            </a:solidFill>
            <a:round/>
            <a:headEnd type="none" w="sm" len="sm"/>
            <a:tailEnd type="triangle" w="lg" len="lg"/>
          </a:ln>
        </p:spPr>
      </p:cxnSp>
      <p:sp>
        <p:nvSpPr>
          <p:cNvPr id="60" name="Rectangle 23"/>
          <p:cNvSpPr>
            <a:spLocks noChangeArrowheads="1"/>
          </p:cNvSpPr>
          <p:nvPr/>
        </p:nvSpPr>
        <p:spPr bwMode="auto">
          <a:xfrm>
            <a:off x="2190689" y="3619500"/>
            <a:ext cx="1894045"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Communication</a:t>
            </a:r>
          </a:p>
          <a:p>
            <a:pPr algn="ctr"/>
            <a:r>
              <a:rPr lang="en-US" sz="1600" b="1" dirty="0"/>
              <a:t>Synthesis</a:t>
            </a:r>
          </a:p>
        </p:txBody>
      </p:sp>
      <p:sp>
        <p:nvSpPr>
          <p:cNvPr id="62" name="Oval 25"/>
          <p:cNvSpPr>
            <a:spLocks noChangeArrowheads="1"/>
          </p:cNvSpPr>
          <p:nvPr/>
        </p:nvSpPr>
        <p:spPr bwMode="auto">
          <a:xfrm>
            <a:off x="829344" y="4196477"/>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Software</a:t>
            </a:r>
          </a:p>
          <a:p>
            <a:pPr algn="ctr"/>
            <a:r>
              <a:rPr lang="en-US" sz="1400" b="1"/>
              <a:t>Model</a:t>
            </a:r>
            <a:endParaRPr lang="en-US" sz="1600" b="1"/>
          </a:p>
        </p:txBody>
      </p:sp>
      <p:sp>
        <p:nvSpPr>
          <p:cNvPr id="63" name="Oval 26"/>
          <p:cNvSpPr>
            <a:spLocks noChangeArrowheads="1"/>
          </p:cNvSpPr>
          <p:nvPr/>
        </p:nvSpPr>
        <p:spPr bwMode="auto">
          <a:xfrm>
            <a:off x="4143923" y="4196477"/>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dirty="0"/>
              <a:t>Hardware</a:t>
            </a:r>
          </a:p>
          <a:p>
            <a:pPr algn="ctr"/>
            <a:r>
              <a:rPr lang="en-US" sz="1400" b="1" dirty="0"/>
              <a:t>Model</a:t>
            </a:r>
            <a:endParaRPr lang="en-US" sz="1600" b="1" dirty="0"/>
          </a:p>
        </p:txBody>
      </p:sp>
      <p:cxnSp>
        <p:nvCxnSpPr>
          <p:cNvPr id="64" name="AutoShape 27"/>
          <p:cNvCxnSpPr>
            <a:cxnSpLocks noChangeShapeType="1"/>
            <a:stCxn id="60" idx="2"/>
            <a:endCxn id="62" idx="7"/>
          </p:cNvCxnSpPr>
          <p:nvPr/>
        </p:nvCxnSpPr>
        <p:spPr bwMode="auto">
          <a:xfrm flipH="1">
            <a:off x="1940370" y="4028193"/>
            <a:ext cx="1197342" cy="252427"/>
          </a:xfrm>
          <a:prstGeom prst="straightConnector1">
            <a:avLst/>
          </a:prstGeom>
          <a:noFill/>
          <a:ln w="12700" cap="sq">
            <a:solidFill>
              <a:schemeClr val="tx1"/>
            </a:solidFill>
            <a:round/>
            <a:headEnd type="none" w="sm" len="sm"/>
            <a:tailEnd type="triangle" w="lg" len="lg"/>
          </a:ln>
        </p:spPr>
      </p:cxnSp>
      <p:cxnSp>
        <p:nvCxnSpPr>
          <p:cNvPr id="65" name="AutoShape 28"/>
          <p:cNvCxnSpPr>
            <a:cxnSpLocks noChangeShapeType="1"/>
            <a:stCxn id="60" idx="2"/>
            <a:endCxn id="63" idx="1"/>
          </p:cNvCxnSpPr>
          <p:nvPr/>
        </p:nvCxnSpPr>
        <p:spPr bwMode="auto">
          <a:xfrm>
            <a:off x="3137711" y="4028193"/>
            <a:ext cx="1197342" cy="252427"/>
          </a:xfrm>
          <a:prstGeom prst="straightConnector1">
            <a:avLst/>
          </a:prstGeom>
          <a:noFill/>
          <a:ln w="12700" cap="sq">
            <a:solidFill>
              <a:schemeClr val="tx1"/>
            </a:solidFill>
            <a:round/>
            <a:headEnd type="none" w="sm" len="sm"/>
            <a:tailEnd type="triangle" w="lg" len="lg"/>
          </a:ln>
        </p:spPr>
      </p:cxnSp>
      <p:sp>
        <p:nvSpPr>
          <p:cNvPr id="66" name="Rectangle 29"/>
          <p:cNvSpPr>
            <a:spLocks noChangeArrowheads="1"/>
          </p:cNvSpPr>
          <p:nvPr/>
        </p:nvSpPr>
        <p:spPr bwMode="auto">
          <a:xfrm>
            <a:off x="2368255" y="4301383"/>
            <a:ext cx="1538911"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HW/SW </a:t>
            </a:r>
          </a:p>
          <a:p>
            <a:pPr algn="ctr"/>
            <a:r>
              <a:rPr lang="en-US" sz="1600" b="1" dirty="0"/>
              <a:t>Co-simulation</a:t>
            </a:r>
          </a:p>
        </p:txBody>
      </p:sp>
      <p:cxnSp>
        <p:nvCxnSpPr>
          <p:cNvPr id="67" name="AutoShape 30"/>
          <p:cNvCxnSpPr>
            <a:cxnSpLocks noChangeShapeType="1"/>
            <a:stCxn id="62" idx="6"/>
            <a:endCxn id="66" idx="1"/>
          </p:cNvCxnSpPr>
          <p:nvPr/>
        </p:nvCxnSpPr>
        <p:spPr bwMode="auto">
          <a:xfrm>
            <a:off x="2131500" y="4484966"/>
            <a:ext cx="236755" cy="20762"/>
          </a:xfrm>
          <a:prstGeom prst="straightConnector1">
            <a:avLst/>
          </a:prstGeom>
          <a:noFill/>
          <a:ln w="12700" cap="sq">
            <a:solidFill>
              <a:schemeClr val="tx1"/>
            </a:solidFill>
            <a:round/>
            <a:headEnd type="none" w="sm" len="sm"/>
            <a:tailEnd type="triangle" w="lg" len="lg"/>
          </a:ln>
        </p:spPr>
      </p:cxnSp>
      <p:cxnSp>
        <p:nvCxnSpPr>
          <p:cNvPr id="68" name="AutoShape 31"/>
          <p:cNvCxnSpPr>
            <a:cxnSpLocks noChangeShapeType="1"/>
            <a:stCxn id="63" idx="2"/>
            <a:endCxn id="66" idx="3"/>
          </p:cNvCxnSpPr>
          <p:nvPr/>
        </p:nvCxnSpPr>
        <p:spPr bwMode="auto">
          <a:xfrm flipH="1">
            <a:off x="3907167" y="4484966"/>
            <a:ext cx="236755" cy="20762"/>
          </a:xfrm>
          <a:prstGeom prst="straightConnector1">
            <a:avLst/>
          </a:prstGeom>
          <a:noFill/>
          <a:ln w="12700" cap="sq">
            <a:solidFill>
              <a:schemeClr val="tx1"/>
            </a:solidFill>
            <a:round/>
            <a:headEnd type="none" w="sm" len="sm"/>
            <a:tailEnd type="triangle" w="lg" len="lg"/>
          </a:ln>
        </p:spPr>
      </p:cxnSp>
      <p:sp>
        <p:nvSpPr>
          <p:cNvPr id="69" name="Rectangle 33"/>
          <p:cNvSpPr>
            <a:spLocks noChangeArrowheads="1"/>
          </p:cNvSpPr>
          <p:nvPr/>
        </p:nvSpPr>
        <p:spPr bwMode="auto">
          <a:xfrm>
            <a:off x="533400" y="4930812"/>
            <a:ext cx="1894045" cy="209810"/>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dirty="0"/>
              <a:t>Compilation</a:t>
            </a:r>
          </a:p>
        </p:txBody>
      </p:sp>
      <p:sp>
        <p:nvSpPr>
          <p:cNvPr id="70" name="Rectangle 34"/>
          <p:cNvSpPr>
            <a:spLocks noChangeArrowheads="1"/>
          </p:cNvSpPr>
          <p:nvPr/>
        </p:nvSpPr>
        <p:spPr bwMode="auto">
          <a:xfrm>
            <a:off x="3847978" y="4930812"/>
            <a:ext cx="1894045" cy="209810"/>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Synthesis</a:t>
            </a:r>
          </a:p>
        </p:txBody>
      </p:sp>
      <p:cxnSp>
        <p:nvCxnSpPr>
          <p:cNvPr id="71" name="AutoShape 35"/>
          <p:cNvCxnSpPr>
            <a:cxnSpLocks noChangeShapeType="1"/>
            <a:stCxn id="62" idx="4"/>
            <a:endCxn id="69" idx="0"/>
          </p:cNvCxnSpPr>
          <p:nvPr/>
        </p:nvCxnSpPr>
        <p:spPr bwMode="auto">
          <a:xfrm>
            <a:off x="1480423" y="4773455"/>
            <a:ext cx="0" cy="157357"/>
          </a:xfrm>
          <a:prstGeom prst="straightConnector1">
            <a:avLst/>
          </a:prstGeom>
          <a:noFill/>
          <a:ln w="12700" cap="sq">
            <a:solidFill>
              <a:schemeClr val="tx1"/>
            </a:solidFill>
            <a:round/>
            <a:headEnd type="none" w="sm" len="sm"/>
            <a:tailEnd type="triangle" w="lg" len="lg"/>
          </a:ln>
        </p:spPr>
      </p:cxnSp>
      <p:cxnSp>
        <p:nvCxnSpPr>
          <p:cNvPr id="72" name="AutoShape 36"/>
          <p:cNvCxnSpPr>
            <a:cxnSpLocks noChangeShapeType="1"/>
            <a:stCxn id="63" idx="4"/>
            <a:endCxn id="70" idx="0"/>
          </p:cNvCxnSpPr>
          <p:nvPr/>
        </p:nvCxnSpPr>
        <p:spPr bwMode="auto">
          <a:xfrm>
            <a:off x="4795000" y="4773455"/>
            <a:ext cx="0" cy="157357"/>
          </a:xfrm>
          <a:prstGeom prst="straightConnector1">
            <a:avLst/>
          </a:prstGeom>
          <a:noFill/>
          <a:ln w="12700" cap="sq">
            <a:solidFill>
              <a:schemeClr val="tx1"/>
            </a:solidFill>
            <a:round/>
            <a:headEnd type="none" w="sm" len="sm"/>
            <a:tailEnd type="triangle" w="lg" len="lg"/>
          </a:ln>
        </p:spPr>
      </p:cxnSp>
      <p:sp>
        <p:nvSpPr>
          <p:cNvPr id="73" name="Oval 38"/>
          <p:cNvSpPr>
            <a:spLocks noChangeArrowheads="1"/>
          </p:cNvSpPr>
          <p:nvPr/>
        </p:nvSpPr>
        <p:spPr bwMode="auto">
          <a:xfrm>
            <a:off x="4143923" y="5297979"/>
            <a:ext cx="1302156" cy="576977"/>
          </a:xfrm>
          <a:prstGeom prst="ellipse">
            <a:avLst/>
          </a:prstGeom>
          <a:solidFill>
            <a:schemeClr val="hlink"/>
          </a:solidFill>
          <a:ln w="12700" cap="sq">
            <a:solidFill>
              <a:schemeClr val="tx1"/>
            </a:solidFill>
            <a:round/>
            <a:headEnd type="none" w="sm" len="sm"/>
            <a:tailEnd type="none" w="sm" len="sm"/>
          </a:ln>
        </p:spPr>
        <p:txBody>
          <a:bodyPr wrap="none" anchor="ctr"/>
          <a:lstStyle/>
          <a:p>
            <a:pPr algn="ctr"/>
            <a:r>
              <a:rPr lang="en-US" sz="1400" b="1"/>
              <a:t>Gate-level</a:t>
            </a:r>
          </a:p>
          <a:p>
            <a:pPr algn="ctr"/>
            <a:r>
              <a:rPr lang="en-US" sz="1400" b="1"/>
              <a:t>Model</a:t>
            </a:r>
            <a:endParaRPr lang="en-US" sz="1600" b="1"/>
          </a:p>
        </p:txBody>
      </p:sp>
      <p:sp>
        <p:nvSpPr>
          <p:cNvPr id="74" name="Oval 39"/>
          <p:cNvSpPr>
            <a:spLocks noChangeArrowheads="1"/>
          </p:cNvSpPr>
          <p:nvPr/>
        </p:nvSpPr>
        <p:spPr bwMode="auto">
          <a:xfrm>
            <a:off x="829344" y="5297979"/>
            <a:ext cx="1302156" cy="576977"/>
          </a:xfrm>
          <a:prstGeom prst="ellipse">
            <a:avLst/>
          </a:prstGeom>
          <a:solidFill>
            <a:schemeClr val="hlink"/>
          </a:solidFill>
          <a:ln w="12700" cap="sq">
            <a:solidFill>
              <a:schemeClr val="tx1"/>
            </a:solidFill>
            <a:round/>
            <a:headEnd type="none" w="sm" len="sm"/>
            <a:tailEnd type="none" w="sm" len="sm"/>
          </a:ln>
        </p:spPr>
        <p:txBody>
          <a:bodyPr wrap="none" anchor="ctr"/>
          <a:lstStyle/>
          <a:p>
            <a:pPr algn="ctr"/>
            <a:r>
              <a:rPr lang="en-US" sz="1400" b="1"/>
              <a:t>Binary Exec.</a:t>
            </a:r>
          </a:p>
          <a:p>
            <a:pPr algn="ctr"/>
            <a:r>
              <a:rPr lang="en-US" sz="1400" b="1"/>
              <a:t>Model</a:t>
            </a:r>
            <a:endParaRPr lang="en-US" sz="1600" b="1"/>
          </a:p>
        </p:txBody>
      </p:sp>
      <p:cxnSp>
        <p:nvCxnSpPr>
          <p:cNvPr id="75" name="AutoShape 42"/>
          <p:cNvCxnSpPr>
            <a:cxnSpLocks noChangeShapeType="1"/>
            <a:stCxn id="69" idx="2"/>
            <a:endCxn id="74" idx="0"/>
          </p:cNvCxnSpPr>
          <p:nvPr/>
        </p:nvCxnSpPr>
        <p:spPr bwMode="auto">
          <a:xfrm>
            <a:off x="1480423" y="5140622"/>
            <a:ext cx="0" cy="157357"/>
          </a:xfrm>
          <a:prstGeom prst="straightConnector1">
            <a:avLst/>
          </a:prstGeom>
          <a:noFill/>
          <a:ln w="12700" cap="sq">
            <a:solidFill>
              <a:schemeClr val="tx1"/>
            </a:solidFill>
            <a:round/>
            <a:headEnd type="none" w="sm" len="sm"/>
            <a:tailEnd type="triangle" w="lg" len="lg"/>
          </a:ln>
        </p:spPr>
      </p:cxnSp>
      <p:cxnSp>
        <p:nvCxnSpPr>
          <p:cNvPr id="76" name="AutoShape 44"/>
          <p:cNvCxnSpPr>
            <a:cxnSpLocks noChangeShapeType="1"/>
            <a:stCxn id="70" idx="2"/>
            <a:endCxn id="73" idx="0"/>
          </p:cNvCxnSpPr>
          <p:nvPr/>
        </p:nvCxnSpPr>
        <p:spPr bwMode="auto">
          <a:xfrm>
            <a:off x="4795000" y="5140622"/>
            <a:ext cx="0" cy="157357"/>
          </a:xfrm>
          <a:prstGeom prst="straightConnector1">
            <a:avLst/>
          </a:prstGeom>
          <a:noFill/>
          <a:ln w="12700" cap="sq">
            <a:solidFill>
              <a:schemeClr val="tx1"/>
            </a:solidFill>
            <a:round/>
            <a:headEnd type="none" w="sm" len="sm"/>
            <a:tailEnd type="triangle" w="lg" len="lg"/>
          </a:ln>
        </p:spPr>
      </p:cxnSp>
      <p:cxnSp>
        <p:nvCxnSpPr>
          <p:cNvPr id="78" name="AutoShape 50"/>
          <p:cNvCxnSpPr>
            <a:cxnSpLocks noChangeShapeType="1"/>
            <a:stCxn id="66" idx="0"/>
            <a:endCxn id="92" idx="2"/>
          </p:cNvCxnSpPr>
          <p:nvPr/>
        </p:nvCxnSpPr>
        <p:spPr bwMode="auto">
          <a:xfrm rot="5400000" flipH="1" flipV="1">
            <a:off x="4809314" y="1376398"/>
            <a:ext cx="1253383" cy="4596589"/>
          </a:xfrm>
          <a:prstGeom prst="bentConnector3">
            <a:avLst>
              <a:gd name="adj1" fmla="val 15156"/>
            </a:avLst>
          </a:prstGeom>
          <a:noFill/>
          <a:ln w="31750" cap="rnd">
            <a:solidFill>
              <a:schemeClr val="tx1"/>
            </a:solidFill>
            <a:prstDash val="sysDot"/>
            <a:miter lim="800000"/>
            <a:headEnd type="none" w="sm" len="sm"/>
            <a:tailEnd type="triangle" w="lg" len="lg"/>
          </a:ln>
        </p:spPr>
      </p:cxnSp>
      <p:cxnSp>
        <p:nvCxnSpPr>
          <p:cNvPr id="79" name="AutoShape 51"/>
          <p:cNvCxnSpPr>
            <a:cxnSpLocks noChangeShapeType="1"/>
            <a:stCxn id="82" idx="0"/>
            <a:endCxn id="92" idx="2"/>
          </p:cNvCxnSpPr>
          <p:nvPr/>
        </p:nvCxnSpPr>
        <p:spPr bwMode="auto">
          <a:xfrm rot="5400000" flipH="1" flipV="1">
            <a:off x="4170697" y="2035979"/>
            <a:ext cx="2551581" cy="4575625"/>
          </a:xfrm>
          <a:prstGeom prst="bentConnector3">
            <a:avLst>
              <a:gd name="adj1" fmla="val 14698"/>
            </a:avLst>
          </a:prstGeom>
          <a:noFill/>
          <a:ln w="31750" cap="rnd">
            <a:solidFill>
              <a:schemeClr val="tx1"/>
            </a:solidFill>
            <a:prstDash val="sysDot"/>
            <a:miter lim="800000"/>
            <a:headEnd type="none" w="sm" len="sm"/>
            <a:tailEnd type="triangle" w="lg" len="lg"/>
          </a:ln>
        </p:spPr>
      </p:cxnSp>
      <p:sp>
        <p:nvSpPr>
          <p:cNvPr id="80" name="Oval 18"/>
          <p:cNvSpPr>
            <a:spLocks noChangeArrowheads="1"/>
          </p:cNvSpPr>
          <p:nvPr/>
        </p:nvSpPr>
        <p:spPr bwMode="auto">
          <a:xfrm>
            <a:off x="4143923" y="5285958"/>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Gate-level</a:t>
            </a:r>
          </a:p>
          <a:p>
            <a:pPr algn="ctr"/>
            <a:r>
              <a:rPr lang="en-US" sz="1400" b="1"/>
              <a:t>Model</a:t>
            </a:r>
            <a:endParaRPr lang="en-US" sz="1600" b="1"/>
          </a:p>
        </p:txBody>
      </p:sp>
      <p:sp>
        <p:nvSpPr>
          <p:cNvPr id="81" name="Oval 19"/>
          <p:cNvSpPr>
            <a:spLocks noChangeArrowheads="1"/>
          </p:cNvSpPr>
          <p:nvPr/>
        </p:nvSpPr>
        <p:spPr bwMode="auto">
          <a:xfrm>
            <a:off x="829344" y="5285958"/>
            <a:ext cx="1302156" cy="576977"/>
          </a:xfrm>
          <a:prstGeom prst="ellipse">
            <a:avLst/>
          </a:prstGeom>
          <a:solidFill>
            <a:srgbClr val="FFC000"/>
          </a:solidFill>
          <a:ln w="12700" cap="sq">
            <a:solidFill>
              <a:schemeClr val="tx1"/>
            </a:solidFill>
            <a:round/>
            <a:headEnd type="none" w="sm" len="sm"/>
            <a:tailEnd type="none" w="sm" len="sm"/>
          </a:ln>
        </p:spPr>
        <p:txBody>
          <a:bodyPr wrap="none" anchor="ctr"/>
          <a:lstStyle/>
          <a:p>
            <a:pPr algn="ctr"/>
            <a:r>
              <a:rPr lang="en-US" sz="1400" b="1"/>
              <a:t>Binary Exec.</a:t>
            </a:r>
          </a:p>
          <a:p>
            <a:pPr algn="ctr"/>
            <a:r>
              <a:rPr lang="en-US" sz="1400" b="1"/>
              <a:t>Model</a:t>
            </a:r>
            <a:endParaRPr lang="en-US" sz="1600" b="1"/>
          </a:p>
        </p:txBody>
      </p:sp>
      <p:sp>
        <p:nvSpPr>
          <p:cNvPr id="82" name="Rectangle 29"/>
          <p:cNvSpPr>
            <a:spLocks noChangeArrowheads="1"/>
          </p:cNvSpPr>
          <p:nvPr/>
        </p:nvSpPr>
        <p:spPr bwMode="auto">
          <a:xfrm>
            <a:off x="2389219" y="5599581"/>
            <a:ext cx="1538911"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Emulate or</a:t>
            </a:r>
          </a:p>
          <a:p>
            <a:pPr algn="ctr"/>
            <a:r>
              <a:rPr lang="en-US" sz="1600" b="1"/>
              <a:t>Prototype</a:t>
            </a:r>
          </a:p>
        </p:txBody>
      </p:sp>
      <p:cxnSp>
        <p:nvCxnSpPr>
          <p:cNvPr id="83" name="AutoShape 30"/>
          <p:cNvCxnSpPr>
            <a:cxnSpLocks noChangeShapeType="1"/>
            <a:stCxn id="81" idx="6"/>
            <a:endCxn id="82" idx="1"/>
          </p:cNvCxnSpPr>
          <p:nvPr/>
        </p:nvCxnSpPr>
        <p:spPr bwMode="auto">
          <a:xfrm>
            <a:off x="2131500" y="5574447"/>
            <a:ext cx="257719" cy="229480"/>
          </a:xfrm>
          <a:prstGeom prst="straightConnector1">
            <a:avLst/>
          </a:prstGeom>
          <a:noFill/>
          <a:ln w="12700" cap="sq">
            <a:solidFill>
              <a:schemeClr val="tx1"/>
            </a:solidFill>
            <a:round/>
            <a:headEnd type="none" w="sm" len="sm"/>
            <a:tailEnd type="triangle" w="lg" len="lg"/>
          </a:ln>
        </p:spPr>
      </p:cxnSp>
      <p:cxnSp>
        <p:nvCxnSpPr>
          <p:cNvPr id="84" name="AutoShape 31"/>
          <p:cNvCxnSpPr>
            <a:cxnSpLocks noChangeShapeType="1"/>
            <a:stCxn id="80" idx="2"/>
            <a:endCxn id="82" idx="3"/>
          </p:cNvCxnSpPr>
          <p:nvPr/>
        </p:nvCxnSpPr>
        <p:spPr bwMode="auto">
          <a:xfrm rot="10800000" flipV="1">
            <a:off x="3928130" y="5574447"/>
            <a:ext cx="215793" cy="229480"/>
          </a:xfrm>
          <a:prstGeom prst="straightConnector1">
            <a:avLst/>
          </a:prstGeom>
          <a:noFill/>
          <a:ln w="12700" cap="sq">
            <a:solidFill>
              <a:schemeClr val="tx1"/>
            </a:solidFill>
            <a:round/>
            <a:headEnd type="none" w="sm" len="sm"/>
            <a:tailEnd type="triangle" w="lg" len="lg"/>
          </a:ln>
        </p:spPr>
      </p:cxnSp>
      <p:sp>
        <p:nvSpPr>
          <p:cNvPr id="87" name="Rectangle 34"/>
          <p:cNvSpPr>
            <a:spLocks noChangeArrowheads="1"/>
          </p:cNvSpPr>
          <p:nvPr/>
        </p:nvSpPr>
        <p:spPr bwMode="auto">
          <a:xfrm>
            <a:off x="968686" y="6335008"/>
            <a:ext cx="4320789" cy="408692"/>
          </a:xfrm>
          <a:prstGeom prst="rect">
            <a:avLst/>
          </a:prstGeom>
          <a:solidFill>
            <a:srgbClr val="92D050"/>
          </a:solidFill>
          <a:ln w="12700" cap="sq">
            <a:solidFill>
              <a:schemeClr val="tx1"/>
            </a:solidFill>
            <a:miter lim="800000"/>
            <a:headEnd type="none" w="sm" len="sm"/>
            <a:tailEnd type="none" w="sm" len="sm"/>
          </a:ln>
        </p:spPr>
        <p:txBody>
          <a:bodyPr wrap="none" anchor="ctr"/>
          <a:lstStyle/>
          <a:p>
            <a:pPr algn="ctr"/>
            <a:r>
              <a:rPr lang="en-US" sz="1600" b="1"/>
              <a:t>Fabrication</a:t>
            </a:r>
          </a:p>
        </p:txBody>
      </p:sp>
      <p:sp>
        <p:nvSpPr>
          <p:cNvPr id="88" name="Line 35"/>
          <p:cNvSpPr>
            <a:spLocks noChangeShapeType="1"/>
          </p:cNvSpPr>
          <p:nvPr/>
        </p:nvSpPr>
        <p:spPr bwMode="auto">
          <a:xfrm>
            <a:off x="1442196" y="5862936"/>
            <a:ext cx="0" cy="472072"/>
          </a:xfrm>
          <a:prstGeom prst="line">
            <a:avLst/>
          </a:prstGeom>
          <a:noFill/>
          <a:ln w="12700" cap="sq">
            <a:solidFill>
              <a:schemeClr val="tx1"/>
            </a:solidFill>
            <a:round/>
            <a:headEnd type="none" w="sm" len="sm"/>
            <a:tailEnd type="triangle" w="lg" len="lg"/>
          </a:ln>
        </p:spPr>
        <p:txBody>
          <a:bodyPr/>
          <a:lstStyle/>
          <a:p>
            <a:endParaRPr lang="en-US" sz="1400" b="1"/>
          </a:p>
        </p:txBody>
      </p:sp>
      <p:sp>
        <p:nvSpPr>
          <p:cNvPr id="89" name="Line 36"/>
          <p:cNvSpPr>
            <a:spLocks noChangeShapeType="1"/>
          </p:cNvSpPr>
          <p:nvPr/>
        </p:nvSpPr>
        <p:spPr bwMode="auto">
          <a:xfrm>
            <a:off x="4815964" y="5862936"/>
            <a:ext cx="0" cy="461145"/>
          </a:xfrm>
          <a:prstGeom prst="line">
            <a:avLst/>
          </a:prstGeom>
          <a:noFill/>
          <a:ln w="12700" cap="sq">
            <a:solidFill>
              <a:schemeClr val="tx1"/>
            </a:solidFill>
            <a:round/>
            <a:headEnd type="none" w="sm" len="sm"/>
            <a:tailEnd type="triangle" w="lg" len="lg"/>
          </a:ln>
        </p:spPr>
        <p:txBody>
          <a:bodyPr/>
          <a:lstStyle/>
          <a:p>
            <a:endParaRPr lang="en-US" sz="1400" b="1"/>
          </a:p>
        </p:txBody>
      </p:sp>
      <p:sp>
        <p:nvSpPr>
          <p:cNvPr id="92" name="Rectangle 91"/>
          <p:cNvSpPr/>
          <p:nvPr/>
        </p:nvSpPr>
        <p:spPr>
          <a:xfrm>
            <a:off x="7086600" y="2552700"/>
            <a:ext cx="1295400"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Refine</a:t>
            </a:r>
            <a:endParaRPr lang="en-US" sz="2400" b="1" dirty="0"/>
          </a:p>
        </p:txBody>
      </p:sp>
      <p:cxnSp>
        <p:nvCxnSpPr>
          <p:cNvPr id="107" name="AutoShape 33"/>
          <p:cNvCxnSpPr>
            <a:cxnSpLocks noChangeShapeType="1"/>
            <a:stCxn id="92" idx="0"/>
          </p:cNvCxnSpPr>
          <p:nvPr/>
        </p:nvCxnSpPr>
        <p:spPr bwMode="auto">
          <a:xfrm rot="16200000" flipV="1">
            <a:off x="6362700" y="1181100"/>
            <a:ext cx="1295400" cy="1447800"/>
          </a:xfrm>
          <a:prstGeom prst="bentConnector2">
            <a:avLst/>
          </a:prstGeom>
          <a:noFill/>
          <a:ln w="31750" cap="rnd">
            <a:solidFill>
              <a:schemeClr val="tx1"/>
            </a:solidFill>
            <a:prstDash val="sysDot"/>
            <a:miter lim="800000"/>
            <a:headEnd type="none" w="sm" len="sm"/>
            <a:tailEnd type="triangle" w="lg" len="lg"/>
          </a:ln>
        </p:spPr>
      </p:cxnSp>
      <p:sp>
        <p:nvSpPr>
          <p:cNvPr id="111" name="TextBox 110"/>
          <p:cNvSpPr txBox="1"/>
          <p:nvPr/>
        </p:nvSpPr>
        <p:spPr>
          <a:xfrm>
            <a:off x="228600" y="2971800"/>
            <a:ext cx="1552861" cy="954107"/>
          </a:xfrm>
          <a:prstGeom prst="rect">
            <a:avLst/>
          </a:prstGeom>
          <a:noFill/>
        </p:spPr>
        <p:txBody>
          <a:bodyPr wrap="none" rtlCol="0">
            <a:spAutoFit/>
          </a:bodyPr>
          <a:lstStyle/>
          <a:p>
            <a:r>
              <a:rPr lang="en-US" sz="2800" b="1" dirty="0" smtClean="0"/>
              <a:t>System </a:t>
            </a:r>
          </a:p>
          <a:p>
            <a:r>
              <a:rPr lang="en-US" sz="2800" b="1" dirty="0" smtClean="0"/>
              <a:t>synthesis</a:t>
            </a:r>
            <a:endParaRPr lang="en-US" sz="2800" b="1" dirty="0"/>
          </a:p>
        </p:txBody>
      </p:sp>
      <p:sp>
        <p:nvSpPr>
          <p:cNvPr id="116" name="Freeform 115"/>
          <p:cNvSpPr/>
          <p:nvPr/>
        </p:nvSpPr>
        <p:spPr>
          <a:xfrm>
            <a:off x="1876567" y="3220872"/>
            <a:ext cx="689212" cy="1064525"/>
          </a:xfrm>
          <a:custGeom>
            <a:avLst/>
            <a:gdLst>
              <a:gd name="connsiteX0" fmla="*/ 689212 w 689212"/>
              <a:gd name="connsiteY0" fmla="*/ 0 h 1064525"/>
              <a:gd name="connsiteX1" fmla="*/ 20472 w 689212"/>
              <a:gd name="connsiteY1" fmla="*/ 477671 h 1064525"/>
              <a:gd name="connsiteX2" fmla="*/ 566382 w 689212"/>
              <a:gd name="connsiteY2" fmla="*/ 1064525 h 1064525"/>
            </a:gdLst>
            <a:ahLst/>
            <a:cxnLst>
              <a:cxn ang="0">
                <a:pos x="connsiteX0" y="connsiteY0"/>
              </a:cxn>
              <a:cxn ang="0">
                <a:pos x="connsiteX1" y="connsiteY1"/>
              </a:cxn>
              <a:cxn ang="0">
                <a:pos x="connsiteX2" y="connsiteY2"/>
              </a:cxn>
            </a:cxnLst>
            <a:rect l="l" t="t" r="r" b="b"/>
            <a:pathLst>
              <a:path w="689212" h="1064525">
                <a:moveTo>
                  <a:pt x="689212" y="0"/>
                </a:moveTo>
                <a:cubicBezTo>
                  <a:pt x="365078" y="150125"/>
                  <a:pt x="40944" y="300250"/>
                  <a:pt x="20472" y="477671"/>
                </a:cubicBezTo>
                <a:cubicBezTo>
                  <a:pt x="0" y="655092"/>
                  <a:pt x="283191" y="859808"/>
                  <a:pt x="566382" y="1064525"/>
                </a:cubicBezTo>
              </a:path>
            </a:pathLst>
          </a:cu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6"/>
          <p:cNvSpPr>
            <a:spLocks noGrp="1"/>
          </p:cNvSpPr>
          <p:nvPr>
            <p:ph type="title"/>
          </p:nvPr>
        </p:nvSpPr>
        <p:spPr/>
        <p:txBody>
          <a:bodyPr/>
          <a:lstStyle/>
          <a:p>
            <a:r>
              <a:rPr lang="en-US" dirty="0" smtClean="0"/>
              <a:t>Design objectives</a:t>
            </a:r>
            <a:endParaRPr lang="en-US" dirty="0"/>
          </a:p>
        </p:txBody>
      </p:sp>
      <p:sp>
        <p:nvSpPr>
          <p:cNvPr id="38" name="Content Placeholder 37"/>
          <p:cNvSpPr>
            <a:spLocks noGrp="1"/>
          </p:cNvSpPr>
          <p:nvPr>
            <p:ph idx="1"/>
          </p:nvPr>
        </p:nvSpPr>
        <p:spPr/>
        <p:txBody>
          <a:bodyPr>
            <a:normAutofit lnSpcReduction="10000"/>
          </a:bodyPr>
          <a:lstStyle/>
          <a:p>
            <a:r>
              <a:rPr lang="en-US" dirty="0" smtClean="0"/>
              <a:t>Cost</a:t>
            </a:r>
          </a:p>
          <a:p>
            <a:r>
              <a:rPr lang="en-US" dirty="0" smtClean="0"/>
              <a:t>Performance</a:t>
            </a:r>
          </a:p>
          <a:p>
            <a:r>
              <a:rPr lang="en-US" dirty="0" smtClean="0"/>
              <a:t>Power</a:t>
            </a:r>
          </a:p>
          <a:p>
            <a:r>
              <a:rPr lang="en-US" dirty="0" smtClean="0"/>
              <a:t>Area</a:t>
            </a:r>
          </a:p>
          <a:p>
            <a:r>
              <a:rPr lang="en-US" dirty="0" smtClean="0"/>
              <a:t>Scalability and reusability</a:t>
            </a:r>
          </a:p>
          <a:p>
            <a:r>
              <a:rPr lang="en-US" dirty="0" smtClean="0"/>
              <a:t>Fault tolerance</a:t>
            </a:r>
          </a:p>
          <a:p>
            <a:r>
              <a:rPr lang="en-US" dirty="0" smtClean="0"/>
              <a:t>Thermal characteristics</a:t>
            </a:r>
          </a:p>
          <a:p>
            <a:r>
              <a:rPr lang="en-US" dirty="0" smtClean="0"/>
              <a:t>…</a:t>
            </a:r>
          </a:p>
          <a:p>
            <a:endParaRPr lang="en-US" dirty="0"/>
          </a:p>
        </p:txBody>
      </p:sp>
      <p:sp>
        <p:nvSpPr>
          <p:cNvPr id="4" name="Slide Number Placeholder 3"/>
          <p:cNvSpPr>
            <a:spLocks noGrp="1"/>
          </p:cNvSpPr>
          <p:nvPr>
            <p:ph type="sldNum" sz="quarter" idx="12"/>
          </p:nvPr>
        </p:nvSpPr>
        <p:spPr/>
        <p:txBody>
          <a:bodyPr/>
          <a:lstStyle/>
          <a:p>
            <a:fld id="{A13A2B9E-B16C-4C43-A38A-022099A1C25F}"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13A2B9E-B16C-4C43-A38A-022099A1C25F}" type="slidenum">
              <a:rPr lang="en-US" smtClean="0"/>
              <a:pPr/>
              <a:t>7</a:t>
            </a:fld>
            <a:endParaRPr lang="en-US" dirty="0"/>
          </a:p>
        </p:txBody>
      </p:sp>
      <p:sp>
        <p:nvSpPr>
          <p:cNvPr id="5" name="Title 1"/>
          <p:cNvSpPr txBox="1">
            <a:spLocks/>
          </p:cNvSpPr>
          <p:nvPr/>
        </p:nvSpPr>
        <p:spPr>
          <a:xfrm>
            <a:off x="457200" y="274638"/>
            <a:ext cx="8229600" cy="792162"/>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mj-lt"/>
                <a:ea typeface="+mj-ea"/>
                <a:cs typeface="+mj-cs"/>
              </a:rPr>
              <a:t>Hardware/Software Partitioning</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8"/>
          <p:cNvPicPr>
            <a:picLocks noChangeAspect="1" noChangeArrowheads="1"/>
          </p:cNvPicPr>
          <p:nvPr/>
        </p:nvPicPr>
        <p:blipFill>
          <a:blip r:embed="rId2" cstate="print"/>
          <a:srcRect l="-294" t="22517" r="5315" b="28793"/>
          <a:stretch>
            <a:fillRect/>
          </a:stretch>
        </p:blipFill>
        <p:spPr bwMode="auto">
          <a:xfrm>
            <a:off x="827088" y="1397000"/>
            <a:ext cx="7272337" cy="2984500"/>
          </a:xfrm>
          <a:prstGeom prst="rect">
            <a:avLst/>
          </a:prstGeom>
          <a:noFill/>
          <a:ln w="9525">
            <a:noFill/>
            <a:miter lim="800000"/>
            <a:headEnd/>
            <a:tailEnd/>
          </a:ln>
          <a:effectLst/>
        </p:spPr>
      </p:pic>
      <p:sp>
        <p:nvSpPr>
          <p:cNvPr id="7" name="Rectangle 9"/>
          <p:cNvSpPr txBox="1">
            <a:spLocks noChangeArrowheads="1"/>
          </p:cNvSpPr>
          <p:nvPr/>
        </p:nvSpPr>
        <p:spPr>
          <a:xfrm>
            <a:off x="179388" y="4537075"/>
            <a:ext cx="8785225" cy="2130425"/>
          </a:xfrm>
          <a:prstGeom prst="rect">
            <a:avLst/>
          </a:prstGeom>
        </p:spPr>
        <p:txBody>
          <a:bodyPr vert="horz" lIns="91440" tIns="45720" rIns="91440" bIns="45720" rtlCol="0">
            <a:normAutofit/>
          </a:bodyPr>
          <a:lstStyle/>
          <a:p>
            <a:pPr defTabSz="449263">
              <a:lnSpc>
                <a:spcPct val="90000"/>
              </a:lnSpc>
              <a:buFont typeface="Arial" pitchFamily="34" charset="0"/>
              <a:buChar char="•"/>
            </a:pPr>
            <a:r>
              <a:rPr lang="en-US" sz="2200" dirty="0" smtClean="0"/>
              <a:t>No need to consider special purpose hardware in the long run?</a:t>
            </a:r>
          </a:p>
          <a:p>
            <a:pPr defTabSz="449263">
              <a:lnSpc>
                <a:spcPct val="90000"/>
              </a:lnSpc>
              <a:buFont typeface="Arial" pitchFamily="34" charset="0"/>
              <a:buChar char="•"/>
            </a:pPr>
            <a:r>
              <a:rPr lang="en-US" sz="2200" dirty="0" smtClean="0"/>
              <a:t>Specialized hardware needed for </a:t>
            </a:r>
          </a:p>
          <a:p>
            <a:pPr marL="400050" lvl="1" indent="0" defTabSz="449263">
              <a:lnSpc>
                <a:spcPct val="90000"/>
              </a:lnSpc>
              <a:buFont typeface="Arial" pitchFamily="34" charset="0"/>
              <a:buChar char="•"/>
            </a:pPr>
            <a:r>
              <a:rPr lang="en-US" dirty="0" smtClean="0"/>
              <a:t>Low power operation</a:t>
            </a:r>
          </a:p>
          <a:p>
            <a:pPr marL="400050" lvl="1" indent="0" defTabSz="449263">
              <a:lnSpc>
                <a:spcPct val="90000"/>
              </a:lnSpc>
              <a:buFont typeface="Arial" pitchFamily="34" charset="0"/>
              <a:buChar char="•"/>
            </a:pPr>
            <a:r>
              <a:rPr lang="en-US" dirty="0" smtClean="0"/>
              <a:t>High performance</a:t>
            </a:r>
          </a:p>
          <a:p>
            <a:pPr defTabSz="449263">
              <a:lnSpc>
                <a:spcPct val="90000"/>
              </a:lnSpc>
              <a:buFont typeface="Arial" pitchFamily="34" charset="0"/>
              <a:buChar char="•"/>
            </a:pPr>
            <a:r>
              <a:rPr lang="en-US" sz="2200" dirty="0" smtClean="0"/>
              <a:t>Increasing application complexity</a:t>
            </a:r>
          </a:p>
          <a:p>
            <a:pPr marL="400050" lvl="1" indent="0" defTabSz="449263">
              <a:lnSpc>
                <a:spcPct val="90000"/>
              </a:lnSpc>
              <a:buFont typeface="Arial" pitchFamily="34" charset="0"/>
              <a:buChar char="•"/>
            </a:pPr>
            <a:r>
              <a:rPr lang="en-US" sz="2000" dirty="0" smtClean="0"/>
              <a:t>“By the time MPEG-n can be implemented in software, MPEG-n+1 has been invented” [de 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Partitioning: Levels of Abstractions</a:t>
            </a:r>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Low level: at the register transfer (RTL) level, at the </a:t>
            </a:r>
            <a:r>
              <a:rPr lang="en-US" dirty="0" err="1" smtClean="0"/>
              <a:t>netlist</a:t>
            </a:r>
            <a:r>
              <a:rPr lang="en-US" dirty="0" smtClean="0"/>
              <a:t> level</a:t>
            </a:r>
          </a:p>
          <a:p>
            <a:pPr lvl="1"/>
            <a:r>
              <a:rPr lang="en-US" dirty="0" smtClean="0"/>
              <a:t>split a </a:t>
            </a:r>
            <a:r>
              <a:rPr lang="en-US" dirty="0" smtClean="0"/>
              <a:t>digital </a:t>
            </a:r>
            <a:r>
              <a:rPr lang="en-US" dirty="0" smtClean="0"/>
              <a:t>circuit and map it to several devices (FPGAs, ASICs)</a:t>
            </a:r>
          </a:p>
          <a:p>
            <a:pPr lvl="1"/>
            <a:r>
              <a:rPr lang="en-US" dirty="0" smtClean="0"/>
              <a:t>system parameters are relatively well-known (area, delay)</a:t>
            </a:r>
          </a:p>
          <a:p>
            <a:r>
              <a:rPr lang="en-US" dirty="0" smtClean="0"/>
              <a:t>High level: at the system level</a:t>
            </a:r>
          </a:p>
          <a:p>
            <a:pPr lvl="1"/>
            <a:r>
              <a:rPr lang="en-US" dirty="0" smtClean="0"/>
              <a:t>comparison of design alternatives mandatory (design space exploration)</a:t>
            </a:r>
          </a:p>
          <a:p>
            <a:pPr lvl="1"/>
            <a:r>
              <a:rPr lang="en-US" dirty="0" smtClean="0"/>
              <a:t>system parameters are unknown</a:t>
            </a:r>
          </a:p>
          <a:p>
            <a:pPr lvl="1"/>
            <a:r>
              <a:rPr lang="en-US" dirty="0" smtClean="0"/>
              <a:t>importance of estimation (analysis, simulation, rapid prototyping)</a:t>
            </a:r>
            <a:endParaRPr lang="en-US" dirty="0"/>
          </a:p>
        </p:txBody>
      </p:sp>
      <p:sp>
        <p:nvSpPr>
          <p:cNvPr id="2" name="Slide Number Placeholder 1"/>
          <p:cNvSpPr>
            <a:spLocks noGrp="1"/>
          </p:cNvSpPr>
          <p:nvPr>
            <p:ph type="sldNum" sz="quarter" idx="12"/>
          </p:nvPr>
        </p:nvSpPr>
        <p:spPr/>
        <p:txBody>
          <a:bodyPr/>
          <a:lstStyle/>
          <a:p>
            <a:fld id="{A13A2B9E-B16C-4C43-A38A-022099A1C25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Hardware/Software Partitioning</a:t>
            </a:r>
            <a:endParaRPr lang="en-US" dirty="0"/>
          </a:p>
        </p:txBody>
      </p:sp>
      <p:sp>
        <p:nvSpPr>
          <p:cNvPr id="7" name="Content Placeholder 6"/>
          <p:cNvSpPr>
            <a:spLocks noGrp="1"/>
          </p:cNvSpPr>
          <p:nvPr>
            <p:ph sz="half" idx="1"/>
          </p:nvPr>
        </p:nvSpPr>
        <p:spPr>
          <a:xfrm>
            <a:off x="193830" y="1278319"/>
            <a:ext cx="5069460" cy="5261485"/>
          </a:xfrm>
        </p:spPr>
        <p:txBody>
          <a:bodyPr>
            <a:normAutofit/>
          </a:bodyPr>
          <a:lstStyle/>
          <a:p>
            <a:pPr lvl="0">
              <a:lnSpc>
                <a:spcPct val="80000"/>
              </a:lnSpc>
              <a:defRPr/>
            </a:pPr>
            <a:r>
              <a:rPr lang="en-US" dirty="0" smtClean="0"/>
              <a:t>Decompose (i.e., partition) the function </a:t>
            </a:r>
            <a:r>
              <a:rPr lang="en-US" i="1" dirty="0" smtClean="0"/>
              <a:t>F</a:t>
            </a:r>
            <a:r>
              <a:rPr lang="en-US" dirty="0" smtClean="0"/>
              <a:t> of the system into </a:t>
            </a:r>
            <a:r>
              <a:rPr lang="en-US" i="1" dirty="0" smtClean="0"/>
              <a:t>N</a:t>
            </a:r>
            <a:r>
              <a:rPr lang="en-US" dirty="0" smtClean="0"/>
              <a:t> sub-functions </a:t>
            </a:r>
            <a:r>
              <a:rPr lang="en-US" i="1" dirty="0" smtClean="0"/>
              <a:t>F</a:t>
            </a:r>
            <a:r>
              <a:rPr lang="en-US" baseline="-25000" dirty="0" smtClean="0"/>
              <a:t>1</a:t>
            </a:r>
            <a:r>
              <a:rPr lang="en-US" dirty="0" smtClean="0"/>
              <a:t>, </a:t>
            </a:r>
            <a:r>
              <a:rPr lang="en-US" i="1" dirty="0" smtClean="0"/>
              <a:t>F</a:t>
            </a:r>
            <a:r>
              <a:rPr lang="en-US" baseline="-25000" dirty="0" smtClean="0"/>
              <a:t>2</a:t>
            </a:r>
            <a:r>
              <a:rPr lang="en-US" dirty="0" smtClean="0"/>
              <a:t>, </a:t>
            </a:r>
            <a:r>
              <a:rPr lang="en-US" i="1" dirty="0" smtClean="0"/>
              <a:t>F</a:t>
            </a:r>
            <a:r>
              <a:rPr lang="en-US" baseline="-25000" dirty="0" smtClean="0"/>
              <a:t>3</a:t>
            </a:r>
            <a:r>
              <a:rPr lang="en-US" dirty="0" smtClean="0"/>
              <a:t> … </a:t>
            </a:r>
            <a:r>
              <a:rPr lang="en-US" i="1" dirty="0" smtClean="0"/>
              <a:t>F</a:t>
            </a:r>
            <a:r>
              <a:rPr lang="en-US" i="1" baseline="-25000" dirty="0" smtClean="0"/>
              <a:t>N</a:t>
            </a:r>
          </a:p>
          <a:p>
            <a:pPr lvl="0">
              <a:lnSpc>
                <a:spcPct val="80000"/>
              </a:lnSpc>
              <a:defRPr/>
            </a:pPr>
            <a:r>
              <a:rPr lang="en-US" dirty="0" smtClean="0"/>
              <a:t>Decompose the constraints and design objectives of the system into sub-constraints and design sub-objectives</a:t>
            </a:r>
          </a:p>
          <a:p>
            <a:pPr lvl="0">
              <a:lnSpc>
                <a:spcPct val="80000"/>
              </a:lnSpc>
              <a:defRPr/>
            </a:pPr>
            <a:r>
              <a:rPr lang="en-US" dirty="0" smtClean="0"/>
              <a:t>Cluster </a:t>
            </a:r>
            <a:r>
              <a:rPr lang="en-US" i="1" dirty="0" smtClean="0"/>
              <a:t>F</a:t>
            </a:r>
            <a:r>
              <a:rPr lang="en-US" baseline="-25000" dirty="0" smtClean="0"/>
              <a:t>1</a:t>
            </a:r>
            <a:r>
              <a:rPr lang="en-US" dirty="0" smtClean="0"/>
              <a:t>, </a:t>
            </a:r>
            <a:r>
              <a:rPr lang="en-US" i="1" dirty="0" smtClean="0"/>
              <a:t>F</a:t>
            </a:r>
            <a:r>
              <a:rPr lang="en-US" baseline="-25000" dirty="0" smtClean="0"/>
              <a:t>2</a:t>
            </a:r>
            <a:r>
              <a:rPr lang="en-US" dirty="0" smtClean="0"/>
              <a:t>, </a:t>
            </a:r>
            <a:r>
              <a:rPr lang="en-US" i="1" dirty="0" smtClean="0"/>
              <a:t>F</a:t>
            </a:r>
            <a:r>
              <a:rPr lang="en-US" baseline="-25000" dirty="0" smtClean="0"/>
              <a:t>3</a:t>
            </a:r>
            <a:r>
              <a:rPr lang="en-US" dirty="0" smtClean="0"/>
              <a:t>, …, </a:t>
            </a:r>
            <a:r>
              <a:rPr lang="en-US" i="1" dirty="0" smtClean="0"/>
              <a:t>F</a:t>
            </a:r>
            <a:r>
              <a:rPr lang="en-US" baseline="-25000" dirty="0" smtClean="0"/>
              <a:t>n</a:t>
            </a:r>
            <a:r>
              <a:rPr lang="en-US" dirty="0" smtClean="0"/>
              <a:t> into </a:t>
            </a:r>
            <a:r>
              <a:rPr lang="en-US" i="1" dirty="0" smtClean="0"/>
              <a:t>M</a:t>
            </a:r>
            <a:r>
              <a:rPr lang="en-US" dirty="0" smtClean="0"/>
              <a:t> partitions to run on </a:t>
            </a:r>
            <a:r>
              <a:rPr lang="en-US" i="1" dirty="0" smtClean="0"/>
              <a:t>M</a:t>
            </a:r>
            <a:r>
              <a:rPr lang="en-US" dirty="0" smtClean="0"/>
              <a:t> PEs (can be all processors): </a:t>
            </a:r>
            <a:r>
              <a:rPr lang="en-US" dirty="0" smtClean="0">
                <a:solidFill>
                  <a:srgbClr val="FF0000"/>
                </a:solidFill>
              </a:rPr>
              <a:t>aka mapping</a:t>
            </a:r>
          </a:p>
          <a:p>
            <a:r>
              <a:rPr lang="en-US" dirty="0" smtClean="0"/>
              <a:t>Optimize (usually minimization) a cost function c(M)</a:t>
            </a:r>
            <a:endParaRPr lang="en-US" dirty="0"/>
          </a:p>
        </p:txBody>
      </p:sp>
      <p:sp>
        <p:nvSpPr>
          <p:cNvPr id="2" name="Slide Number Placeholder 1"/>
          <p:cNvSpPr>
            <a:spLocks noGrp="1"/>
          </p:cNvSpPr>
          <p:nvPr>
            <p:ph type="sldNum" sz="quarter" idx="12"/>
          </p:nvPr>
        </p:nvSpPr>
        <p:spPr/>
        <p:txBody>
          <a:bodyPr/>
          <a:lstStyle/>
          <a:p>
            <a:fld id="{A13A2B9E-B16C-4C43-A38A-022099A1C25F}" type="slidenum">
              <a:rPr lang="en-US" smtClean="0"/>
              <a:pPr/>
              <a:t>9</a:t>
            </a:fld>
            <a:endParaRPr lang="en-US"/>
          </a:p>
        </p:txBody>
      </p:sp>
      <p:grpSp>
        <p:nvGrpSpPr>
          <p:cNvPr id="9" name="Group 20"/>
          <p:cNvGrpSpPr>
            <a:grpSpLocks/>
          </p:cNvGrpSpPr>
          <p:nvPr/>
        </p:nvGrpSpPr>
        <p:grpSpPr bwMode="auto">
          <a:xfrm>
            <a:off x="5181600" y="1981200"/>
            <a:ext cx="3352800" cy="3886200"/>
            <a:chOff x="3264" y="1248"/>
            <a:chExt cx="2112" cy="2448"/>
          </a:xfrm>
        </p:grpSpPr>
        <p:sp>
          <p:nvSpPr>
            <p:cNvPr id="10" name="Text Box 5"/>
            <p:cNvSpPr txBox="1">
              <a:spLocks noChangeArrowheads="1"/>
            </p:cNvSpPr>
            <p:nvPr/>
          </p:nvSpPr>
          <p:spPr bwMode="auto">
            <a:xfrm>
              <a:off x="4080" y="1248"/>
              <a:ext cx="388" cy="404"/>
            </a:xfrm>
            <a:prstGeom prst="rect">
              <a:avLst/>
            </a:prstGeom>
            <a:noFill/>
            <a:ln w="12700" cap="sq">
              <a:noFill/>
              <a:miter lim="800000"/>
              <a:headEnd type="none" w="sm" len="sm"/>
              <a:tailEnd type="none" w="lg" len="lg"/>
            </a:ln>
          </p:spPr>
          <p:txBody>
            <a:bodyPr>
              <a:spAutoFit/>
            </a:bodyPr>
            <a:lstStyle/>
            <a:p>
              <a:r>
                <a:rPr lang="en-US" sz="3600" b="1"/>
                <a:t>F</a:t>
              </a:r>
            </a:p>
          </p:txBody>
        </p:sp>
        <p:sp>
          <p:nvSpPr>
            <p:cNvPr id="11" name="Line 6"/>
            <p:cNvSpPr>
              <a:spLocks noChangeShapeType="1"/>
            </p:cNvSpPr>
            <p:nvPr/>
          </p:nvSpPr>
          <p:spPr bwMode="auto">
            <a:xfrm>
              <a:off x="4272" y="1632"/>
              <a:ext cx="0" cy="336"/>
            </a:xfrm>
            <a:prstGeom prst="line">
              <a:avLst/>
            </a:prstGeom>
            <a:noFill/>
            <a:ln w="12700" cap="sq">
              <a:solidFill>
                <a:schemeClr val="tx1"/>
              </a:solidFill>
              <a:round/>
              <a:headEnd type="none" w="sm" len="sm"/>
              <a:tailEnd type="triangle" w="lg" len="lg"/>
            </a:ln>
          </p:spPr>
          <p:txBody>
            <a:bodyPr/>
            <a:lstStyle/>
            <a:p>
              <a:endParaRPr lang="en-US"/>
            </a:p>
          </p:txBody>
        </p:sp>
        <p:sp>
          <p:nvSpPr>
            <p:cNvPr id="12" name="Text Box 7"/>
            <p:cNvSpPr txBox="1">
              <a:spLocks noChangeArrowheads="1"/>
            </p:cNvSpPr>
            <p:nvPr/>
          </p:nvSpPr>
          <p:spPr bwMode="auto">
            <a:xfrm>
              <a:off x="3312" y="2048"/>
              <a:ext cx="1962" cy="365"/>
            </a:xfrm>
            <a:prstGeom prst="rect">
              <a:avLst/>
            </a:prstGeom>
            <a:noFill/>
            <a:ln w="12700" cap="sq">
              <a:noFill/>
              <a:miter lim="800000"/>
              <a:headEnd type="none" w="sm" len="sm"/>
              <a:tailEnd type="none" w="lg" len="lg"/>
            </a:ln>
          </p:spPr>
          <p:txBody>
            <a:bodyPr wrap="none">
              <a:spAutoFit/>
            </a:bodyPr>
            <a:lstStyle/>
            <a:p>
              <a:r>
                <a:rPr lang="en-US" sz="3200"/>
                <a:t>{</a:t>
              </a:r>
              <a:r>
                <a:rPr kumimoji="1" lang="en-US" sz="3200" i="1"/>
                <a:t>F</a:t>
              </a:r>
              <a:r>
                <a:rPr kumimoji="1" lang="en-US" sz="3200" baseline="-25000"/>
                <a:t>1</a:t>
              </a:r>
              <a:r>
                <a:rPr kumimoji="1" lang="en-US" sz="3200"/>
                <a:t>, </a:t>
              </a:r>
              <a:r>
                <a:rPr kumimoji="1" lang="en-US" sz="3200" i="1"/>
                <a:t>F</a:t>
              </a:r>
              <a:r>
                <a:rPr kumimoji="1" lang="en-US" sz="3200" baseline="-25000"/>
                <a:t>2</a:t>
              </a:r>
              <a:r>
                <a:rPr kumimoji="1" lang="en-US" sz="3200"/>
                <a:t>, </a:t>
              </a:r>
              <a:r>
                <a:rPr kumimoji="1" lang="en-US" sz="3200" i="1"/>
                <a:t>F</a:t>
              </a:r>
              <a:r>
                <a:rPr kumimoji="1" lang="en-US" sz="3200" baseline="-25000"/>
                <a:t>3</a:t>
              </a:r>
              <a:r>
                <a:rPr kumimoji="1" lang="en-US" sz="3200"/>
                <a:t> … </a:t>
              </a:r>
              <a:r>
                <a:rPr kumimoji="1" lang="en-US" sz="3200" i="1"/>
                <a:t>F</a:t>
              </a:r>
              <a:r>
                <a:rPr kumimoji="1" lang="en-US" sz="3200" baseline="-25000"/>
                <a:t>n</a:t>
              </a:r>
              <a:r>
                <a:rPr lang="en-US" sz="3200"/>
                <a:t>}</a:t>
              </a:r>
            </a:p>
          </p:txBody>
        </p:sp>
        <p:sp>
          <p:nvSpPr>
            <p:cNvPr id="13" name="Rectangle 9"/>
            <p:cNvSpPr>
              <a:spLocks noChangeArrowheads="1"/>
            </p:cNvSpPr>
            <p:nvPr/>
          </p:nvSpPr>
          <p:spPr bwMode="auto">
            <a:xfrm>
              <a:off x="3264" y="3264"/>
              <a:ext cx="432" cy="432"/>
            </a:xfrm>
            <a:prstGeom prst="rect">
              <a:avLst/>
            </a:prstGeom>
            <a:solidFill>
              <a:schemeClr val="accent1"/>
            </a:solidFill>
            <a:ln w="12700" cap="sq">
              <a:solidFill>
                <a:schemeClr val="tx1"/>
              </a:solidFill>
              <a:miter lim="800000"/>
              <a:headEnd type="none" w="sm" len="sm"/>
              <a:tailEnd type="none" w="lg" len="lg"/>
            </a:ln>
          </p:spPr>
          <p:txBody>
            <a:bodyPr wrap="none" anchor="ctr"/>
            <a:lstStyle/>
            <a:p>
              <a:pPr algn="ctr"/>
              <a:r>
                <a:rPr lang="en-US" i="1"/>
                <a:t>P</a:t>
              </a:r>
              <a:r>
                <a:rPr lang="en-US" baseline="-25000"/>
                <a:t>1</a:t>
              </a:r>
            </a:p>
          </p:txBody>
        </p:sp>
        <p:sp>
          <p:nvSpPr>
            <p:cNvPr id="14" name="Rectangle 11"/>
            <p:cNvSpPr>
              <a:spLocks noChangeArrowheads="1"/>
            </p:cNvSpPr>
            <p:nvPr/>
          </p:nvSpPr>
          <p:spPr bwMode="auto">
            <a:xfrm>
              <a:off x="3768" y="3264"/>
              <a:ext cx="432" cy="432"/>
            </a:xfrm>
            <a:prstGeom prst="rect">
              <a:avLst/>
            </a:prstGeom>
            <a:solidFill>
              <a:schemeClr val="accent1"/>
            </a:solidFill>
            <a:ln w="12700" cap="sq">
              <a:solidFill>
                <a:schemeClr val="tx1"/>
              </a:solidFill>
              <a:miter lim="800000"/>
              <a:headEnd type="none" w="sm" len="sm"/>
              <a:tailEnd type="none" w="lg" len="lg"/>
            </a:ln>
          </p:spPr>
          <p:txBody>
            <a:bodyPr wrap="none" anchor="ctr"/>
            <a:lstStyle/>
            <a:p>
              <a:pPr algn="ctr"/>
              <a:r>
                <a:rPr lang="en-US" i="1"/>
                <a:t>P</a:t>
              </a:r>
              <a:r>
                <a:rPr lang="en-US" baseline="-25000"/>
                <a:t>2</a:t>
              </a:r>
            </a:p>
          </p:txBody>
        </p:sp>
        <p:sp>
          <p:nvSpPr>
            <p:cNvPr id="15" name="Rectangle 12"/>
            <p:cNvSpPr>
              <a:spLocks noChangeArrowheads="1"/>
            </p:cNvSpPr>
            <p:nvPr/>
          </p:nvSpPr>
          <p:spPr bwMode="auto">
            <a:xfrm>
              <a:off x="4272" y="3264"/>
              <a:ext cx="432" cy="432"/>
            </a:xfrm>
            <a:prstGeom prst="rect">
              <a:avLst/>
            </a:prstGeom>
            <a:solidFill>
              <a:schemeClr val="accent1"/>
            </a:solidFill>
            <a:ln w="12700" cap="sq">
              <a:solidFill>
                <a:schemeClr val="tx1"/>
              </a:solidFill>
              <a:miter lim="800000"/>
              <a:headEnd type="none" w="sm" len="sm"/>
              <a:tailEnd type="none" w="lg" len="lg"/>
            </a:ln>
          </p:spPr>
          <p:txBody>
            <a:bodyPr wrap="none" anchor="ctr"/>
            <a:lstStyle/>
            <a:p>
              <a:pPr algn="ctr"/>
              <a:r>
                <a:rPr lang="en-US" i="1"/>
                <a:t>P</a:t>
              </a:r>
              <a:r>
                <a:rPr lang="en-US" baseline="-25000"/>
                <a:t>3</a:t>
              </a:r>
            </a:p>
          </p:txBody>
        </p:sp>
        <p:sp>
          <p:nvSpPr>
            <p:cNvPr id="16" name="Rectangle 13"/>
            <p:cNvSpPr>
              <a:spLocks noChangeArrowheads="1"/>
            </p:cNvSpPr>
            <p:nvPr/>
          </p:nvSpPr>
          <p:spPr bwMode="auto">
            <a:xfrm>
              <a:off x="4944" y="3264"/>
              <a:ext cx="432" cy="432"/>
            </a:xfrm>
            <a:prstGeom prst="rect">
              <a:avLst/>
            </a:prstGeom>
            <a:solidFill>
              <a:schemeClr val="accent1"/>
            </a:solidFill>
            <a:ln w="12700" cap="sq">
              <a:solidFill>
                <a:schemeClr val="tx1"/>
              </a:solidFill>
              <a:miter lim="800000"/>
              <a:headEnd type="none" w="sm" len="sm"/>
              <a:tailEnd type="none" w="lg" len="lg"/>
            </a:ln>
          </p:spPr>
          <p:txBody>
            <a:bodyPr wrap="none" anchor="ctr"/>
            <a:lstStyle/>
            <a:p>
              <a:pPr algn="ctr"/>
              <a:r>
                <a:rPr lang="en-US" i="1"/>
                <a:t>P</a:t>
              </a:r>
              <a:r>
                <a:rPr lang="en-US" baseline="-25000"/>
                <a:t>M</a:t>
              </a:r>
            </a:p>
          </p:txBody>
        </p:sp>
        <p:sp>
          <p:nvSpPr>
            <p:cNvPr id="17" name="Text Box 14"/>
            <p:cNvSpPr txBox="1">
              <a:spLocks noChangeArrowheads="1"/>
            </p:cNvSpPr>
            <p:nvPr/>
          </p:nvSpPr>
          <p:spPr bwMode="auto">
            <a:xfrm>
              <a:off x="4694" y="3338"/>
              <a:ext cx="308" cy="288"/>
            </a:xfrm>
            <a:prstGeom prst="rect">
              <a:avLst/>
            </a:prstGeom>
            <a:noFill/>
            <a:ln w="12700" cap="sq">
              <a:noFill/>
              <a:miter lim="800000"/>
              <a:headEnd type="none" w="sm" len="sm"/>
              <a:tailEnd type="none" w="lg" len="lg"/>
            </a:ln>
          </p:spPr>
          <p:txBody>
            <a:bodyPr wrap="none">
              <a:spAutoFit/>
            </a:bodyPr>
            <a:lstStyle/>
            <a:p>
              <a:r>
                <a:rPr lang="en-US"/>
                <a:t>…</a:t>
              </a:r>
            </a:p>
          </p:txBody>
        </p:sp>
        <p:sp>
          <p:nvSpPr>
            <p:cNvPr id="18" name="Line 15"/>
            <p:cNvSpPr>
              <a:spLocks noChangeShapeType="1"/>
            </p:cNvSpPr>
            <p:nvPr/>
          </p:nvSpPr>
          <p:spPr bwMode="auto">
            <a:xfrm flipH="1">
              <a:off x="3504" y="2400"/>
              <a:ext cx="432" cy="816"/>
            </a:xfrm>
            <a:prstGeom prst="line">
              <a:avLst/>
            </a:prstGeom>
            <a:noFill/>
            <a:ln w="12700" cap="sq">
              <a:solidFill>
                <a:schemeClr val="tx1"/>
              </a:solidFill>
              <a:round/>
              <a:headEnd type="none" w="sm" len="sm"/>
              <a:tailEnd type="triangle" w="lg" len="lg"/>
            </a:ln>
          </p:spPr>
          <p:txBody>
            <a:bodyPr/>
            <a:lstStyle/>
            <a:p>
              <a:endParaRPr lang="en-US"/>
            </a:p>
          </p:txBody>
        </p:sp>
        <p:sp>
          <p:nvSpPr>
            <p:cNvPr id="19" name="Line 16"/>
            <p:cNvSpPr>
              <a:spLocks noChangeShapeType="1"/>
            </p:cNvSpPr>
            <p:nvPr/>
          </p:nvSpPr>
          <p:spPr bwMode="auto">
            <a:xfrm flipH="1">
              <a:off x="3408" y="2448"/>
              <a:ext cx="192" cy="768"/>
            </a:xfrm>
            <a:prstGeom prst="line">
              <a:avLst/>
            </a:prstGeom>
            <a:noFill/>
            <a:ln w="12700" cap="sq">
              <a:solidFill>
                <a:schemeClr val="tx1"/>
              </a:solidFill>
              <a:round/>
              <a:headEnd type="none" w="sm" len="sm"/>
              <a:tailEnd type="triangle" w="lg" len="lg"/>
            </a:ln>
          </p:spPr>
          <p:txBody>
            <a:bodyPr/>
            <a:lstStyle/>
            <a:p>
              <a:endParaRPr lang="en-US"/>
            </a:p>
          </p:txBody>
        </p:sp>
        <p:sp>
          <p:nvSpPr>
            <p:cNvPr id="20" name="Line 17"/>
            <p:cNvSpPr>
              <a:spLocks noChangeShapeType="1"/>
            </p:cNvSpPr>
            <p:nvPr/>
          </p:nvSpPr>
          <p:spPr bwMode="auto">
            <a:xfrm flipH="1">
              <a:off x="3984" y="2400"/>
              <a:ext cx="336" cy="768"/>
            </a:xfrm>
            <a:prstGeom prst="line">
              <a:avLst/>
            </a:prstGeom>
            <a:noFill/>
            <a:ln w="12700" cap="sq">
              <a:solidFill>
                <a:schemeClr val="tx1"/>
              </a:solidFill>
              <a:round/>
              <a:headEnd type="none" w="sm" len="sm"/>
              <a:tailEnd type="triangle" w="lg" len="lg"/>
            </a:ln>
          </p:spPr>
          <p:txBody>
            <a:bodyPr/>
            <a:lstStyle/>
            <a:p>
              <a:endParaRPr lang="en-US"/>
            </a:p>
          </p:txBody>
        </p:sp>
        <p:sp>
          <p:nvSpPr>
            <p:cNvPr id="21" name="Line 18"/>
            <p:cNvSpPr>
              <a:spLocks noChangeShapeType="1"/>
            </p:cNvSpPr>
            <p:nvPr/>
          </p:nvSpPr>
          <p:spPr bwMode="auto">
            <a:xfrm>
              <a:off x="4896" y="2400"/>
              <a:ext cx="288" cy="816"/>
            </a:xfrm>
            <a:prstGeom prst="line">
              <a:avLst/>
            </a:prstGeom>
            <a:noFill/>
            <a:ln w="12700" cap="sq">
              <a:solidFill>
                <a:schemeClr val="tx1"/>
              </a:solidFill>
              <a:round/>
              <a:headEnd type="none" w="sm" len="sm"/>
              <a:tailEnd type="triangle" w="lg" len="lg"/>
            </a:ln>
          </p:spPr>
          <p:txBody>
            <a:bodyPr/>
            <a:lstStyle/>
            <a:p>
              <a:endParaRPr lang="en-US"/>
            </a:p>
          </p:txBody>
        </p:sp>
        <p:sp>
          <p:nvSpPr>
            <p:cNvPr id="22" name="Text Box 19"/>
            <p:cNvSpPr txBox="1">
              <a:spLocks noChangeArrowheads="1"/>
            </p:cNvSpPr>
            <p:nvPr/>
          </p:nvSpPr>
          <p:spPr bwMode="auto">
            <a:xfrm>
              <a:off x="4416" y="2640"/>
              <a:ext cx="308" cy="288"/>
            </a:xfrm>
            <a:prstGeom prst="rect">
              <a:avLst/>
            </a:prstGeom>
            <a:noFill/>
            <a:ln w="12700" cap="sq">
              <a:noFill/>
              <a:miter lim="800000"/>
              <a:headEnd type="none" w="sm" len="sm"/>
              <a:tailEnd type="none" w="lg" len="lg"/>
            </a:ln>
          </p:spPr>
          <p:txBody>
            <a:bodyPr wrap="none">
              <a:spAutoFit/>
            </a:bodyPr>
            <a:lstStyle/>
            <a:p>
              <a:r>
                <a:rPr lang="en-US"/>
                <a:t>…</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4453</TotalTime>
  <Words>1758</Words>
  <Application>Microsoft Office PowerPoint</Application>
  <PresentationFormat>On-screen Show (4:3)</PresentationFormat>
  <Paragraphs>488</Paragraphs>
  <Slides>42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Office Theme</vt:lpstr>
      <vt:lpstr>Equation</vt:lpstr>
      <vt:lpstr>ECE-777 System Level Design and Automation Hardware/Software Co-design</vt:lpstr>
      <vt:lpstr>Simplified design flow: part in HW, part in SW</vt:lpstr>
      <vt:lpstr>HW/SW Co-design</vt:lpstr>
      <vt:lpstr>Outline</vt:lpstr>
      <vt:lpstr>Design flow</vt:lpstr>
      <vt:lpstr>Design objectives</vt:lpstr>
      <vt:lpstr>Slide 7</vt:lpstr>
      <vt:lpstr>Partitioning: Levels of Abstractions</vt:lpstr>
      <vt:lpstr>Hardware/Software Partitioning</vt:lpstr>
      <vt:lpstr>General Partitioning Methods</vt:lpstr>
      <vt:lpstr>Integer Programming Models</vt:lpstr>
      <vt:lpstr>Example</vt:lpstr>
      <vt:lpstr>Remarks</vt:lpstr>
      <vt:lpstr>ILP for partitioning</vt:lpstr>
      <vt:lpstr>ILP for partitioning</vt:lpstr>
      <vt:lpstr>Example of HW/SW partitioning: COdesign toOL (COOL)</vt:lpstr>
      <vt:lpstr>Steps of the COOL partitioning algorithm</vt:lpstr>
      <vt:lpstr>Steps of the COOL partitioning algorithm</vt:lpstr>
      <vt:lpstr>Slide 19</vt:lpstr>
      <vt:lpstr>Constructive methods</vt:lpstr>
      <vt:lpstr>Example: Hierarchical Clustering</vt:lpstr>
      <vt:lpstr>Iterative methods</vt:lpstr>
      <vt:lpstr>Example: Simple Greedy Heuristic</vt:lpstr>
      <vt:lpstr>Example: Kernighan-Lin (Min-cut) Heuristic</vt:lpstr>
      <vt:lpstr>Outline</vt:lpstr>
      <vt:lpstr>Slide 26</vt:lpstr>
      <vt:lpstr>Scheduling</vt:lpstr>
      <vt:lpstr>Scheduling</vt:lpstr>
      <vt:lpstr>Scheduling: precedence constraints</vt:lpstr>
      <vt:lpstr>Example: Scheduling using ILP</vt:lpstr>
      <vt:lpstr>Operation assignment constraints (1)</vt:lpstr>
      <vt:lpstr>Operation assignment constraints (2)</vt:lpstr>
      <vt:lpstr>Notation used</vt:lpstr>
      <vt:lpstr>Other equations</vt:lpstr>
      <vt:lpstr>Result</vt:lpstr>
      <vt:lpstr>Outline</vt:lpstr>
      <vt:lpstr>Hardware exploration. Software optimization.</vt:lpstr>
      <vt:lpstr>Hardware exploration. Software optimization.</vt:lpstr>
      <vt:lpstr>Outline</vt:lpstr>
      <vt:lpstr>From HW/SW Co-design to HW/SW Co-synthesis!</vt:lpstr>
      <vt:lpstr>Co-synthesis</vt:lpstr>
      <vt:lpstr>Tools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470 Introduction</dc:title>
  <dc:creator>Cris Ababei</dc:creator>
  <cp:lastModifiedBy>CA</cp:lastModifiedBy>
  <cp:revision>1015</cp:revision>
  <dcterms:created xsi:type="dcterms:W3CDTF">2008-06-12T00:55:02Z</dcterms:created>
  <dcterms:modified xsi:type="dcterms:W3CDTF">2012-02-13T17:32:43Z</dcterms:modified>
</cp:coreProperties>
</file>