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6" r:id="rId3"/>
    <p:sldId id="257" r:id="rId4"/>
    <p:sldId id="258" r:id="rId5"/>
    <p:sldId id="259" r:id="rId6"/>
    <p:sldId id="303" r:id="rId7"/>
    <p:sldId id="304" r:id="rId8"/>
    <p:sldId id="308" r:id="rId9"/>
    <p:sldId id="336" r:id="rId10"/>
    <p:sldId id="297" r:id="rId11"/>
    <p:sldId id="260" r:id="rId12"/>
    <p:sldId id="261" r:id="rId13"/>
    <p:sldId id="262" r:id="rId14"/>
    <p:sldId id="263" r:id="rId15"/>
    <p:sldId id="264" r:id="rId16"/>
    <p:sldId id="265" r:id="rId17"/>
    <p:sldId id="307" r:id="rId18"/>
    <p:sldId id="312" r:id="rId19"/>
    <p:sldId id="313" r:id="rId20"/>
    <p:sldId id="305" r:id="rId21"/>
    <p:sldId id="306" r:id="rId22"/>
    <p:sldId id="323" r:id="rId23"/>
    <p:sldId id="329" r:id="rId24"/>
    <p:sldId id="330" r:id="rId25"/>
    <p:sldId id="324" r:id="rId26"/>
    <p:sldId id="325" r:id="rId27"/>
    <p:sldId id="326" r:id="rId28"/>
    <p:sldId id="331" r:id="rId29"/>
    <p:sldId id="332" r:id="rId30"/>
    <p:sldId id="333" r:id="rId31"/>
    <p:sldId id="335" r:id="rId32"/>
    <p:sldId id="334" r:id="rId33"/>
    <p:sldId id="340" r:id="rId34"/>
    <p:sldId id="341" r:id="rId35"/>
    <p:sldId id="337" r:id="rId36"/>
    <p:sldId id="339" r:id="rId37"/>
    <p:sldId id="338" r:id="rId38"/>
    <p:sldId id="328" r:id="rId39"/>
    <p:sldId id="321" r:id="rId40"/>
    <p:sldId id="322" r:id="rId41"/>
    <p:sldId id="314" r:id="rId42"/>
    <p:sldId id="342" r:id="rId43"/>
    <p:sldId id="343" r:id="rId44"/>
    <p:sldId id="316" r:id="rId45"/>
    <p:sldId id="317" r:id="rId46"/>
    <p:sldId id="284" r:id="rId47"/>
    <p:sldId id="275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3728" autoAdjust="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3DBB7FE-423F-4975-A405-A8A6D95CD3FF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1442F0-1CBC-4733-A86F-645272921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0AA264-657B-48E0-B868-2C77A720CD0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B76B4E0-B26B-4415-9093-AF9A5E585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6B4E0-B26B-4415-9093-AF9A5E5855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89359-BA39-4FF5-8F2D-51AE24F48850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356350"/>
            <a:ext cx="48387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err="1" smtClean="0"/>
              <a:t>ECE</a:t>
            </a:r>
            <a:r>
              <a:rPr lang="en-US" dirty="0" smtClean="0"/>
              <a:t> 470 (</a:t>
            </a:r>
            <a:r>
              <a:rPr lang="en-US" dirty="0" err="1" smtClean="0"/>
              <a:t>F08</a:t>
            </a:r>
            <a:r>
              <a:rPr lang="en-US" dirty="0" smtClean="0"/>
              <a:t>) - Digital Design II - © </a:t>
            </a:r>
            <a:r>
              <a:rPr lang="en-US" dirty="0" err="1" smtClean="0"/>
              <a:t>Cristinel</a:t>
            </a:r>
            <a:r>
              <a:rPr lang="en-US" dirty="0" smtClean="0"/>
              <a:t> </a:t>
            </a:r>
            <a:r>
              <a:rPr lang="en-US" dirty="0" err="1" smtClean="0"/>
              <a:t>Ababei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13A2B9E-B16C-4C43-A38A-022099A1C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205F-9B91-4848-8C68-7365660F3243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D8A1-7F32-4CAB-ABEF-B8CF32E512DE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7ED6-210F-42E6-BB44-F13950AB4587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356350"/>
            <a:ext cx="49149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ECE 470 (F08) - Digital Design II - © Cristinel Ababei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13A2B9E-B16C-4C43-A38A-022099A1C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DB1A-F10E-4097-B69D-21385E637CCD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2F5E-3CFC-4FA1-BC54-3ED5922E14FC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110-38CE-4BFC-9A03-86FA5A15BF29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5DDE-029B-43A3-B41C-81E311858F25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356350"/>
            <a:ext cx="3733800" cy="365125"/>
          </a:xfrm>
        </p:spPr>
        <p:txBody>
          <a:bodyPr/>
          <a:lstStyle/>
          <a:p>
            <a:r>
              <a:rPr lang="en-US" dirty="0" err="1" smtClean="0"/>
              <a:t>ECE</a:t>
            </a:r>
            <a:r>
              <a:rPr lang="en-US" dirty="0" smtClean="0"/>
              <a:t> 470 (</a:t>
            </a:r>
            <a:r>
              <a:rPr lang="en-US" dirty="0" err="1" smtClean="0"/>
              <a:t>F08</a:t>
            </a:r>
            <a:r>
              <a:rPr lang="en-US" dirty="0" smtClean="0"/>
              <a:t>) - Digital Design II - © </a:t>
            </a:r>
            <a:r>
              <a:rPr lang="en-US" dirty="0" err="1" smtClean="0"/>
              <a:t>Cristinel</a:t>
            </a:r>
            <a:r>
              <a:rPr lang="en-US" dirty="0" smtClean="0"/>
              <a:t> </a:t>
            </a:r>
            <a:r>
              <a:rPr lang="en-US" dirty="0" err="1" smtClean="0"/>
              <a:t>Ababei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8329-2613-4D26-A378-B225A4499CB1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8803-FA72-4CC5-845E-AF6DC6F85C6F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DC62-8CE3-4F98-8C1E-FDC745AAE106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470 (F08) - Digital Design II - © Cristinel Ababei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6172-A67B-4D08-B9C4-1B509422C2FE}" type="datetime1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483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ECE</a:t>
            </a:r>
            <a:r>
              <a:rPr lang="en-US" dirty="0" smtClean="0"/>
              <a:t> 470 (</a:t>
            </a:r>
            <a:r>
              <a:rPr lang="en-US" dirty="0" err="1" smtClean="0"/>
              <a:t>F08</a:t>
            </a:r>
            <a:r>
              <a:rPr lang="en-US" dirty="0" smtClean="0"/>
              <a:t>) - Digital Design II - © </a:t>
            </a:r>
            <a:r>
              <a:rPr lang="en-US" dirty="0" err="1" smtClean="0"/>
              <a:t>Cristinel</a:t>
            </a:r>
            <a:r>
              <a:rPr lang="en-US" dirty="0" smtClean="0"/>
              <a:t> </a:t>
            </a:r>
            <a:r>
              <a:rPr lang="en-US" dirty="0" err="1" smtClean="0"/>
              <a:t>Ababei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A2B9E-B16C-4C43-A38A-022099A1C2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ls12-www.cs.tu-dortmund.de/daes/media/documents/staff/marwedel/es-book/slides10/es-marw-6.3-periodic.ppt" TargetMode="External"/><Relationship Id="rId2" Type="http://schemas.openxmlformats.org/officeDocument/2006/relationships/hyperlink" Target="http://ls12-www.cs.tu-dortmund.de/daes/media/documents/staff/marwedel/es-book/slides10/es-marw-6.1-aperiodic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2209801"/>
            <a:ext cx="8610600" cy="16382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ECE-777 System Level Design and Automation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3333FF"/>
                </a:solidFill>
              </a:rPr>
              <a:t>Mapping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648200"/>
            <a:ext cx="788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rgbClr val="33CC33"/>
                </a:solidFill>
              </a:rPr>
              <a:t>Cristinel</a:t>
            </a:r>
            <a:r>
              <a:rPr lang="en-US" sz="2000" b="1" dirty="0" smtClean="0">
                <a:solidFill>
                  <a:srgbClr val="33CC33"/>
                </a:solidFill>
              </a:rPr>
              <a:t> </a:t>
            </a:r>
            <a:r>
              <a:rPr lang="en-US" sz="2000" b="1" dirty="0" err="1" smtClean="0">
                <a:solidFill>
                  <a:srgbClr val="33CC33"/>
                </a:solidFill>
              </a:rPr>
              <a:t>Ababei</a:t>
            </a:r>
            <a:endParaRPr lang="en-US" sz="2000" b="1" dirty="0" smtClean="0">
              <a:solidFill>
                <a:srgbClr val="33CC33"/>
              </a:solidFill>
            </a:endParaRPr>
          </a:p>
          <a:p>
            <a:pPr lvl="0" algn="ctr"/>
            <a:r>
              <a:rPr lang="en-US" sz="2000" b="1" dirty="0" smtClean="0">
                <a:solidFill>
                  <a:srgbClr val="33CC33"/>
                </a:solidFill>
              </a:rPr>
              <a:t>Electrical and Computer Department, North Dakota State University</a:t>
            </a:r>
          </a:p>
          <a:p>
            <a:pPr lvl="0" algn="ctr"/>
            <a:r>
              <a:rPr lang="en-US" sz="2000" b="1" dirty="0" smtClean="0">
                <a:solidFill>
                  <a:srgbClr val="33CC33"/>
                </a:solidFill>
              </a:rPr>
              <a:t>Spring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Objectives,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Energy, power, user-centric</a:t>
            </a:r>
          </a:p>
          <a:p>
            <a:r>
              <a:rPr lang="en-US" dirty="0" smtClean="0"/>
              <a:t>Quality of service guarantees</a:t>
            </a:r>
          </a:p>
          <a:p>
            <a:r>
              <a:rPr lang="en-US" dirty="0" smtClean="0"/>
              <a:t>Contention, bandwidth, communication cost</a:t>
            </a:r>
          </a:p>
          <a:p>
            <a:r>
              <a:rPr lang="en-US" dirty="0" smtClean="0"/>
              <a:t>Task migration</a:t>
            </a:r>
          </a:p>
          <a:p>
            <a:r>
              <a:rPr lang="en-US" dirty="0" smtClean="0"/>
              <a:t>Fault tolerance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problem graph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1609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architecture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562100"/>
            <a:ext cx="8395509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specification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9045" t="21735" r="9045" b="19882"/>
          <a:stretch>
            <a:fillRect/>
          </a:stretch>
        </p:blipFill>
        <p:spPr bwMode="auto">
          <a:xfrm>
            <a:off x="250825" y="1517650"/>
            <a:ext cx="87153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8566" t="22179" r="8012" b="38631"/>
          <a:stretch>
            <a:fillRect/>
          </a:stretch>
        </p:blipFill>
        <p:spPr bwMode="auto">
          <a:xfrm>
            <a:off x="395288" y="2060575"/>
            <a:ext cx="8281987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625" t="20078" r="11369" b="20070"/>
          <a:stretch>
            <a:fillRect/>
          </a:stretch>
        </p:blipFill>
        <p:spPr bwMode="auto">
          <a:xfrm>
            <a:off x="395288" y="1517650"/>
            <a:ext cx="82105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homogeneous </a:t>
            </a:r>
            <a:r>
              <a:rPr lang="en-US" dirty="0" err="1" smtClean="0"/>
              <a:t>NoCs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06779"/>
            <a:ext cx="9144001" cy="306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Mapping approaches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Multi-objective evolutionary algorithms (MOEAs)</a:t>
            </a:r>
          </a:p>
          <a:p>
            <a:pPr lvl="2"/>
            <a:r>
              <a:rPr lang="en-US" dirty="0" smtClean="0"/>
              <a:t>Genetic algorithms</a:t>
            </a:r>
          </a:p>
          <a:p>
            <a:pPr lvl="2"/>
            <a:r>
              <a:rPr lang="en-US" dirty="0" smtClean="0"/>
              <a:t>Simulated annealing</a:t>
            </a:r>
          </a:p>
          <a:p>
            <a:pPr lvl="1"/>
            <a:r>
              <a:rPr lang="en-US" dirty="0" smtClean="0"/>
              <a:t>Ant Colony Optimizations (ACO)</a:t>
            </a:r>
          </a:p>
          <a:p>
            <a:pPr lvl="1"/>
            <a:r>
              <a:rPr lang="en-US" dirty="0" smtClean="0"/>
              <a:t>Robust </a:t>
            </a:r>
            <a:r>
              <a:rPr lang="en-US" dirty="0" err="1" smtClean="0"/>
              <a:t>tabu</a:t>
            </a:r>
            <a:r>
              <a:rPr lang="en-US" dirty="0" smtClean="0"/>
              <a:t> search, force directed</a:t>
            </a:r>
          </a:p>
          <a:p>
            <a:pPr lvl="1"/>
            <a:r>
              <a:rPr lang="en-US" dirty="0" smtClean="0"/>
              <a:t>ILP</a:t>
            </a:r>
          </a:p>
          <a:p>
            <a:pPr lvl="1"/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Branch and bound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Evolutionary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Application represented as a Kahn Process Network (KPN)</a:t>
            </a:r>
          </a:p>
          <a:p>
            <a:r>
              <a:rPr lang="en-US" dirty="0" smtClean="0"/>
              <a:t>Architecture represented as a graph</a:t>
            </a:r>
          </a:p>
          <a:p>
            <a:r>
              <a:rPr lang="en-US" dirty="0" smtClean="0"/>
              <a:t>Mapping:</a:t>
            </a:r>
          </a:p>
          <a:p>
            <a:pPr lvl="1"/>
            <a:r>
              <a:rPr lang="en-US" dirty="0" smtClean="0"/>
              <a:t>Each KPN node mapped onto a single processor</a:t>
            </a:r>
          </a:p>
          <a:p>
            <a:pPr lvl="1"/>
            <a:r>
              <a:rPr lang="en-US" dirty="0" smtClean="0"/>
              <a:t>Each channel in the application model has to be mapped onto a processor or a memory</a:t>
            </a:r>
          </a:p>
          <a:p>
            <a:pPr lvl="1"/>
            <a:r>
              <a:rPr lang="en-US" dirty="0" smtClean="0"/>
              <a:t>If two communicating Kahn nodes are mapped onto the same processor, then the communication channel(s) between these nodes have to be mapped onto the same processor</a:t>
            </a:r>
          </a:p>
          <a:p>
            <a:pPr lvl="1"/>
            <a:r>
              <a:rPr lang="en-US" dirty="0" smtClean="0"/>
              <a:t>When two communicating Kahn nodes are mapped onto two separate processors, the channel(s) between these nodes are to be mapped onto an external memory</a:t>
            </a:r>
          </a:p>
          <a:p>
            <a:r>
              <a:rPr lang="en-US" dirty="0" smtClean="0"/>
              <a:t>Three conflicting objective functions</a:t>
            </a:r>
          </a:p>
          <a:p>
            <a:pPr lvl="1"/>
            <a:r>
              <a:rPr lang="en-US" dirty="0" smtClean="0"/>
              <a:t>Minimize the maximum processing time in the system</a:t>
            </a:r>
          </a:p>
          <a:p>
            <a:pPr lvl="1"/>
            <a:r>
              <a:rPr lang="en-US" dirty="0" smtClean="0"/>
              <a:t>Minimize the power consumption of the whole system</a:t>
            </a:r>
          </a:p>
          <a:p>
            <a:pPr lvl="1"/>
            <a:r>
              <a:rPr lang="en-US" dirty="0" smtClean="0"/>
              <a:t>Minimize the total cost of the architecture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MMPN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1100"/>
            <a:ext cx="4953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(MMPN problem): </a:t>
            </a:r>
            <a:r>
              <a:rPr lang="en-US" dirty="0" smtClean="0"/>
              <a:t>The multiprocessor mappings of process networks (MMPN) problem is the </a:t>
            </a:r>
            <a:r>
              <a:rPr lang="en-US" dirty="0" err="1" smtClean="0"/>
              <a:t>multiobjective</a:t>
            </a:r>
            <a:r>
              <a:rPr lang="en-US" dirty="0" smtClean="0"/>
              <a:t> integer optimization problem: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533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129473"/>
            <a:ext cx="4000500" cy="572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267861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3333FF"/>
                </a:solidFill>
              </a:rPr>
              <a:t>[] </a:t>
            </a:r>
            <a:r>
              <a:rPr lang="en-US" sz="1600" i="1" dirty="0" err="1" smtClean="0">
                <a:solidFill>
                  <a:srgbClr val="3333FF"/>
                </a:solidFill>
              </a:rPr>
              <a:t>Cagkan</a:t>
            </a:r>
            <a:r>
              <a:rPr lang="en-US" sz="1600" i="1" dirty="0" smtClean="0">
                <a:solidFill>
                  <a:srgbClr val="3333FF"/>
                </a:solidFill>
              </a:rPr>
              <a:t> </a:t>
            </a:r>
            <a:r>
              <a:rPr lang="en-US" sz="1600" i="1" dirty="0" err="1" smtClean="0">
                <a:solidFill>
                  <a:srgbClr val="3333FF"/>
                </a:solidFill>
              </a:rPr>
              <a:t>Erbas</a:t>
            </a:r>
            <a:r>
              <a:rPr lang="en-US" sz="1600" i="1" dirty="0" smtClean="0">
                <a:solidFill>
                  <a:srgbClr val="3333FF"/>
                </a:solidFill>
              </a:rPr>
              <a:t>, </a:t>
            </a:r>
            <a:r>
              <a:rPr lang="en-US" sz="1600" i="1" dirty="0" err="1" smtClean="0">
                <a:solidFill>
                  <a:srgbClr val="3333FF"/>
                </a:solidFill>
              </a:rPr>
              <a:t>Selin</a:t>
            </a:r>
            <a:r>
              <a:rPr lang="en-US" sz="1600" i="1" dirty="0" smtClean="0">
                <a:solidFill>
                  <a:srgbClr val="3333FF"/>
                </a:solidFill>
              </a:rPr>
              <a:t> </a:t>
            </a:r>
            <a:r>
              <a:rPr lang="en-US" sz="1600" i="1" dirty="0" err="1" smtClean="0">
                <a:solidFill>
                  <a:srgbClr val="3333FF"/>
                </a:solidFill>
              </a:rPr>
              <a:t>Cerav-Erbas</a:t>
            </a:r>
            <a:r>
              <a:rPr lang="en-US" sz="1600" i="1" dirty="0" smtClean="0">
                <a:solidFill>
                  <a:srgbClr val="3333FF"/>
                </a:solidFill>
              </a:rPr>
              <a:t>, Andy D. Pimentel, </a:t>
            </a:r>
            <a:r>
              <a:rPr lang="en-US" sz="1600" i="1" dirty="0" err="1" smtClean="0">
                <a:solidFill>
                  <a:srgbClr val="3333FF"/>
                </a:solidFill>
              </a:rPr>
              <a:t>Multiobjective</a:t>
            </a:r>
            <a:r>
              <a:rPr lang="en-US" sz="1600" i="1" dirty="0" smtClean="0">
                <a:solidFill>
                  <a:srgbClr val="3333FF"/>
                </a:solidFill>
              </a:rPr>
              <a:t> optimization and evolutionary algorithms for the application mapping problem in multiprocessor system-on-chip design, IEEE Transactions on Evolutionary Computation, 2006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/>
          <a:lstStyle/>
          <a:p>
            <a:r>
              <a:rPr lang="en-US" dirty="0" smtClean="0"/>
              <a:t>Design space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Iterative process</a:t>
            </a:r>
          </a:p>
          <a:p>
            <a:pPr lvl="1"/>
            <a:r>
              <a:rPr lang="en-US" dirty="0" smtClean="0"/>
              <a:t>Find mapping</a:t>
            </a:r>
          </a:p>
          <a:p>
            <a:pPr lvl="1"/>
            <a:r>
              <a:rPr lang="en-US" dirty="0" smtClean="0"/>
              <a:t>Evaluate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759" y="2743200"/>
            <a:ext cx="623741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Evolutionary Algorithms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Design Space Exploration (DSE)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885" t="13945" r="10854" b="14555"/>
          <a:stretch>
            <a:fillRect/>
          </a:stretch>
        </p:blipFill>
        <p:spPr bwMode="auto">
          <a:xfrm>
            <a:off x="827088" y="1552575"/>
            <a:ext cx="7345362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533" t="18340" r="12054" b="21802"/>
          <a:stretch>
            <a:fillRect/>
          </a:stretch>
        </p:blipFill>
        <p:spPr bwMode="auto">
          <a:xfrm>
            <a:off x="611188" y="1276350"/>
            <a:ext cx="8137525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Mapping approaches</a:t>
            </a:r>
          </a:p>
          <a:p>
            <a:pPr lvl="1"/>
            <a:r>
              <a:rPr lang="en-US" dirty="0" smtClean="0"/>
              <a:t>Multi-objective evolutionary algorithms (MOEAs)</a:t>
            </a:r>
          </a:p>
          <a:p>
            <a:pPr lvl="2"/>
            <a:r>
              <a:rPr lang="en-US" dirty="0" smtClean="0"/>
              <a:t>Genetic algorithms</a:t>
            </a:r>
          </a:p>
          <a:p>
            <a:pPr lvl="2"/>
            <a:r>
              <a:rPr lang="en-US" dirty="0" smtClean="0"/>
              <a:t>Simulated annealing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Ant Colony Optimizations (ACO)</a:t>
            </a:r>
          </a:p>
          <a:p>
            <a:pPr lvl="1"/>
            <a:r>
              <a:rPr lang="en-US" dirty="0" smtClean="0"/>
              <a:t>Robust </a:t>
            </a:r>
            <a:r>
              <a:rPr lang="en-US" dirty="0" err="1" smtClean="0"/>
              <a:t>tabu</a:t>
            </a:r>
            <a:r>
              <a:rPr lang="en-US" dirty="0" smtClean="0"/>
              <a:t> search, force directed</a:t>
            </a:r>
          </a:p>
          <a:p>
            <a:pPr lvl="1"/>
            <a:r>
              <a:rPr lang="en-US" dirty="0" smtClean="0"/>
              <a:t>ILP</a:t>
            </a:r>
          </a:p>
          <a:p>
            <a:pPr lvl="1"/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Branch and bound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53100" y="190500"/>
            <a:ext cx="31623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 colony optimization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93"/>
            <a:ext cx="5486400" cy="67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10200" y="1905000"/>
            <a:ext cx="3543300" cy="1028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Objective: energy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700" y="4913174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33FF"/>
                </a:solidFill>
              </a:rPr>
              <a:t>[] Po-Chun Chang, I-Wei Wu, </a:t>
            </a:r>
            <a:r>
              <a:rPr lang="en-US" i="1" dirty="0" err="1" smtClean="0">
                <a:solidFill>
                  <a:srgbClr val="3333FF"/>
                </a:solidFill>
              </a:rPr>
              <a:t>Jyh-Jiun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i="1" dirty="0" err="1" smtClean="0">
                <a:solidFill>
                  <a:srgbClr val="3333FF"/>
                </a:solidFill>
              </a:rPr>
              <a:t>Shann</a:t>
            </a:r>
            <a:r>
              <a:rPr lang="en-US" i="1" dirty="0" smtClean="0">
                <a:solidFill>
                  <a:srgbClr val="3333FF"/>
                </a:solidFill>
              </a:rPr>
              <a:t>, Chung-Ping Chung, ETAHM: an energy-aware task allocation algorithm for heterogeneous multiprocessor, DAC, 2008.</a:t>
            </a:r>
            <a:endParaRPr lang="en-US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Mapping approaches</a:t>
            </a:r>
          </a:p>
          <a:p>
            <a:pPr lvl="1"/>
            <a:r>
              <a:rPr lang="en-US" dirty="0" smtClean="0"/>
              <a:t>Multi-objective evolutionary algorithms (MOEAs)</a:t>
            </a:r>
          </a:p>
          <a:p>
            <a:pPr lvl="2"/>
            <a:r>
              <a:rPr lang="en-US" dirty="0" smtClean="0"/>
              <a:t>Genetic algorithms</a:t>
            </a:r>
          </a:p>
          <a:p>
            <a:pPr lvl="2"/>
            <a:r>
              <a:rPr lang="en-US" dirty="0" smtClean="0"/>
              <a:t>Simulated annealing</a:t>
            </a:r>
          </a:p>
          <a:p>
            <a:pPr lvl="1"/>
            <a:r>
              <a:rPr lang="en-US" dirty="0" smtClean="0"/>
              <a:t>Ant Colony Optimizations (ACO)</a:t>
            </a:r>
          </a:p>
          <a:p>
            <a:pPr lvl="1"/>
            <a:r>
              <a:rPr lang="en-US" dirty="0" smtClean="0"/>
              <a:t>Robust </a:t>
            </a:r>
            <a:r>
              <a:rPr lang="en-US" dirty="0" err="1" smtClean="0"/>
              <a:t>tabu</a:t>
            </a:r>
            <a:r>
              <a:rPr lang="en-US" dirty="0" smtClean="0"/>
              <a:t> search, force directed</a:t>
            </a:r>
          </a:p>
          <a:p>
            <a:pPr lvl="1"/>
            <a:r>
              <a:rPr lang="en-US" dirty="0" smtClean="0"/>
              <a:t>ILP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Heuristics</a:t>
            </a:r>
          </a:p>
          <a:p>
            <a:pPr lvl="1"/>
            <a:r>
              <a:rPr lang="en-US" dirty="0" smtClean="0"/>
              <a:t>Branch and bound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2546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Heuristic 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Mapping multiple use-cases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800100"/>
            <a:ext cx="738179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500" y="600652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33FF"/>
                </a:solidFill>
              </a:rPr>
              <a:t>[] Srinivasan </a:t>
            </a:r>
            <a:r>
              <a:rPr lang="en-US" i="1" dirty="0" err="1" smtClean="0">
                <a:solidFill>
                  <a:srgbClr val="3333FF"/>
                </a:solidFill>
              </a:rPr>
              <a:t>Murali</a:t>
            </a:r>
            <a:r>
              <a:rPr lang="en-US" i="1" dirty="0" smtClean="0">
                <a:solidFill>
                  <a:srgbClr val="3333FF"/>
                </a:solidFill>
              </a:rPr>
              <a:t>, </a:t>
            </a:r>
            <a:r>
              <a:rPr lang="en-US" i="1" dirty="0" err="1" smtClean="0">
                <a:solidFill>
                  <a:srgbClr val="3333FF"/>
                </a:solidFill>
              </a:rPr>
              <a:t>Martijn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i="1" dirty="0" err="1" smtClean="0">
                <a:solidFill>
                  <a:srgbClr val="3333FF"/>
                </a:solidFill>
              </a:rPr>
              <a:t>Coenen</a:t>
            </a:r>
            <a:r>
              <a:rPr lang="en-US" i="1" dirty="0" smtClean="0">
                <a:solidFill>
                  <a:srgbClr val="3333FF"/>
                </a:solidFill>
              </a:rPr>
              <a:t>, Andrei </a:t>
            </a:r>
            <a:r>
              <a:rPr lang="en-US" i="1" dirty="0" err="1" smtClean="0">
                <a:solidFill>
                  <a:srgbClr val="3333FF"/>
                </a:solidFill>
              </a:rPr>
              <a:t>Radulescu</a:t>
            </a:r>
            <a:r>
              <a:rPr lang="en-US" i="1" dirty="0" smtClean="0">
                <a:solidFill>
                  <a:srgbClr val="3333FF"/>
                </a:solidFill>
              </a:rPr>
              <a:t>, </a:t>
            </a:r>
            <a:r>
              <a:rPr lang="en-US" i="1" dirty="0" err="1" smtClean="0">
                <a:solidFill>
                  <a:srgbClr val="3333FF"/>
                </a:solidFill>
              </a:rPr>
              <a:t>Kees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i="1" dirty="0" err="1" smtClean="0">
                <a:solidFill>
                  <a:srgbClr val="3333FF"/>
                </a:solidFill>
              </a:rPr>
              <a:t>Goossens</a:t>
            </a:r>
            <a:r>
              <a:rPr lang="en-US" i="1" dirty="0" smtClean="0">
                <a:solidFill>
                  <a:srgbClr val="3333FF"/>
                </a:solidFill>
              </a:rPr>
              <a:t>, Giovanni De </a:t>
            </a:r>
            <a:r>
              <a:rPr lang="en-US" i="1" dirty="0" err="1" smtClean="0">
                <a:solidFill>
                  <a:srgbClr val="3333FF"/>
                </a:solidFill>
              </a:rPr>
              <a:t>Micheli</a:t>
            </a:r>
            <a:r>
              <a:rPr lang="en-US" i="1" dirty="0" smtClean="0">
                <a:solidFill>
                  <a:srgbClr val="3333FF"/>
                </a:solidFill>
              </a:rPr>
              <a:t>, A methodology for mapping multiple use-cases onto networks on chips, DATE, 2006.</a:t>
            </a:r>
            <a:endParaRPr lang="en-US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Heuristic 1: Mapping multiple use-cases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243"/>
            <a:ext cx="6896100" cy="548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067300" y="274638"/>
            <a:ext cx="36195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Heuristic 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001" y="3390900"/>
            <a:ext cx="5428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517576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0" y="1524000"/>
            <a:ext cx="3543300" cy="10287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Incremental mapping with multiple voltage levels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Objective: energy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505974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3333FF"/>
                </a:solidFill>
              </a:rPr>
              <a:t>[] C.-L. Chou, U.Y. </a:t>
            </a:r>
            <a:r>
              <a:rPr lang="en-US" sz="1600" i="1" dirty="0" err="1" smtClean="0">
                <a:solidFill>
                  <a:srgbClr val="3333FF"/>
                </a:solidFill>
              </a:rPr>
              <a:t>Ogras</a:t>
            </a:r>
            <a:r>
              <a:rPr lang="en-US" sz="1600" i="1" dirty="0" smtClean="0">
                <a:solidFill>
                  <a:srgbClr val="3333FF"/>
                </a:solidFill>
              </a:rPr>
              <a:t>, R. Marculescu, Energy- and Performance-aware Incremental Mapping for Networks-on-Chip with Multiple Voltage Levels, TCAD, vol. 27, no. 10, pp. 1866-1879, Oct. 2008.</a:t>
            </a:r>
            <a:endParaRPr lang="en-US" sz="1600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Heuristic 3</a:t>
            </a:r>
            <a:r>
              <a:rPr lang="en-US" dirty="0" smtClean="0"/>
              <a:t>: Run-Time Task Allocation Considering User Behavior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60996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Heuristic 3: methodology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6300"/>
            <a:ext cx="48943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14900" y="838200"/>
            <a:ext cx="4038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Objective: communication energy</a:t>
            </a:r>
          </a:p>
          <a:p>
            <a:r>
              <a:rPr lang="en-US" sz="2400" dirty="0" smtClean="0"/>
              <a:t>Approach 1</a:t>
            </a:r>
          </a:p>
          <a:p>
            <a:pPr lvl="1"/>
            <a:r>
              <a:rPr lang="en-US" sz="2000" dirty="0" smtClean="0"/>
              <a:t>First form a region to minimize the internal contention for the incoming application (P1) </a:t>
            </a:r>
          </a:p>
          <a:p>
            <a:pPr lvl="1"/>
            <a:r>
              <a:rPr lang="en-US" sz="2000" dirty="0" smtClean="0"/>
              <a:t>Rotate/translate the resulting region to fit the current system configuration (P2)</a:t>
            </a:r>
          </a:p>
          <a:p>
            <a:r>
              <a:rPr lang="en-US" sz="2400" dirty="0" smtClean="0"/>
              <a:t>Approach 2</a:t>
            </a:r>
          </a:p>
          <a:p>
            <a:pPr lvl="1"/>
            <a:r>
              <a:rPr lang="en-US" sz="2000" dirty="0" smtClean="0"/>
              <a:t>In order to minimize the external contention, first select a near convex region based on the current configuration (P3)</a:t>
            </a:r>
          </a:p>
          <a:p>
            <a:pPr lvl="1"/>
            <a:r>
              <a:rPr lang="en-US" sz="2000" dirty="0" smtClean="0"/>
              <a:t>Map the application tasks onto the selected region (P4)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" y="600652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33FF"/>
                </a:solidFill>
              </a:rPr>
              <a:t>[] C.-L. Chou, R. Marculescu, Run-Time Task Allocation Considering User Behavior in Embedded Multiprocessor Networks-on-Chip, IEEE TCAD, 2010.</a:t>
            </a:r>
            <a:endParaRPr lang="en-US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899"/>
            <a:ext cx="8229600" cy="19050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Relates </a:t>
            </a:r>
            <a:r>
              <a:rPr lang="en-US" b="1" dirty="0" smtClean="0">
                <a:solidFill>
                  <a:srgbClr val="FF0000"/>
                </a:solidFill>
              </a:rPr>
              <a:t>application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architecture specification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maps processes to computing resources</a:t>
            </a:r>
          </a:p>
          <a:p>
            <a:pPr lvl="1"/>
            <a:r>
              <a:rPr lang="en-US" dirty="0" smtClean="0"/>
              <a:t>maps communication between processes (in case of process networks) to communication paths of the architecture</a:t>
            </a:r>
          </a:p>
          <a:p>
            <a:pPr lvl="1"/>
            <a:r>
              <a:rPr lang="en-US" dirty="0" smtClean="0"/>
              <a:t>specifies resource sharing disciplines and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342" y="2857500"/>
            <a:ext cx="680265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19300"/>
            <a:ext cx="6968288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Heuristic 4</a:t>
            </a:r>
            <a:r>
              <a:rPr lang="en-US" dirty="0" smtClean="0"/>
              <a:t>: Contention-aware Application Mapping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73" y="1447800"/>
            <a:ext cx="5573327" cy="520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29300" y="47625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3333FF"/>
                </a:solidFill>
              </a:rPr>
              <a:t>[] C.-L. Chou, R. Marculescu, Contention-aware Application Mapping for Network-on-Chip Communication Architectures, Intl. Conf. on Computer Design (ICCD), Oct. 2008.</a:t>
            </a:r>
            <a:endParaRPr lang="en-US" sz="1600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90500"/>
            <a:ext cx="36957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200400" cy="377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86200" y="1485900"/>
            <a:ext cx="4572000" cy="1028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Objective: contention, latency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ILP + heuristic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7977"/>
            <a:ext cx="9144000" cy="31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17907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Dynamic task mapping targeting congestion</a:t>
            </a:r>
          </a:p>
          <a:p>
            <a:pPr lvl="1"/>
            <a:r>
              <a:rPr lang="en-US" i="1" dirty="0" smtClean="0"/>
              <a:t>[] </a:t>
            </a:r>
            <a:r>
              <a:rPr lang="en-US" i="1" dirty="0" err="1" smtClean="0"/>
              <a:t>Ewerson</a:t>
            </a:r>
            <a:r>
              <a:rPr lang="en-US" i="1" dirty="0" smtClean="0"/>
              <a:t> </a:t>
            </a:r>
            <a:r>
              <a:rPr lang="en-US" i="1" dirty="0" err="1" smtClean="0"/>
              <a:t>Carvalho</a:t>
            </a:r>
            <a:r>
              <a:rPr lang="en-US" i="1" dirty="0" smtClean="0"/>
              <a:t>, Ney </a:t>
            </a:r>
            <a:r>
              <a:rPr lang="en-US" i="1" dirty="0" err="1" smtClean="0"/>
              <a:t>Calazans</a:t>
            </a:r>
            <a:r>
              <a:rPr lang="en-US" i="1" dirty="0" smtClean="0"/>
              <a:t>, Fernando </a:t>
            </a:r>
            <a:r>
              <a:rPr lang="en-US" i="1" dirty="0" err="1" smtClean="0"/>
              <a:t>Moraes</a:t>
            </a:r>
            <a:r>
              <a:rPr lang="en-US" i="1" dirty="0" smtClean="0"/>
              <a:t>, Investigating Runtime Task Mapping for </a:t>
            </a:r>
            <a:r>
              <a:rPr lang="en-US" i="1" dirty="0" err="1" smtClean="0"/>
              <a:t>NoC</a:t>
            </a:r>
            <a:r>
              <a:rPr lang="en-US" i="1" dirty="0" smtClean="0"/>
              <a:t>-based Multiprocessor </a:t>
            </a:r>
            <a:r>
              <a:rPr lang="en-US" i="1" dirty="0" err="1" smtClean="0"/>
              <a:t>SoCs</a:t>
            </a:r>
            <a:r>
              <a:rPr lang="en-US" i="1" dirty="0" smtClean="0"/>
              <a:t>, IFIP VLSI </a:t>
            </a:r>
            <a:r>
              <a:rPr lang="en-US" i="1" dirty="0" err="1" smtClean="0"/>
              <a:t>SoC</a:t>
            </a:r>
            <a:r>
              <a:rPr lang="en-US" i="1" dirty="0" smtClean="0"/>
              <a:t>, 2009.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5524500" cy="394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/>
              <a:t>Comparison studies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028700"/>
            <a:ext cx="8229600" cy="179070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 and cons of static and dynamic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mapping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i="1" dirty="0" smtClean="0"/>
              <a:t>[] </a:t>
            </a:r>
            <a:r>
              <a:rPr lang="en-US" sz="2800" i="1" dirty="0" err="1" smtClean="0"/>
              <a:t>Ewerson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Carvalho</a:t>
            </a:r>
            <a:r>
              <a:rPr lang="en-US" sz="2800" i="1" dirty="0" smtClean="0"/>
              <a:t>, Cesar </a:t>
            </a:r>
            <a:r>
              <a:rPr lang="en-US" sz="2800" i="1" dirty="0" err="1" smtClean="0"/>
              <a:t>Marcon</a:t>
            </a:r>
            <a:r>
              <a:rPr lang="en-US" sz="2800" i="1" dirty="0" smtClean="0"/>
              <a:t>, Ney </a:t>
            </a:r>
            <a:r>
              <a:rPr lang="en-US" sz="2800" i="1" dirty="0" err="1" smtClean="0"/>
              <a:t>Calazans</a:t>
            </a:r>
            <a:r>
              <a:rPr lang="en-US" sz="2800" i="1" dirty="0" smtClean="0"/>
              <a:t>, Fernando </a:t>
            </a:r>
            <a:r>
              <a:rPr lang="en-US" sz="2800" i="1" dirty="0" err="1" smtClean="0"/>
              <a:t>Moraes</a:t>
            </a:r>
            <a:r>
              <a:rPr lang="en-US" sz="2800" i="1" dirty="0" smtClean="0"/>
              <a:t>, Evaluation of Static and Dynamic Task Mapping Algorithms in </a:t>
            </a:r>
            <a:r>
              <a:rPr lang="en-US" sz="2800" i="1" dirty="0" err="1" smtClean="0"/>
              <a:t>NoC</a:t>
            </a:r>
            <a:r>
              <a:rPr lang="en-US" sz="2800" i="1" dirty="0" smtClean="0"/>
              <a:t>-Based </a:t>
            </a:r>
            <a:r>
              <a:rPr lang="en-US" sz="2800" i="1" dirty="0" err="1" smtClean="0"/>
              <a:t>MPSoCs</a:t>
            </a:r>
            <a:r>
              <a:rPr lang="en-US" sz="2800" i="1" dirty="0" smtClean="0"/>
              <a:t>, SOC, 2009.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584908" cy="23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892" y="3324225"/>
            <a:ext cx="4502109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Heuristic 5</a:t>
            </a:r>
            <a:r>
              <a:rPr lang="en-US" sz="2800" dirty="0" smtClean="0"/>
              <a:t>: ADAM: Run-time Agent-based Distributed Application Mapping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Runtime application mapping in a distributed manner using agents targeting for adaptive </a:t>
            </a:r>
            <a:r>
              <a:rPr lang="en-US" dirty="0" err="1" smtClean="0"/>
              <a:t>NoC</a:t>
            </a:r>
            <a:r>
              <a:rPr lang="en-US" dirty="0" smtClean="0"/>
              <a:t>-based heterogeneous multi-processor systems</a:t>
            </a:r>
          </a:p>
          <a:p>
            <a:r>
              <a:rPr lang="en-US" dirty="0" smtClean="0"/>
              <a:t>10.7 times lower monitoring traffic compared to a centralized mapping scheme for a 64x64 </a:t>
            </a:r>
            <a:r>
              <a:rPr lang="en-US" dirty="0" err="1" smtClean="0"/>
              <a:t>NoC</a:t>
            </a:r>
            <a:endParaRPr lang="en-US" dirty="0" smtClean="0"/>
          </a:p>
          <a:p>
            <a:r>
              <a:rPr lang="en-US" dirty="0" smtClean="0"/>
              <a:t>7.1 times lower computational effort for the run-time mapping algorithm compared to the simple nearest-neighbor (NN) heuristics on a 64x32 </a:t>
            </a:r>
            <a:r>
              <a:rPr lang="en-US" dirty="0" err="1" smtClean="0"/>
              <a:t>NoC</a:t>
            </a:r>
            <a:endParaRPr lang="en-US" dirty="0" smtClean="0"/>
          </a:p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3467100"/>
            <a:ext cx="619802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67" y="838726"/>
            <a:ext cx="5298133" cy="579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24500" y="47625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33FF"/>
                </a:solidFill>
              </a:rPr>
              <a:t>[] M.A. Al </a:t>
            </a:r>
            <a:r>
              <a:rPr lang="en-US" i="1" dirty="0" err="1" smtClean="0">
                <a:solidFill>
                  <a:srgbClr val="3333FF"/>
                </a:solidFill>
              </a:rPr>
              <a:t>Faruque</a:t>
            </a:r>
            <a:r>
              <a:rPr lang="en-US" i="1" dirty="0" smtClean="0">
                <a:solidFill>
                  <a:srgbClr val="3333FF"/>
                </a:solidFill>
              </a:rPr>
              <a:t>, Rudolf </a:t>
            </a:r>
            <a:r>
              <a:rPr lang="en-US" i="1" dirty="0" err="1" smtClean="0">
                <a:solidFill>
                  <a:srgbClr val="3333FF"/>
                </a:solidFill>
              </a:rPr>
              <a:t>Krist</a:t>
            </a:r>
            <a:r>
              <a:rPr lang="en-US" i="1" dirty="0" smtClean="0">
                <a:solidFill>
                  <a:srgbClr val="3333FF"/>
                </a:solidFill>
              </a:rPr>
              <a:t>, </a:t>
            </a:r>
            <a:r>
              <a:rPr lang="en-US" i="1" dirty="0" err="1" smtClean="0">
                <a:solidFill>
                  <a:srgbClr val="3333FF"/>
                </a:solidFill>
              </a:rPr>
              <a:t>Jorg</a:t>
            </a:r>
            <a:r>
              <a:rPr lang="en-US" i="1" dirty="0" smtClean="0">
                <a:solidFill>
                  <a:srgbClr val="3333FF"/>
                </a:solidFill>
              </a:rPr>
              <a:t> Henkel, ADAM: run-time agent-based distributed application mapping for on-chip communication, DAC, 2008.</a:t>
            </a:r>
            <a:endParaRPr lang="en-US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4609114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434" y="1524000"/>
            <a:ext cx="442856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Mapping approaches</a:t>
            </a:r>
          </a:p>
          <a:p>
            <a:pPr lvl="1"/>
            <a:r>
              <a:rPr lang="en-US" dirty="0" smtClean="0"/>
              <a:t>Multi-objective evolutionary algorithms (MOEAs)</a:t>
            </a:r>
          </a:p>
          <a:p>
            <a:pPr lvl="2"/>
            <a:r>
              <a:rPr lang="en-US" dirty="0" smtClean="0"/>
              <a:t>Genetic algorithms</a:t>
            </a:r>
          </a:p>
          <a:p>
            <a:pPr lvl="2"/>
            <a:r>
              <a:rPr lang="en-US" dirty="0" smtClean="0"/>
              <a:t>Simulated annealing</a:t>
            </a:r>
          </a:p>
          <a:p>
            <a:pPr lvl="1"/>
            <a:r>
              <a:rPr lang="en-US" dirty="0" smtClean="0"/>
              <a:t>Ant Colony Optimizations (ACO)</a:t>
            </a:r>
          </a:p>
          <a:p>
            <a:pPr lvl="1"/>
            <a:r>
              <a:rPr lang="en-US" dirty="0" smtClean="0"/>
              <a:t>Robust </a:t>
            </a:r>
            <a:r>
              <a:rPr lang="en-US" dirty="0" err="1" smtClean="0"/>
              <a:t>tabu</a:t>
            </a:r>
            <a:r>
              <a:rPr lang="en-US" dirty="0" smtClean="0"/>
              <a:t> search, force directed</a:t>
            </a:r>
          </a:p>
          <a:p>
            <a:pPr lvl="1"/>
            <a:r>
              <a:rPr lang="en-US" dirty="0" smtClean="0"/>
              <a:t>ILP</a:t>
            </a:r>
          </a:p>
          <a:p>
            <a:pPr lvl="1"/>
            <a:r>
              <a:rPr lang="en-US" dirty="0" smtClean="0"/>
              <a:t>Heuristics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Branch and bound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9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17524"/>
            <a:ext cx="5029200" cy="291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00500"/>
            <a:ext cx="4991100" cy="270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72100" y="54671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33FF"/>
                </a:solidFill>
              </a:rPr>
              <a:t>[] J. </a:t>
            </a:r>
            <a:r>
              <a:rPr lang="en-US" i="1" dirty="0" err="1" smtClean="0">
                <a:solidFill>
                  <a:srgbClr val="3333FF"/>
                </a:solidFill>
              </a:rPr>
              <a:t>Hu</a:t>
            </a:r>
            <a:r>
              <a:rPr lang="en-US" i="1" dirty="0" smtClean="0">
                <a:solidFill>
                  <a:srgbClr val="3333FF"/>
                </a:solidFill>
              </a:rPr>
              <a:t>, R. Marculescu, Energy- and Performance-Aware Mapping for Regular </a:t>
            </a:r>
            <a:r>
              <a:rPr lang="en-US" i="1" dirty="0" err="1" smtClean="0">
                <a:solidFill>
                  <a:srgbClr val="3333FF"/>
                </a:solidFill>
              </a:rPr>
              <a:t>NoC</a:t>
            </a:r>
            <a:r>
              <a:rPr lang="en-US" i="1" dirty="0" smtClean="0">
                <a:solidFill>
                  <a:srgbClr val="3333FF"/>
                </a:solidFill>
              </a:rPr>
              <a:t> Architectures, TCAD, vol. 24, no. 4, Apr. 2005.</a:t>
            </a:r>
            <a:endParaRPr lang="en-US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Depends on the underlying model of computation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Task graphs (data flow graph, control flow graph)</a:t>
            </a:r>
          </a:p>
          <a:p>
            <a:pPr lvl="1"/>
            <a:r>
              <a:rPr lang="en-US" dirty="0" smtClean="0"/>
              <a:t>Process Networks (Kahn Process Network, Synchronous Dataflow)</a:t>
            </a:r>
          </a:p>
          <a:p>
            <a:pPr lvl="1"/>
            <a:r>
              <a:rPr lang="en-US" dirty="0" smtClean="0"/>
              <a:t>State Machine Representations (</a:t>
            </a:r>
            <a:r>
              <a:rPr lang="en-US" dirty="0" err="1" smtClean="0"/>
              <a:t>SpecCharts</a:t>
            </a:r>
            <a:r>
              <a:rPr lang="en-US" dirty="0" smtClean="0"/>
              <a:t>, </a:t>
            </a:r>
            <a:r>
              <a:rPr lang="en-US" dirty="0" err="1" smtClean="0"/>
              <a:t>StateCharts</a:t>
            </a:r>
            <a:r>
              <a:rPr lang="en-US" dirty="0" smtClean="0"/>
              <a:t>, Polis)</a:t>
            </a:r>
          </a:p>
          <a:p>
            <a:r>
              <a:rPr lang="en-US" dirty="0" smtClean="0"/>
              <a:t>For the </a:t>
            </a:r>
            <a:r>
              <a:rPr lang="en-US" dirty="0" smtClean="0">
                <a:solidFill>
                  <a:srgbClr val="3333FF"/>
                </a:solidFill>
              </a:rPr>
              <a:t>mapping</a:t>
            </a:r>
            <a:r>
              <a:rPr lang="en-US" dirty="0" smtClean="0"/>
              <a:t>, very often only the </a:t>
            </a:r>
            <a:r>
              <a:rPr lang="en-US" dirty="0" smtClean="0">
                <a:solidFill>
                  <a:srgbClr val="3333FF"/>
                </a:solidFill>
              </a:rPr>
              <a:t>network structure</a:t>
            </a:r>
            <a:r>
              <a:rPr lang="en-US" dirty="0" smtClean="0"/>
              <a:t> and abstract properties of the processes are relevant (abstraction from detailed process function)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Definitions,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600200"/>
            <a:ext cx="7570572" cy="12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314700"/>
            <a:ext cx="8191500" cy="1485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The average energy consumption for sending one bit of data between two tiles: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4267200"/>
            <a:ext cx="684932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 formulation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86685"/>
            <a:ext cx="5753100" cy="587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7"/>
            <a:ext cx="8229600" cy="81165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Branch-and-Bound (BB) algorithm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39914"/>
            <a:ext cx="8229600" cy="51846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algorithm: consists of a systematic enumeration of all candidate solutions, where large sets of such solutions are discarded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 search of the solution space: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Potentially exponential 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bounding function: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lower bound on the solution cost that can be derived from a set of future choices exceeds the cost of the best solution seen so far: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kill/prune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pruning can significantly reduce the CPU runtime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7"/>
            <a:ext cx="8229600" cy="734848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Illustrative 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xample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traveling salesman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problem (TSP)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935" y="177758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Search tree</a:t>
            </a:r>
            <a:endParaRPr lang="en-US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1377" y="755368"/>
            <a:ext cx="2958043" cy="2596822"/>
            <a:chOff x="78615" y="587030"/>
            <a:chExt cx="2958043" cy="2596822"/>
          </a:xfrm>
        </p:grpSpPr>
        <p:sp>
          <p:nvSpPr>
            <p:cNvPr id="6" name="Oval 5"/>
            <p:cNvSpPr/>
            <p:nvPr/>
          </p:nvSpPr>
          <p:spPr>
            <a:xfrm>
              <a:off x="654690" y="932675"/>
              <a:ext cx="230430" cy="23043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37270" y="817460"/>
              <a:ext cx="230430" cy="23043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07575" y="1739180"/>
              <a:ext cx="230430" cy="23043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9045" y="2161635"/>
              <a:ext cx="230430" cy="23043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36535" y="1892800"/>
              <a:ext cx="230430" cy="23043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61195" y="2776115"/>
              <a:ext cx="230430" cy="23043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6" idx="6"/>
              <a:endCxn id="7" idx="2"/>
            </p:cNvCxnSpPr>
            <p:nvPr/>
          </p:nvCxnSpPr>
          <p:spPr>
            <a:xfrm flipV="1">
              <a:off x="885120" y="932675"/>
              <a:ext cx="1152150" cy="115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2"/>
              <a:endCxn id="9" idx="6"/>
            </p:cNvCxnSpPr>
            <p:nvPr/>
          </p:nvCxnSpPr>
          <p:spPr>
            <a:xfrm rot="10800000" flipV="1">
              <a:off x="539475" y="1854394"/>
              <a:ext cx="768100" cy="42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3"/>
              <a:endCxn id="9" idx="0"/>
            </p:cNvCxnSpPr>
            <p:nvPr/>
          </p:nvCxnSpPr>
          <p:spPr>
            <a:xfrm rot="5400000">
              <a:off x="40210" y="1513409"/>
              <a:ext cx="1032276" cy="264176"/>
            </a:xfrm>
            <a:prstGeom prst="line">
              <a:avLst/>
            </a:prstGeom>
            <a:ln w="508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6"/>
              <a:endCxn id="10" idx="2"/>
            </p:cNvCxnSpPr>
            <p:nvPr/>
          </p:nvCxnSpPr>
          <p:spPr>
            <a:xfrm>
              <a:off x="1538005" y="1854395"/>
              <a:ext cx="998530" cy="153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4"/>
              <a:endCxn id="11" idx="0"/>
            </p:cNvCxnSpPr>
            <p:nvPr/>
          </p:nvCxnSpPr>
          <p:spPr>
            <a:xfrm rot="16200000" flipH="1">
              <a:off x="1096348" y="2296052"/>
              <a:ext cx="806505" cy="153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9473" y="610717"/>
              <a:ext cx="839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Start 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0890" y="58703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4815" y="281452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615" y="193120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69170" y="143194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69170" y="7022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8740" y="11631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0030" y="12399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44510" y="11631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22055" y="1623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37270" y="24304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61195" y="2161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1500" y="2545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7450" y="14319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6715" y="19696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28560" y="193120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9" idx="5"/>
              <a:endCxn id="11" idx="2"/>
            </p:cNvCxnSpPr>
            <p:nvPr/>
          </p:nvCxnSpPr>
          <p:spPr>
            <a:xfrm rot="16200000" flipH="1">
              <a:off x="716957" y="2147091"/>
              <a:ext cx="533011" cy="955466"/>
            </a:xfrm>
            <a:prstGeom prst="line">
              <a:avLst/>
            </a:prstGeom>
            <a:ln w="508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" idx="7"/>
              <a:endCxn id="10" idx="4"/>
            </p:cNvCxnSpPr>
            <p:nvPr/>
          </p:nvCxnSpPr>
          <p:spPr>
            <a:xfrm rot="5400000" flipH="1" flipV="1">
              <a:off x="1811499" y="1969611"/>
              <a:ext cx="686631" cy="993871"/>
            </a:xfrm>
            <a:prstGeom prst="line">
              <a:avLst/>
            </a:prstGeom>
            <a:ln w="508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0"/>
              <a:endCxn id="7" idx="5"/>
            </p:cNvCxnSpPr>
            <p:nvPr/>
          </p:nvCxnSpPr>
          <p:spPr>
            <a:xfrm rot="16200000" flipV="1">
              <a:off x="2003524" y="1244574"/>
              <a:ext cx="878656" cy="417796"/>
            </a:xfrm>
            <a:prstGeom prst="line">
              <a:avLst/>
            </a:prstGeom>
            <a:ln w="508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7" idx="3"/>
              <a:endCxn id="8" idx="7"/>
            </p:cNvCxnSpPr>
            <p:nvPr/>
          </p:nvCxnSpPr>
          <p:spPr>
            <a:xfrm rot="5400000">
              <a:off x="1408247" y="1110157"/>
              <a:ext cx="758782" cy="566757"/>
            </a:xfrm>
            <a:prstGeom prst="line">
              <a:avLst/>
            </a:prstGeom>
            <a:ln w="508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8" idx="1"/>
              <a:endCxn id="6" idx="5"/>
            </p:cNvCxnSpPr>
            <p:nvPr/>
          </p:nvCxnSpPr>
          <p:spPr>
            <a:xfrm rot="16200000" flipV="1">
              <a:off x="774565" y="1206169"/>
              <a:ext cx="643567" cy="489947"/>
            </a:xfrm>
            <a:prstGeom prst="line">
              <a:avLst/>
            </a:prstGeom>
            <a:ln w="508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39500" y="2392066"/>
            <a:ext cx="8110670" cy="4286641"/>
            <a:chOff x="839500" y="2392066"/>
            <a:chExt cx="8110670" cy="4286641"/>
          </a:xfrm>
        </p:grpSpPr>
        <p:sp>
          <p:nvSpPr>
            <p:cNvPr id="39" name="Oval 38"/>
            <p:cNvSpPr/>
            <p:nvPr/>
          </p:nvSpPr>
          <p:spPr>
            <a:xfrm>
              <a:off x="6148350" y="2430470"/>
              <a:ext cx="345645" cy="3456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807115" y="2968140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767240" y="354421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152760" y="415869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767240" y="415869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496935" y="415869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496935" y="4734770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460000" y="4734770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036075" y="4734770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770180" y="354421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462940" y="415869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77420" y="415869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731775" y="4888390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117295" y="4888390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117295" y="546446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570805" y="2968140"/>
              <a:ext cx="345645" cy="3456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17295" y="600213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8145410" y="2968140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415715" y="354421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994730" y="3544215"/>
              <a:ext cx="345645" cy="3456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687490" y="4158695"/>
              <a:ext cx="345645" cy="3456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301970" y="415869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6325" y="4888390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341845" y="4888390"/>
              <a:ext cx="345645" cy="3456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5341845" y="5464465"/>
              <a:ext cx="345645" cy="3456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341845" y="6002135"/>
              <a:ext cx="345645" cy="34564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78890" y="630937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27</a:t>
              </a:r>
              <a:endParaRPr lang="en-US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54965" y="5272440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23+8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77420" y="4465935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22+9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83925" y="4465935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21+6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98405" y="508041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74480" y="509513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73745" y="508041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45596" y="6309375"/>
              <a:ext cx="1780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20: Best solution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79515" y="5234035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14+10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55590" y="4427530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11+9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15715" y="3851455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8+16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299030" y="3275380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5+15</a:t>
              </a:r>
              <a:endParaRPr lang="en-US" dirty="0"/>
            </a:p>
          </p:txBody>
        </p:sp>
        <p:cxnSp>
          <p:nvCxnSpPr>
            <p:cNvPr id="77" name="Straight Connector 76"/>
            <p:cNvCxnSpPr>
              <a:stCxn id="39" idx="3"/>
              <a:endCxn id="40" idx="6"/>
            </p:cNvCxnSpPr>
            <p:nvPr/>
          </p:nvCxnSpPr>
          <p:spPr>
            <a:xfrm rot="5400000">
              <a:off x="4468132" y="1410125"/>
              <a:ext cx="415467" cy="304620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39" idx="4"/>
              <a:endCxn id="54" idx="0"/>
            </p:cNvCxnSpPr>
            <p:nvPr/>
          </p:nvCxnSpPr>
          <p:spPr>
            <a:xfrm rot="16200000" flipH="1">
              <a:off x="6436388" y="2660899"/>
              <a:ext cx="192025" cy="4224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39" idx="5"/>
              <a:endCxn id="56" idx="2"/>
            </p:cNvCxnSpPr>
            <p:nvPr/>
          </p:nvCxnSpPr>
          <p:spPr>
            <a:xfrm rot="16200000" flipH="1">
              <a:off x="7086660" y="2082212"/>
              <a:ext cx="415467" cy="17020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40" idx="3"/>
              <a:endCxn id="48" idx="7"/>
            </p:cNvCxnSpPr>
            <p:nvPr/>
          </p:nvCxnSpPr>
          <p:spPr>
            <a:xfrm rot="5400000">
              <a:off x="2295636" y="3032736"/>
              <a:ext cx="331668" cy="7925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48" idx="3"/>
              <a:endCxn id="49" idx="0"/>
            </p:cNvCxnSpPr>
            <p:nvPr/>
          </p:nvCxnSpPr>
          <p:spPr>
            <a:xfrm rot="5400000">
              <a:off x="1568554" y="3906450"/>
              <a:ext cx="319454" cy="18503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50" idx="0"/>
              <a:endCxn id="48" idx="5"/>
            </p:cNvCxnSpPr>
            <p:nvPr/>
          </p:nvCxnSpPr>
          <p:spPr>
            <a:xfrm rot="16200000" flipV="1">
              <a:off x="1997998" y="3906449"/>
              <a:ext cx="319454" cy="18503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49" idx="3"/>
              <a:endCxn id="52" idx="0"/>
            </p:cNvCxnSpPr>
            <p:nvPr/>
          </p:nvCxnSpPr>
          <p:spPr>
            <a:xfrm rot="5400000">
              <a:off x="1184505" y="4559335"/>
              <a:ext cx="434669" cy="22344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51" idx="0"/>
              <a:endCxn id="49" idx="5"/>
            </p:cNvCxnSpPr>
            <p:nvPr/>
          </p:nvCxnSpPr>
          <p:spPr>
            <a:xfrm rot="16200000" flipV="1">
              <a:off x="1613948" y="4597740"/>
              <a:ext cx="434669" cy="1466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53" idx="0"/>
              <a:endCxn id="52" idx="4"/>
            </p:cNvCxnSpPr>
            <p:nvPr/>
          </p:nvCxnSpPr>
          <p:spPr>
            <a:xfrm rot="5400000" flipH="1" flipV="1">
              <a:off x="1174903" y="5349250"/>
              <a:ext cx="23043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5" idx="0"/>
              <a:endCxn id="53" idx="4"/>
            </p:cNvCxnSpPr>
            <p:nvPr/>
          </p:nvCxnSpPr>
          <p:spPr>
            <a:xfrm rot="5400000" flipH="1" flipV="1">
              <a:off x="1194106" y="5906123"/>
              <a:ext cx="19202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54" idx="3"/>
              <a:endCxn id="58" idx="0"/>
            </p:cNvCxnSpPr>
            <p:nvPr/>
          </p:nvCxnSpPr>
          <p:spPr>
            <a:xfrm rot="5400000">
              <a:off x="6253965" y="3176755"/>
              <a:ext cx="281049" cy="4538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4" idx="5"/>
              <a:endCxn id="57" idx="1"/>
            </p:cNvCxnSpPr>
            <p:nvPr/>
          </p:nvCxnSpPr>
          <p:spPr>
            <a:xfrm rot="16200000" flipH="1">
              <a:off x="7000248" y="3128748"/>
              <a:ext cx="331668" cy="6005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58" idx="3"/>
              <a:endCxn id="59" idx="0"/>
            </p:cNvCxnSpPr>
            <p:nvPr/>
          </p:nvCxnSpPr>
          <p:spPr>
            <a:xfrm rot="5400000">
              <a:off x="5793104" y="3906450"/>
              <a:ext cx="319454" cy="1850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58" idx="5"/>
              <a:endCxn id="60" idx="0"/>
            </p:cNvCxnSpPr>
            <p:nvPr/>
          </p:nvCxnSpPr>
          <p:spPr>
            <a:xfrm rot="16200000" flipH="1">
              <a:off x="6222547" y="3906449"/>
              <a:ext cx="319454" cy="1850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59" idx="3"/>
              <a:endCxn id="62" idx="0"/>
            </p:cNvCxnSpPr>
            <p:nvPr/>
          </p:nvCxnSpPr>
          <p:spPr>
            <a:xfrm rot="5400000">
              <a:off x="5409055" y="4559335"/>
              <a:ext cx="434669" cy="2234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59" idx="5"/>
              <a:endCxn id="61" idx="0"/>
            </p:cNvCxnSpPr>
            <p:nvPr/>
          </p:nvCxnSpPr>
          <p:spPr>
            <a:xfrm rot="16200000" flipH="1">
              <a:off x="5838498" y="4597739"/>
              <a:ext cx="434669" cy="1466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62" idx="4"/>
              <a:endCxn id="63" idx="0"/>
            </p:cNvCxnSpPr>
            <p:nvPr/>
          </p:nvCxnSpPr>
          <p:spPr>
            <a:xfrm rot="5400000">
              <a:off x="5399453" y="5349250"/>
              <a:ext cx="2304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3" idx="4"/>
              <a:endCxn id="64" idx="0"/>
            </p:cNvCxnSpPr>
            <p:nvPr/>
          </p:nvCxnSpPr>
          <p:spPr>
            <a:xfrm rot="5400000">
              <a:off x="5418656" y="5906122"/>
              <a:ext cx="1920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40" idx="5"/>
              <a:endCxn id="41" idx="0"/>
            </p:cNvCxnSpPr>
            <p:nvPr/>
          </p:nvCxnSpPr>
          <p:spPr>
            <a:xfrm rot="16200000" flipH="1">
              <a:off x="3380578" y="2984729"/>
              <a:ext cx="281049" cy="8379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41" idx="4"/>
              <a:endCxn id="43" idx="0"/>
            </p:cNvCxnSpPr>
            <p:nvPr/>
          </p:nvCxnSpPr>
          <p:spPr>
            <a:xfrm rot="5400000">
              <a:off x="3805646" y="4024277"/>
              <a:ext cx="26883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41" idx="3"/>
              <a:endCxn id="42" idx="0"/>
            </p:cNvCxnSpPr>
            <p:nvPr/>
          </p:nvCxnSpPr>
          <p:spPr>
            <a:xfrm rot="5400000">
              <a:off x="3411994" y="3752830"/>
              <a:ext cx="319454" cy="492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44" idx="0"/>
              <a:endCxn id="41" idx="5"/>
            </p:cNvCxnSpPr>
            <p:nvPr/>
          </p:nvCxnSpPr>
          <p:spPr>
            <a:xfrm rot="16200000" flipV="1">
              <a:off x="4206285" y="3695222"/>
              <a:ext cx="319454" cy="6074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45" idx="0"/>
              <a:endCxn id="44" idx="4"/>
            </p:cNvCxnSpPr>
            <p:nvPr/>
          </p:nvCxnSpPr>
          <p:spPr>
            <a:xfrm rot="5400000" flipH="1" flipV="1">
              <a:off x="4554543" y="4619555"/>
              <a:ext cx="2304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43" idx="3"/>
              <a:endCxn id="46" idx="0"/>
            </p:cNvCxnSpPr>
            <p:nvPr/>
          </p:nvCxnSpPr>
          <p:spPr>
            <a:xfrm rot="5400000">
              <a:off x="3584817" y="4501727"/>
              <a:ext cx="281049" cy="1850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47" idx="0"/>
              <a:endCxn id="43" idx="5"/>
            </p:cNvCxnSpPr>
            <p:nvPr/>
          </p:nvCxnSpPr>
          <p:spPr>
            <a:xfrm rot="16200000" flipV="1">
              <a:off x="3995058" y="4520930"/>
              <a:ext cx="281049" cy="1466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reeform 101"/>
            <p:cNvSpPr/>
            <p:nvPr/>
          </p:nvSpPr>
          <p:spPr>
            <a:xfrm>
              <a:off x="839500" y="2392066"/>
              <a:ext cx="5179326" cy="3757042"/>
            </a:xfrm>
            <a:custGeom>
              <a:avLst/>
              <a:gdLst>
                <a:gd name="connsiteX0" fmla="*/ 5179326 w 5179326"/>
                <a:gd name="connsiteY0" fmla="*/ 0 h 3684895"/>
                <a:gd name="connsiteX1" fmla="*/ 2572603 w 5179326"/>
                <a:gd name="connsiteY1" fmla="*/ 368489 h 3684895"/>
                <a:gd name="connsiteX2" fmla="*/ 812042 w 5179326"/>
                <a:gd name="connsiteY2" fmla="*/ 1119116 h 3684895"/>
                <a:gd name="connsiteX3" fmla="*/ 116006 w 5179326"/>
                <a:gd name="connsiteY3" fmla="*/ 2511188 h 3684895"/>
                <a:gd name="connsiteX4" fmla="*/ 116006 w 5179326"/>
                <a:gd name="connsiteY4" fmla="*/ 3684895 h 368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9326" h="3684895">
                  <a:moveTo>
                    <a:pt x="5179326" y="0"/>
                  </a:moveTo>
                  <a:cubicBezTo>
                    <a:pt x="4239905" y="90985"/>
                    <a:pt x="3300484" y="181970"/>
                    <a:pt x="2572603" y="368489"/>
                  </a:cubicBezTo>
                  <a:cubicBezTo>
                    <a:pt x="1844722" y="555008"/>
                    <a:pt x="1221475" y="762000"/>
                    <a:pt x="812042" y="1119116"/>
                  </a:cubicBezTo>
                  <a:cubicBezTo>
                    <a:pt x="402609" y="1476232"/>
                    <a:pt x="232012" y="2083558"/>
                    <a:pt x="116006" y="2511188"/>
                  </a:cubicBezTo>
                  <a:cubicBezTo>
                    <a:pt x="0" y="2938818"/>
                    <a:pt x="58003" y="3311856"/>
                    <a:pt x="116006" y="3684895"/>
                  </a:cubicBezTo>
                </a:path>
              </a:pathLst>
            </a:cu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405882" y="4540946"/>
              <a:ext cx="423081" cy="1608161"/>
            </a:xfrm>
            <a:custGeom>
              <a:avLst/>
              <a:gdLst>
                <a:gd name="connsiteX0" fmla="*/ 177421 w 423081"/>
                <a:gd name="connsiteY0" fmla="*/ 1608161 h 1608161"/>
                <a:gd name="connsiteX1" fmla="*/ 0 w 423081"/>
                <a:gd name="connsiteY1" fmla="*/ 666466 h 1608161"/>
                <a:gd name="connsiteX2" fmla="*/ 177421 w 423081"/>
                <a:gd name="connsiteY2" fmla="*/ 25021 h 1608161"/>
                <a:gd name="connsiteX3" fmla="*/ 423081 w 423081"/>
                <a:gd name="connsiteY3" fmla="*/ 516340 h 1608161"/>
                <a:gd name="connsiteX4" fmla="*/ 423081 w 423081"/>
                <a:gd name="connsiteY4" fmla="*/ 516340 h 1608161"/>
                <a:gd name="connsiteX5" fmla="*/ 423081 w 423081"/>
                <a:gd name="connsiteY5" fmla="*/ 516340 h 160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081" h="1608161">
                  <a:moveTo>
                    <a:pt x="177421" y="1608161"/>
                  </a:moveTo>
                  <a:cubicBezTo>
                    <a:pt x="88710" y="1269242"/>
                    <a:pt x="0" y="930323"/>
                    <a:pt x="0" y="666466"/>
                  </a:cubicBezTo>
                  <a:cubicBezTo>
                    <a:pt x="0" y="402609"/>
                    <a:pt x="106908" y="50042"/>
                    <a:pt x="177421" y="25021"/>
                  </a:cubicBezTo>
                  <a:cubicBezTo>
                    <a:pt x="247935" y="0"/>
                    <a:pt x="423081" y="516340"/>
                    <a:pt x="423081" y="516340"/>
                  </a:cubicBezTo>
                  <a:lnTo>
                    <a:pt x="423081" y="516340"/>
                  </a:lnTo>
                  <a:lnTo>
                    <a:pt x="423081" y="516340"/>
                  </a:lnTo>
                </a:path>
              </a:pathLst>
            </a:cu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792570" y="3806242"/>
              <a:ext cx="609599" cy="1128215"/>
            </a:xfrm>
            <a:custGeom>
              <a:avLst/>
              <a:gdLst>
                <a:gd name="connsiteX0" fmla="*/ 295701 w 609599"/>
                <a:gd name="connsiteY0" fmla="*/ 1128215 h 1128215"/>
                <a:gd name="connsiteX1" fmla="*/ 50041 w 609599"/>
                <a:gd name="connsiteY1" fmla="*/ 732430 h 1128215"/>
                <a:gd name="connsiteX2" fmla="*/ 63689 w 609599"/>
                <a:gd name="connsiteY2" fmla="*/ 186519 h 1128215"/>
                <a:gd name="connsiteX3" fmla="*/ 432178 w 609599"/>
                <a:gd name="connsiteY3" fmla="*/ 22746 h 1128215"/>
                <a:gd name="connsiteX4" fmla="*/ 609599 w 609599"/>
                <a:gd name="connsiteY4" fmla="*/ 322997 h 11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599" h="1128215">
                  <a:moveTo>
                    <a:pt x="295701" y="1128215"/>
                  </a:moveTo>
                  <a:cubicBezTo>
                    <a:pt x="192205" y="1008797"/>
                    <a:pt x="88710" y="889379"/>
                    <a:pt x="50041" y="732430"/>
                  </a:cubicBezTo>
                  <a:cubicBezTo>
                    <a:pt x="11372" y="575481"/>
                    <a:pt x="0" y="304800"/>
                    <a:pt x="63689" y="186519"/>
                  </a:cubicBezTo>
                  <a:cubicBezTo>
                    <a:pt x="127378" y="68238"/>
                    <a:pt x="341193" y="0"/>
                    <a:pt x="432178" y="22746"/>
                  </a:cubicBezTo>
                  <a:cubicBezTo>
                    <a:pt x="523163" y="45492"/>
                    <a:pt x="566381" y="184244"/>
                    <a:pt x="609599" y="322997"/>
                  </a:cubicBezTo>
                </a:path>
              </a:pathLst>
            </a:custGeom>
            <a:ln w="254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316127" y="3352190"/>
              <a:ext cx="1105468" cy="802944"/>
            </a:xfrm>
            <a:custGeom>
              <a:avLst/>
              <a:gdLst>
                <a:gd name="connsiteX0" fmla="*/ 245659 w 1105468"/>
                <a:gd name="connsiteY0" fmla="*/ 802944 h 802944"/>
                <a:gd name="connsiteX1" fmla="*/ 27295 w 1105468"/>
                <a:gd name="connsiteY1" fmla="*/ 366216 h 802944"/>
                <a:gd name="connsiteX2" fmla="*/ 409432 w 1105468"/>
                <a:gd name="connsiteY2" fmla="*/ 38669 h 802944"/>
                <a:gd name="connsiteX3" fmla="*/ 1105468 w 1105468"/>
                <a:gd name="connsiteY3" fmla="*/ 134204 h 802944"/>
                <a:gd name="connsiteX4" fmla="*/ 1105468 w 1105468"/>
                <a:gd name="connsiteY4" fmla="*/ 134204 h 80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468" h="802944">
                  <a:moveTo>
                    <a:pt x="245659" y="802944"/>
                  </a:moveTo>
                  <a:cubicBezTo>
                    <a:pt x="122829" y="648269"/>
                    <a:pt x="0" y="493595"/>
                    <a:pt x="27295" y="366216"/>
                  </a:cubicBezTo>
                  <a:cubicBezTo>
                    <a:pt x="54590" y="238837"/>
                    <a:pt x="229737" y="77338"/>
                    <a:pt x="409432" y="38669"/>
                  </a:cubicBezTo>
                  <a:cubicBezTo>
                    <a:pt x="589127" y="0"/>
                    <a:pt x="1105468" y="134204"/>
                    <a:pt x="1105468" y="134204"/>
                  </a:cubicBezTo>
                  <a:lnTo>
                    <a:pt x="1105468" y="134204"/>
                  </a:lnTo>
                </a:path>
              </a:pathLst>
            </a:custGeom>
            <a:ln w="25400">
              <a:solidFill>
                <a:srgbClr val="3333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29295" y="5618085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Prune</a:t>
              </a:r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7" name="Straight Arrow Connector 106"/>
            <p:cNvCxnSpPr>
              <a:stCxn id="106" idx="0"/>
              <a:endCxn id="67" idx="2"/>
            </p:cNvCxnSpPr>
            <p:nvPr/>
          </p:nvCxnSpPr>
          <p:spPr>
            <a:xfrm rot="16200000" flipV="1">
              <a:off x="2134407" y="5103850"/>
              <a:ext cx="782818" cy="2456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6" idx="0"/>
              <a:endCxn id="66" idx="3"/>
            </p:cNvCxnSpPr>
            <p:nvPr/>
          </p:nvCxnSpPr>
          <p:spPr>
            <a:xfrm rot="16200000" flipV="1">
              <a:off x="2396884" y="5366328"/>
              <a:ext cx="160979" cy="3425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6" idx="0"/>
              <a:endCxn id="68" idx="2"/>
            </p:cNvCxnSpPr>
            <p:nvPr/>
          </p:nvCxnSpPr>
          <p:spPr>
            <a:xfrm rot="5400000" flipH="1" flipV="1">
              <a:off x="2537659" y="4946249"/>
              <a:ext cx="782818" cy="5608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BB based mapping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86400" y="914401"/>
            <a:ext cx="3467100" cy="14858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Walks through the search tree that represents the solution space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2001"/>
            <a:ext cx="55752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121" y="4419600"/>
            <a:ext cx="5123879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38200"/>
            <a:ext cx="4572000" cy="16002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MultiMedia</a:t>
            </a:r>
            <a:r>
              <a:rPr lang="en-US" dirty="0" smtClean="0"/>
              <a:t> System (MMS): MMS is an integrated video/audio system which includes an </a:t>
            </a:r>
            <a:r>
              <a:rPr lang="pt-BR" dirty="0" smtClean="0"/>
              <a:t>H263 video encoder, an H263 video decoder, an MP3 audio </a:t>
            </a:r>
            <a:r>
              <a:rPr lang="en-US" dirty="0" smtClean="0"/>
              <a:t>encoder, and an MP3 audio decoder</a:t>
            </a:r>
          </a:p>
          <a:p>
            <a:r>
              <a:rPr lang="en-US" dirty="0" smtClean="0"/>
              <a:t>4x4 homogeneous </a:t>
            </a:r>
            <a:r>
              <a:rPr lang="en-US" dirty="0" err="1" smtClean="0"/>
              <a:t>NoC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476500"/>
            <a:ext cx="81534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33700" y="6488668"/>
            <a:ext cx="34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Clustering of tasks during mapping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062" y="800100"/>
            <a:ext cx="44879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Aperiodic</a:t>
            </a:r>
            <a:r>
              <a:rPr lang="en-US" dirty="0" smtClean="0"/>
              <a:t> scheduling</a:t>
            </a:r>
          </a:p>
          <a:p>
            <a:pPr lvl="2"/>
            <a:r>
              <a:rPr lang="en-US" dirty="0" smtClean="0">
                <a:hlinkClick r:id="rId2"/>
              </a:rPr>
              <a:t>http://ls12-www.cs.tu-dortmund.de/daes/media/documents/staff/marwedel/es-book/slides10/es-marw-6.1-aperiodic.ppt</a:t>
            </a:r>
            <a:endParaRPr lang="en-US" dirty="0" smtClean="0"/>
          </a:p>
          <a:p>
            <a:r>
              <a:rPr lang="en-US" dirty="0" smtClean="0"/>
              <a:t>Periodic scheduling</a:t>
            </a:r>
          </a:p>
          <a:p>
            <a:pPr lvl="2"/>
            <a:r>
              <a:rPr lang="en-US" dirty="0" smtClean="0">
                <a:hlinkClick r:id="rId3"/>
              </a:rPr>
              <a:t>http://ls12-www.cs.tu-dortmund.de/daes/media/documents/staff/marwedel/es-book/slides10/es-marw-6.3-periodic.ppt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Architecture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1981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Depends on the underlying model of the platform</a:t>
            </a:r>
          </a:p>
          <a:p>
            <a:r>
              <a:rPr lang="en-US" dirty="0" smtClean="0"/>
              <a:t>Usually a graph notation is used. Properties of the underlying platform are usually attached to the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629938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Mapping to multi-processor systems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4382" t="18193" b="2109"/>
          <a:stretch>
            <a:fillRect/>
          </a:stretch>
        </p:blipFill>
        <p:spPr bwMode="auto">
          <a:xfrm>
            <a:off x="800100" y="1562100"/>
            <a:ext cx="7416800" cy="4956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Mapping of multiple applications to multi-processor systems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9911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of applications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Scenarios on how these applications will be used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of candidate architectures comprising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(Possibly heterogeneous) processors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(Possibly heterogeneous) communication architectures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scheduling policies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mapping of applications to processors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Appropriate scheduling techniques (if not fixed)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Possibly a target architecture if required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deadlines and/or maximize performance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Minimizing cost, energy consumption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Target platform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micro-network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chip for synchronization and data exchange consisting of busses, routers, drivers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critical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issues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topology, switching strategies (packet, circuit), routing strategies (static – reconfigurable – dynamic), arbitration policies (dynamic, TDM, CDMA, fixed priority)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heterogeneous components and requirements, compose network that matches the traffic characteristics of a given application (domain)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it is done</a:t>
            </a:r>
          </a:p>
          <a:p>
            <a:pPr lvl="1"/>
            <a:r>
              <a:rPr lang="en-US" dirty="0" smtClean="0"/>
              <a:t>Static (off-line)</a:t>
            </a:r>
          </a:p>
          <a:p>
            <a:pPr lvl="1"/>
            <a:r>
              <a:rPr lang="en-US" dirty="0" smtClean="0"/>
              <a:t>Dynamic (on-line)</a:t>
            </a:r>
          </a:p>
          <a:p>
            <a:pPr lvl="2"/>
            <a:r>
              <a:rPr lang="en-US" dirty="0" smtClean="0"/>
              <a:t>Centralized</a:t>
            </a:r>
          </a:p>
          <a:p>
            <a:pPr lvl="2"/>
            <a:r>
              <a:rPr lang="en-US" dirty="0" smtClean="0"/>
              <a:t>Distributed</a:t>
            </a:r>
          </a:p>
          <a:p>
            <a:r>
              <a:rPr lang="en-US" dirty="0" smtClean="0"/>
              <a:t>How many applications</a:t>
            </a:r>
          </a:p>
          <a:p>
            <a:pPr lvl="1"/>
            <a:r>
              <a:rPr lang="en-US" dirty="0" smtClean="0"/>
              <a:t>Single</a:t>
            </a:r>
          </a:p>
          <a:p>
            <a:pPr lvl="1"/>
            <a:r>
              <a:rPr lang="en-US" dirty="0" smtClean="0"/>
              <a:t>Multi-use cases</a:t>
            </a:r>
          </a:p>
          <a:p>
            <a:r>
              <a:rPr lang="en-US" dirty="0" smtClean="0"/>
              <a:t>Target architecture</a:t>
            </a:r>
          </a:p>
          <a:p>
            <a:pPr lvl="1"/>
            <a:r>
              <a:rPr lang="en-US" dirty="0" smtClean="0"/>
              <a:t>Heterogeneous</a:t>
            </a:r>
          </a:p>
          <a:p>
            <a:pPr lvl="1"/>
            <a:r>
              <a:rPr lang="en-US" dirty="0" smtClean="0"/>
              <a:t>Homogeneous (multi-processor systems)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2B9E-B16C-4C43-A38A-022099A1C2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4556</TotalTime>
  <Words>1464</Words>
  <Application>Microsoft Office PowerPoint</Application>
  <PresentationFormat>On-screen Show (4:3)</PresentationFormat>
  <Paragraphs>295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ECE-777 System Level Design and Automation Mapping</vt:lpstr>
      <vt:lpstr>Design space exploration</vt:lpstr>
      <vt:lpstr>Mapping</vt:lpstr>
      <vt:lpstr>Application specification</vt:lpstr>
      <vt:lpstr>Architecture specification</vt:lpstr>
      <vt:lpstr>Slide 6</vt:lpstr>
      <vt:lpstr>Slide 7</vt:lpstr>
      <vt:lpstr>Slide 8</vt:lpstr>
      <vt:lpstr>Mapping</vt:lpstr>
      <vt:lpstr>Objectives, Constraints</vt:lpstr>
      <vt:lpstr>Example: problem graph </vt:lpstr>
      <vt:lpstr>Example: architecture graph</vt:lpstr>
      <vt:lpstr>Example: specification graph</vt:lpstr>
      <vt:lpstr>Example: synthesis</vt:lpstr>
      <vt:lpstr>Example: implementation</vt:lpstr>
      <vt:lpstr>Example: homogeneous NoCs</vt:lpstr>
      <vt:lpstr>Outline</vt:lpstr>
      <vt:lpstr>Evolutionary Algorithms</vt:lpstr>
      <vt:lpstr>MMPN problem</vt:lpstr>
      <vt:lpstr>Slide 20</vt:lpstr>
      <vt:lpstr>Slide 21</vt:lpstr>
      <vt:lpstr>Outline</vt:lpstr>
      <vt:lpstr>Slide 23</vt:lpstr>
      <vt:lpstr>Outline</vt:lpstr>
      <vt:lpstr>Slide 25</vt:lpstr>
      <vt:lpstr>Slide 26</vt:lpstr>
      <vt:lpstr>Slide 27</vt:lpstr>
      <vt:lpstr>Heuristic 3: Run-Time Task Allocation Considering User Behavior</vt:lpstr>
      <vt:lpstr>Heuristic 3: methodology</vt:lpstr>
      <vt:lpstr>Results</vt:lpstr>
      <vt:lpstr>Heuristic 4: Contention-aware Application Mapping</vt:lpstr>
      <vt:lpstr>Results</vt:lpstr>
      <vt:lpstr>Comparison studies</vt:lpstr>
      <vt:lpstr>Slide 34</vt:lpstr>
      <vt:lpstr>Heuristic 5: ADAM: Run-time Agent-based Distributed Application Mapping</vt:lpstr>
      <vt:lpstr>Mapping flow</vt:lpstr>
      <vt:lpstr>Definitions</vt:lpstr>
      <vt:lpstr>Outline</vt:lpstr>
      <vt:lpstr>Definitions</vt:lpstr>
      <vt:lpstr>Definitions, Models</vt:lpstr>
      <vt:lpstr>Slide 41</vt:lpstr>
      <vt:lpstr>Slide 42</vt:lpstr>
      <vt:lpstr>Slide 43</vt:lpstr>
      <vt:lpstr>Slide 44</vt:lpstr>
      <vt:lpstr>Results</vt:lpstr>
      <vt:lpstr>Scheduling</vt:lpstr>
      <vt:lpstr>Scheduling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470 Introduction</dc:title>
  <dc:creator>Cris Ababei</dc:creator>
  <cp:lastModifiedBy>CA</cp:lastModifiedBy>
  <cp:revision>1075</cp:revision>
  <dcterms:created xsi:type="dcterms:W3CDTF">2008-06-12T00:55:02Z</dcterms:created>
  <dcterms:modified xsi:type="dcterms:W3CDTF">2012-02-22T19:06:48Z</dcterms:modified>
</cp:coreProperties>
</file>